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78" r:id="rId4"/>
    <p:sldId id="257" r:id="rId5"/>
    <p:sldId id="279" r:id="rId6"/>
    <p:sldId id="280" r:id="rId7"/>
    <p:sldId id="258" r:id="rId8"/>
    <p:sldId id="292" r:id="rId9"/>
    <p:sldId id="281" r:id="rId10"/>
    <p:sldId id="259" r:id="rId11"/>
    <p:sldId id="282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3" r:id="rId27"/>
    <p:sldId id="284" r:id="rId28"/>
    <p:sldId id="285" r:id="rId29"/>
    <p:sldId id="286" r:id="rId30"/>
    <p:sldId id="287" r:id="rId31"/>
    <p:sldId id="288" r:id="rId32"/>
    <p:sldId id="276" r:id="rId33"/>
    <p:sldId id="289" r:id="rId34"/>
  </p:sldIdLst>
  <p:sldSz cx="18288000" cy="10287000"/>
  <p:notesSz cx="6858000" cy="9144000"/>
  <p:embeddedFontLs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Bold" panose="02000000000000000000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4B9E12-51C8-472A-B2D1-16D9CA063299}">
          <p14:sldIdLst>
            <p14:sldId id="256"/>
            <p14:sldId id="277"/>
            <p14:sldId id="278"/>
            <p14:sldId id="257"/>
            <p14:sldId id="279"/>
            <p14:sldId id="280"/>
            <p14:sldId id="258"/>
            <p14:sldId id="292"/>
            <p14:sldId id="281"/>
            <p14:sldId id="259"/>
            <p14:sldId id="282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83"/>
            <p14:sldId id="284"/>
            <p14:sldId id="285"/>
            <p14:sldId id="286"/>
            <p14:sldId id="287"/>
            <p14:sldId id="288"/>
            <p14:sldId id="276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969" autoAdjust="0"/>
  </p:normalViewPr>
  <p:slideViewPr>
    <p:cSldViewPr>
      <p:cViewPr varScale="1">
        <p:scale>
          <a:sx n="67" d="100"/>
          <a:sy n="67" d="100"/>
        </p:scale>
        <p:origin x="876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www.piqsels.com/es/public-domain-photo-jubf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87458&amp;picture=questions-and-answers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54936"/>
            <a:ext cx="18288000" cy="2004181"/>
            <a:chOff x="0" y="0"/>
            <a:chExt cx="6186311" cy="6779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677958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342803" y="712721"/>
            <a:ext cx="9165378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Presented by Initiation Ministry Partners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in collaboration with </a:t>
            </a:r>
          </a:p>
          <a:p>
            <a:pPr algn="l">
              <a:lnSpc>
                <a:spcPts val="3600"/>
              </a:lnSpc>
            </a:pPr>
            <a:r>
              <a:rPr lang="en-US" sz="300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rPr>
              <a:t>The Office of Evangelization and Discipleship</a:t>
            </a:r>
          </a:p>
          <a:p>
            <a:pPr algn="l">
              <a:lnSpc>
                <a:spcPts val="3599"/>
              </a:lnSpc>
            </a:pPr>
            <a:endParaRPr lang="en-US" sz="300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42803" y="2627246"/>
            <a:ext cx="9165378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00"/>
              </a:lnSpc>
            </a:pPr>
            <a:r>
              <a:rPr lang="en-US" sz="100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HOW TO CREATE, FORM AND NURTURE AN OCIA TEAM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42803" y="9226269"/>
            <a:ext cx="9165378" cy="965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8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OCTOBER 14, 2025</a:t>
            </a:r>
            <a:br>
              <a:rPr lang="en-US" sz="28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</a:br>
            <a:r>
              <a:rPr lang="en-US" sz="28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Terry Zobel</a:t>
            </a:r>
          </a:p>
        </p:txBody>
      </p:sp>
      <p:sp>
        <p:nvSpPr>
          <p:cNvPr id="7" name="Freeform 7"/>
          <p:cNvSpPr/>
          <p:nvPr/>
        </p:nvSpPr>
        <p:spPr>
          <a:xfrm>
            <a:off x="483956" y="322637"/>
            <a:ext cx="7053009" cy="9404012"/>
          </a:xfrm>
          <a:custGeom>
            <a:avLst/>
            <a:gdLst/>
            <a:ahLst/>
            <a:cxnLst/>
            <a:rect l="l" t="t" r="r" b="b"/>
            <a:pathLst>
              <a:path w="7053009" h="9404012">
                <a:moveTo>
                  <a:pt x="0" y="0"/>
                </a:moveTo>
                <a:lnTo>
                  <a:pt x="7053009" y="0"/>
                </a:lnTo>
                <a:lnTo>
                  <a:pt x="7053009" y="9404012"/>
                </a:lnTo>
                <a:lnTo>
                  <a:pt x="0" y="9404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7632" y="266700"/>
            <a:ext cx="17172736" cy="724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98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Roboto Bold"/>
              </a:rPr>
              <a:t>B.  Ministries and Offices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66800" y="1257300"/>
            <a:ext cx="15910560" cy="812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marR="0">
              <a:buNone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pages 17-19 of the new OCIA, the section heading is 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Ministries and Offices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It lists them in this order: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buNone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arenR"/>
            </a:pP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People of God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all the baptized.  “</a:t>
            </a:r>
            <a: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 disciple of Christ is individually obliged to spread the faith.”  </a:t>
            </a:r>
            <a:br>
              <a:rPr lang="en-US" sz="4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then goes on to list how the People of God do that in each period of the OCIA.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arenR"/>
            </a:pP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Sponsors and Godparents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arenR"/>
            </a:pP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Bishop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arenR"/>
            </a:pP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Priests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arenR"/>
            </a:pP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Deacons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+mj-lt"/>
              <a:buAutoNum type="arabicParenR"/>
            </a:pPr>
            <a:r>
              <a:rPr lang="en-US" sz="4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Catechists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71F135-30A3-E123-FABD-9DC89ED1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51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45468"/>
            <a:ext cx="18288000" cy="3363045"/>
            <a:chOff x="0" y="0"/>
            <a:chExt cx="6186311" cy="1137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137623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435503" y="358366"/>
            <a:ext cx="16820413" cy="2071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320"/>
              </a:lnSpc>
            </a:pPr>
            <a:r>
              <a:rPr lang="en-US" sz="6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Roboto Bold"/>
                <a:cs typeface="Times New Roman" panose="02020603050405020304" pitchFamily="18" charset="0"/>
                <a:sym typeface="Roboto Bold"/>
              </a:rPr>
              <a:t>C. Ministries t</a:t>
            </a:r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have grown up through practice/implementation in the U.S.</a:t>
            </a:r>
            <a:endParaRPr lang="en-US" sz="6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Roboto Bold"/>
              <a:cs typeface="Times New Roman" panose="02020603050405020304" pitchFamily="18" charset="0"/>
              <a:sym typeface="Roboto Bold"/>
            </a:endParaRPr>
          </a:p>
        </p:txBody>
      </p:sp>
      <p:sp>
        <p:nvSpPr>
          <p:cNvPr id="52" name="Content Placeholder 51">
            <a:extLst>
              <a:ext uri="{FF2B5EF4-FFF2-40B4-BE49-F238E27FC236}">
                <a16:creationId xmlns:a16="http://schemas.microsoft.com/office/drawing/2014/main" id="{250554FE-85DC-5FD6-29A4-EF531FA1B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558" y="3086100"/>
            <a:ext cx="8610600" cy="565608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Coordinator/Director/Pastor</a:t>
            </a: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2)  Hospitality</a:t>
            </a: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3)  Sponsor Coordinator</a:t>
            </a: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4)  Liturgy Planner and Coordinator</a:t>
            </a: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5)  Prayer Planner</a:t>
            </a: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6)  Prayer Leader</a:t>
            </a:r>
          </a:p>
          <a:p>
            <a:pPr marL="0" lv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7)  Specialized Catechists for each period: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Inquiry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Catechumenate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Dismissal Facilitators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Purification and Enlightenment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Mystagogia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ontent Placeholder 52">
            <a:extLst>
              <a:ext uri="{FF2B5EF4-FFF2-40B4-BE49-F238E27FC236}">
                <a16:creationId xmlns:a16="http://schemas.microsoft.com/office/drawing/2014/main" id="{8C9A08F7-0C83-7334-FCFA-7FCC892B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82200" y="3086099"/>
            <a:ext cx="7391400" cy="5656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Interviewers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Communication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Retreat(s) planner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Spiritual Director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The Coordinator (and catechists, etc.) of the OCIA adapted for Children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13) The Coordinator (and catechists, etc.) who work in different languages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98440" y="2095500"/>
            <a:ext cx="5283885" cy="206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Roboto Bold"/>
              </a:rPr>
              <a:t>D. How to Select a Team</a:t>
            </a:r>
          </a:p>
        </p:txBody>
      </p:sp>
      <p:sp>
        <p:nvSpPr>
          <p:cNvPr id="5" name="AutoShape 5"/>
          <p:cNvSpPr/>
          <p:nvPr/>
        </p:nvSpPr>
        <p:spPr>
          <a:xfrm rot="5400000">
            <a:off x="2359756" y="5143500"/>
            <a:ext cx="10287000" cy="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9310861"/>
            <a:ext cx="18288000" cy="1952277"/>
            <a:chOff x="0" y="0"/>
            <a:chExt cx="6186311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924800" y="340904"/>
            <a:ext cx="9705009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lvl="0" indent="-742950">
              <a:buAutoNum type="arabi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Discern needs</a:t>
            </a:r>
          </a:p>
          <a:p>
            <a:pPr marL="742950" lvl="0" indent="-742950">
              <a:buAutoNum type="arabi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Discern gifts and qualities of Team members: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(Basic Lay Person)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Persons of Faith and Prayer (lives a life of faith, hope, love, i.e.,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giving person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Builder (knows relationships are important)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Welcomer (doesn’t know a stranger)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Reminder of the Living Tradition (prays the Rosary, Stations of the Cross, Adoration)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Continually Converting Person (is willing to be challenged by the Gospel)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Searcher/Questioner (asks the hard questions, doesn’t accept things at face-value, willing to wrestle with God)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43052" y="1840415"/>
            <a:ext cx="5283885" cy="206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>
              <a:lnSpc>
                <a:spcPts val="8320"/>
              </a:lnSpc>
            </a:pPr>
            <a:endParaRPr lang="en-US" sz="6400" b="1" dirty="0">
              <a:solidFill>
                <a:srgbClr val="00B050"/>
              </a:solidFill>
              <a:latin typeface="Roboto Bold"/>
              <a:ea typeface="Roboto Bold"/>
              <a:sym typeface="Roboto Bold"/>
            </a:endParaRPr>
          </a:p>
          <a:p>
            <a:pPr marL="0" lvl="0" indent="0" algn="l">
              <a:lnSpc>
                <a:spcPts val="8320"/>
              </a:lnSpc>
            </a:pPr>
            <a:r>
              <a:rPr lang="en-US" sz="6400" b="1" dirty="0">
                <a:solidFill>
                  <a:srgbClr val="00B050"/>
                </a:solidFill>
                <a:latin typeface="Roboto Bold"/>
                <a:ea typeface="Roboto Bold"/>
                <a:cs typeface="Roboto Bold"/>
                <a:sym typeface="Roboto Bold"/>
              </a:rPr>
              <a:t>(Continued)</a:t>
            </a:r>
          </a:p>
        </p:txBody>
      </p:sp>
      <p:sp>
        <p:nvSpPr>
          <p:cNvPr id="5" name="AutoShape 5"/>
          <p:cNvSpPr/>
          <p:nvPr/>
        </p:nvSpPr>
        <p:spPr>
          <a:xfrm rot="5400000">
            <a:off x="2705100" y="5143500"/>
            <a:ext cx="10287000" cy="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8980641"/>
            <a:ext cx="18288000" cy="1952277"/>
            <a:chOff x="0" y="0"/>
            <a:chExt cx="6186311" cy="660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712487" y="371905"/>
            <a:ext cx="9141853" cy="6647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0150" lvl="1" indent="-742950">
              <a:buFont typeface="Arial" panose="020B0604020202020204" pitchFamily="34" charset="0"/>
              <a:buChar char="•"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Good Sense of Humor 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Witness to the Gospel (can speak about their experience of God)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Justice Oriented (reminds us that mission is the goal—not the Easter Vigil)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Flexible Organizer (doesn’t panic when things change)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(comfortable with the use of symbol—right brained)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Other?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6532" y="0"/>
            <a:ext cx="6753532" cy="10287000"/>
            <a:chOff x="0" y="0"/>
            <a:chExt cx="301104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834561" y="7190248"/>
            <a:ext cx="6805216" cy="2471445"/>
            <a:chOff x="0" y="0"/>
            <a:chExt cx="9073620" cy="32952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99384" cy="3295260"/>
            </a:xfrm>
            <a:custGeom>
              <a:avLst/>
              <a:gdLst/>
              <a:ahLst/>
              <a:cxnLst/>
              <a:rect l="l" t="t" r="r" b="b"/>
              <a:pathLst>
                <a:path w="3299384" h="3295260">
                  <a:moveTo>
                    <a:pt x="0" y="0"/>
                  </a:moveTo>
                  <a:lnTo>
                    <a:pt x="3299384" y="0"/>
                  </a:lnTo>
                  <a:lnTo>
                    <a:pt x="3299384" y="3295260"/>
                  </a:lnTo>
                  <a:lnTo>
                    <a:pt x="0" y="3295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781005" y="1091921"/>
              <a:ext cx="5292615" cy="555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Knowledge and Skills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631309" y="1071019"/>
            <a:ext cx="9870610" cy="2471445"/>
            <a:chOff x="0" y="0"/>
            <a:chExt cx="13160813" cy="32952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9384" cy="3295260"/>
            </a:xfrm>
            <a:custGeom>
              <a:avLst/>
              <a:gdLst/>
              <a:ahLst/>
              <a:cxnLst/>
              <a:rect l="l" t="t" r="r" b="b"/>
              <a:pathLst>
                <a:path w="3299384" h="3295260">
                  <a:moveTo>
                    <a:pt x="0" y="0"/>
                  </a:moveTo>
                  <a:lnTo>
                    <a:pt x="3299384" y="0"/>
                  </a:lnTo>
                  <a:lnTo>
                    <a:pt x="3299384" y="3295260"/>
                  </a:lnTo>
                  <a:lnTo>
                    <a:pt x="0" y="3295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59504" y="257447"/>
              <a:ext cx="2780377" cy="2780366"/>
              <a:chOff x="0" y="0"/>
              <a:chExt cx="6350000" cy="634997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7078" r="-4217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4010756" y="1072320"/>
              <a:ext cx="9150057" cy="5557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Awareness of Personal Faith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2400" y="1436293"/>
            <a:ext cx="5841662" cy="206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320"/>
              </a:lnSpc>
            </a:pPr>
            <a:r>
              <a:rPr lang="en-US" sz="6400" b="1" dirty="0">
                <a:solidFill>
                  <a:srgbClr val="3B4A1E"/>
                </a:solidFill>
                <a:latin typeface="Roboto Bold"/>
                <a:ea typeface="Roboto Bold"/>
                <a:cs typeface="Roboto Bold"/>
                <a:sym typeface="Roboto Bold"/>
              </a:rPr>
              <a:t>Part II. How to Form a Team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7642195" y="3829629"/>
            <a:ext cx="10188605" cy="2471445"/>
            <a:chOff x="-55753" y="33620"/>
            <a:chExt cx="12402274" cy="3295260"/>
          </a:xfrm>
        </p:grpSpPr>
        <p:sp>
          <p:nvSpPr>
            <p:cNvPr id="21" name="Freeform 21"/>
            <p:cNvSpPr/>
            <p:nvPr/>
          </p:nvSpPr>
          <p:spPr>
            <a:xfrm>
              <a:off x="-55753" y="33620"/>
              <a:ext cx="3299384" cy="3295260"/>
            </a:xfrm>
            <a:custGeom>
              <a:avLst/>
              <a:gdLst/>
              <a:ahLst/>
              <a:cxnLst/>
              <a:rect l="l" t="t" r="r" b="b"/>
              <a:pathLst>
                <a:path w="3299384" h="3295260">
                  <a:moveTo>
                    <a:pt x="0" y="0"/>
                  </a:moveTo>
                  <a:lnTo>
                    <a:pt x="3299384" y="0"/>
                  </a:lnTo>
                  <a:lnTo>
                    <a:pt x="3299384" y="3295260"/>
                  </a:lnTo>
                  <a:lnTo>
                    <a:pt x="0" y="3295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07391" y="545528"/>
              <a:ext cx="2284602" cy="2161804"/>
            </a:xfrm>
            <a:custGeom>
              <a:avLst/>
              <a:gdLst/>
              <a:ahLst/>
              <a:cxnLst/>
              <a:rect l="l" t="t" r="r" b="b"/>
              <a:pathLst>
                <a:path w="2284602" h="2161804">
                  <a:moveTo>
                    <a:pt x="0" y="0"/>
                  </a:moveTo>
                  <a:lnTo>
                    <a:pt x="2284602" y="0"/>
                  </a:lnTo>
                  <a:lnTo>
                    <a:pt x="2284602" y="2161804"/>
                  </a:lnTo>
                  <a:lnTo>
                    <a:pt x="0" y="216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605874" y="774243"/>
              <a:ext cx="8740647" cy="11370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043539"/>
                  </a:solidFill>
                  <a:latin typeface="Roboto"/>
                  <a:ea typeface="Roboto"/>
                  <a:cs typeface="Roboto"/>
                  <a:sym typeface="Roboto"/>
                </a:rPr>
                <a:t>Awareness and Understanding of Relationship Building:</a:t>
              </a:r>
            </a:p>
          </p:txBody>
        </p:sp>
      </p:grpSp>
      <p:pic>
        <p:nvPicPr>
          <p:cNvPr id="25" name="Picture 24" descr="A hand touching a button&#10;&#10;AI-generated content may be incorrect.">
            <a:extLst>
              <a:ext uri="{FF2B5EF4-FFF2-40B4-BE49-F238E27FC236}">
                <a16:creationId xmlns:a16="http://schemas.microsoft.com/office/drawing/2014/main" id="{D7E733AE-C686-FB25-E819-E200F274F803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5989" t="34071" r="37488" b="14988"/>
          <a:stretch>
            <a:fillRect/>
          </a:stretch>
        </p:blipFill>
        <p:spPr>
          <a:xfrm>
            <a:off x="8008571" y="7405360"/>
            <a:ext cx="2084832" cy="2084832"/>
          </a:xfrm>
          <a:prstGeom prst="ellipse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33CF07C-A628-D809-2F68-C16B94A7507E}"/>
              </a:ext>
            </a:extLst>
          </p:cNvPr>
          <p:cNvSpPr txBox="1"/>
          <p:nvPr/>
        </p:nvSpPr>
        <p:spPr>
          <a:xfrm>
            <a:off x="10815304" y="5203556"/>
            <a:ext cx="6686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 build relationships </a:t>
            </a:r>
            <a:r>
              <a:rPr lang="en-US" sz="2400" dirty="0"/>
              <a:t>involving welcoming, sharing, listening, and making a commitment.</a:t>
            </a:r>
          </a:p>
          <a:p>
            <a:r>
              <a:rPr lang="en-US" sz="2400" b="1" dirty="0"/>
              <a:t>To sustain relationships </a:t>
            </a:r>
            <a:r>
              <a:rPr lang="en-US" sz="2400" dirty="0"/>
              <a:t>involves being able to handle conflict, to affirm, to direct, and to challenge.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5BDF82-5A8E-1725-B9E2-39F6A4EED15B}"/>
              </a:ext>
            </a:extLst>
          </p:cNvPr>
          <p:cNvSpPr txBox="1"/>
          <p:nvPr/>
        </p:nvSpPr>
        <p:spPr>
          <a:xfrm>
            <a:off x="6605319" y="181845"/>
            <a:ext cx="1089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Skills of Effective Team Members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/>
          <p:cNvSpPr txBox="1"/>
          <p:nvPr/>
        </p:nvSpPr>
        <p:spPr>
          <a:xfrm>
            <a:off x="1467587" y="653541"/>
            <a:ext cx="15791713" cy="1003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400" b="1" dirty="0">
                <a:solidFill>
                  <a:srgbClr val="00B050"/>
                </a:solidFill>
                <a:latin typeface="Roboto Bold"/>
                <a:ea typeface="Roboto Bold"/>
                <a:cs typeface="Roboto Bold"/>
                <a:sym typeface="Roboto Bold"/>
              </a:rPr>
              <a:t>B. Methods/Means of Formation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43645911-29F0-F1DA-A43A-7707FE57C77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6421100" cy="78078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5790" indent="-514350">
              <a:spcBef>
                <a:spcPts val="0"/>
              </a:spcBef>
              <a:buFont typeface="Arial" pitchFamily="34" charset="0"/>
              <a:buAutoNum type="arabicParenR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Speakers/workshops provided by Initiation Ministry Partners</a:t>
            </a:r>
          </a:p>
          <a:p>
            <a:pPr marL="605790" indent="-514350">
              <a:spcBef>
                <a:spcPts val="0"/>
              </a:spcBef>
              <a:buFont typeface="Arial" pitchFamily="34" charset="0"/>
              <a:buAutoNum type="arabicParenR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0">
              <a:spcBef>
                <a:spcPts val="0"/>
              </a:spcBef>
              <a:buFont typeface="Arial" pitchFamily="34" charset="0"/>
              <a:buAutoNum type="arabicParenR" startAt="2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Articles on the Initiation Ministry Partners blog</a:t>
            </a:r>
          </a:p>
          <a:p>
            <a:pPr marL="91440" indent="0">
              <a:spcBef>
                <a:spcPts val="0"/>
              </a:spcBef>
              <a:buFont typeface="Arial" pitchFamily="34" charset="0"/>
              <a:buAutoNum type="arabicParenR" startAt="2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0">
              <a:spcBef>
                <a:spcPts val="0"/>
              </a:spcBef>
              <a:buFont typeface="Arial" pitchFamily="34" charset="0"/>
              <a:buAutoNum type="arabicParenR" startAt="2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Consultation/collaboration with Initiation Ministry Partners</a:t>
            </a:r>
          </a:p>
          <a:p>
            <a:pPr marL="91440" lvl="1" indent="0">
              <a:spcBef>
                <a:spcPts val="0"/>
              </a:spcBef>
              <a:buFont typeface="Arial" pitchFamily="34" charset="0"/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We’re willing to come to you!</a:t>
            </a:r>
          </a:p>
          <a:p>
            <a:pPr marL="91440" lvl="1" indent="0">
              <a:spcBef>
                <a:spcPts val="0"/>
              </a:spcBef>
              <a:buFont typeface="Arial" pitchFamily="34" charset="0"/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0">
              <a:spcBef>
                <a:spcPts val="0"/>
              </a:spcBef>
              <a:buFont typeface="Arial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Team Meetings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1490" lvl="2" indent="0">
              <a:spcBef>
                <a:spcPts val="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praying together, some formation (such as articles, books) as well as planning, discerning, make course corrections, etc.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0">
              <a:spcBef>
                <a:spcPts val="0"/>
              </a:spcBef>
              <a:buFont typeface="Arial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 Team Retreats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1490" lvl="1" indent="0">
              <a:spcBef>
                <a:spcPts val="0"/>
              </a:spcBef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quality time to pray, reflect, learn together, to evaluate the process and to plan ahead, and — perhaps most of all—to have fun!  To socialize:  share meals and play together.</a:t>
            </a:r>
          </a:p>
          <a:p>
            <a:pPr marL="91440" indent="0">
              <a:spcBef>
                <a:spcPts val="0"/>
              </a:spcBef>
            </a:pPr>
            <a:endParaRPr lang="en-US" sz="4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1246093" y="5143500"/>
            <a:ext cx="10287000" cy="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6373971" cy="3695700"/>
            <a:chOff x="0" y="0"/>
            <a:chExt cx="6186311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660400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2015" y="813945"/>
            <a:ext cx="5841662" cy="206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400" b="1" dirty="0">
                <a:solidFill>
                  <a:srgbClr val="3B4A1E"/>
                </a:solidFill>
                <a:latin typeface="Roboto Bold"/>
                <a:ea typeface="Roboto Bold"/>
                <a:cs typeface="Roboto Bold"/>
                <a:sym typeface="Roboto Bold"/>
              </a:rPr>
              <a:t>Part III. How to Nurture a Team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D32D79-2497-7B4A-AB07-9ACEC087DC8F}"/>
              </a:ext>
            </a:extLst>
          </p:cNvPr>
          <p:cNvSpPr txBox="1"/>
          <p:nvPr/>
        </p:nvSpPr>
        <p:spPr>
          <a:xfrm>
            <a:off x="6901427" y="326797"/>
            <a:ext cx="10591783" cy="9633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Retreat Topics I have facilitated with my team:</a:t>
            </a:r>
            <a:br>
              <a:rPr lang="en-US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	Conversion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	Faith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1987	Shared Praxis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1988	Evangelization and the “New” Rite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	The Creed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	The Lord’s Prayer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1991	Spirituality and the Seasons of Adulthood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	Stages of Faith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	Conversion Observed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	Catechesis as Pastoral Ministry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Lex Orandi/Lex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Credendi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at the Table,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 by Fr. Ron Oakham (concerning the previously baptized)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	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Mystagogia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1998	Purification and Enlightenment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	The Catechumenate:  “Spirit of the Living God at Work in Us – the Church” (included study of the new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Catechetical Directory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743200" y="266700"/>
            <a:ext cx="0" cy="1028700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-1" y="9912016"/>
            <a:ext cx="18288000" cy="1717423"/>
            <a:chOff x="0" y="0"/>
            <a:chExt cx="6186311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90574" y="1790700"/>
            <a:ext cx="2024024" cy="10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400" b="1" dirty="0">
                <a:solidFill>
                  <a:srgbClr val="3B4A1E"/>
                </a:solidFill>
                <a:latin typeface="Roboto Bold"/>
                <a:ea typeface="Roboto Bold"/>
                <a:cs typeface="Roboto Bold"/>
                <a:sym typeface="Roboto Bold"/>
              </a:rPr>
              <a:t>Cont.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33963" y="904296"/>
            <a:ext cx="1501140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	The Pre-catechumenate:  “The Hospitality of God”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  	Blessing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	Exorcism in the RCIA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	Liturgical Catechesis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	The Story of How God Has Chosen to Love the World through Me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	Transformative Initiation in Men and in Women (Rohr)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	The Power of Story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	Christ Lives in Me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2008	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Apprenticed to Christ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book by Jerry Gallipeau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2009	The Paschal Mystery: the Pattern and the Promise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	“Lord, Teach Us to Pray”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		“The Two Major Tasks of the Spiritual Life” (Rohr)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	“Creating a People of the Garden”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	“The Year of Faith:  A Call to Conversion”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	Tending the Rose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05201" y="1054445"/>
            <a:ext cx="14386503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	“In the beginning…”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	Hierarchy of Truths:  Jesus’ Use of Scripture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Retreat cancelled.  Grandchild on the way!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	Grace:  Noticing and Naming God’s Gifts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	Self-Giving Love: The Universal Call to Holiness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 Retreat – COVID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 Retreat – COVID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	Day of Reflection with SFC Leaders – “The Last Lecture” by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Fr. Michael Himes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	Be Resurrection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No Retreat (due to my husband’s surgery)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	“Hope Does Not Disappoint” – The Jubilee Year 2025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/>
          </a:p>
        </p:txBody>
      </p:sp>
      <p:sp>
        <p:nvSpPr>
          <p:cNvPr id="3" name="AutoShape 3"/>
          <p:cNvSpPr/>
          <p:nvPr/>
        </p:nvSpPr>
        <p:spPr>
          <a:xfrm>
            <a:off x="3124200" y="0"/>
            <a:ext cx="0" cy="1028700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9310861"/>
            <a:ext cx="18288000" cy="1952277"/>
            <a:chOff x="0" y="0"/>
            <a:chExt cx="6186311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81050" y="1725651"/>
            <a:ext cx="2114549" cy="10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400" b="1" dirty="0">
                <a:solidFill>
                  <a:srgbClr val="3B4A1E"/>
                </a:solidFill>
                <a:latin typeface="Roboto Bold"/>
                <a:ea typeface="Roboto Bold"/>
                <a:cs typeface="Roboto Bold"/>
                <a:sym typeface="Roboto Bold"/>
              </a:rPr>
              <a:t>Cont.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5A6E3-177B-243E-814F-2C8DDD233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250" y="1866900"/>
            <a:ext cx="15087600" cy="5219700"/>
          </a:xfrm>
        </p:spPr>
        <p:txBody>
          <a:bodyPr>
            <a:normAutofit/>
          </a:bodyPr>
          <a:lstStyle/>
          <a:p>
            <a:pPr marL="0" marR="0" lvl="0" indent="0">
              <a:buNone/>
            </a:pPr>
            <a:r>
              <a:rPr lang="en-US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workshop is divided into 3 parts:</a:t>
            </a:r>
            <a:b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buNone/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 I.  How to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OCIA Team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buNone/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 II.  How to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OCIA Team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>
              <a:buNone/>
            </a:pP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 III.  How to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Nurture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OCIA Team 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BB96B3D2-89D0-144D-43A3-E2ECFEA3E2BB}"/>
              </a:ext>
            </a:extLst>
          </p:cNvPr>
          <p:cNvGrpSpPr/>
          <p:nvPr/>
        </p:nvGrpSpPr>
        <p:grpSpPr>
          <a:xfrm>
            <a:off x="12954000" y="0"/>
            <a:ext cx="5577013" cy="10287000"/>
            <a:chOff x="0" y="0"/>
            <a:chExt cx="2271724" cy="3479800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B161EEE-5CCF-A556-CBEF-59D93B2BD188}"/>
                </a:ext>
              </a:extLst>
            </p:cNvPr>
            <p:cNvSpPr/>
            <p:nvPr/>
          </p:nvSpPr>
          <p:spPr>
            <a:xfrm>
              <a:off x="0" y="0"/>
              <a:ext cx="2271725" cy="3479800"/>
            </a:xfrm>
            <a:custGeom>
              <a:avLst/>
              <a:gdLst/>
              <a:ahLst/>
              <a:cxnLst/>
              <a:rect l="l" t="t" r="r" b="b"/>
              <a:pathLst>
                <a:path w="2271725" h="3479800">
                  <a:moveTo>
                    <a:pt x="214726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7265" y="0"/>
                  </a:lnTo>
                  <a:cubicBezTo>
                    <a:pt x="2215845" y="0"/>
                    <a:pt x="2271725" y="55880"/>
                    <a:pt x="2271725" y="124460"/>
                  </a:cubicBezTo>
                  <a:lnTo>
                    <a:pt x="2271725" y="3355340"/>
                  </a:lnTo>
                  <a:cubicBezTo>
                    <a:pt x="2271725" y="3423920"/>
                    <a:pt x="2215845" y="3479800"/>
                    <a:pt x="2147265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727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6532" y="0"/>
            <a:ext cx="8901262" cy="10287000"/>
            <a:chOff x="0" y="0"/>
            <a:chExt cx="301104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609600" y="2006423"/>
            <a:ext cx="7137062" cy="4965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Possible Retreat Topics from Karen Hinman-Powell’s book </a:t>
            </a:r>
            <a:br>
              <a:rPr lang="en-US" sz="4400" b="1" dirty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i="1" dirty="0">
                <a:solidFill>
                  <a:srgbClr val="3B4A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Form an RCIA Team:</a:t>
            </a:r>
            <a:br>
              <a:rPr lang="en-US" sz="4400" dirty="0">
                <a:solidFill>
                  <a:srgbClr val="3B4A1E"/>
                </a:solidFill>
              </a:rPr>
            </a:br>
            <a:endParaRPr lang="en-US" sz="4400" b="1" dirty="0">
              <a:solidFill>
                <a:srgbClr val="3B4A1E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7E43C-6058-B01C-9ADA-E5BA7977DE09}"/>
              </a:ext>
            </a:extLst>
          </p:cNvPr>
          <p:cNvSpPr txBox="1"/>
          <p:nvPr/>
        </p:nvSpPr>
        <p:spPr>
          <a:xfrm>
            <a:off x="9372600" y="2006423"/>
            <a:ext cx="7239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RCIA?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Faith Sharing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Skills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Dynamics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Discernment of Gifts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000" y="2169100"/>
            <a:ext cx="13563600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Principles of Liturgy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Liturgical Year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Spiritual Direction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Discernment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Justice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Art of Welcoming (or accompanying)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Morality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4313" y="-496453"/>
            <a:ext cx="18288000" cy="1952277"/>
            <a:chOff x="0" y="0"/>
            <a:chExt cx="6186311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660400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8200" y="317003"/>
            <a:ext cx="11598578" cy="10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6399" b="1" dirty="0">
                <a:solidFill>
                  <a:srgbClr val="3B4A1E"/>
                </a:solidFill>
                <a:latin typeface="Roboto Bold"/>
                <a:ea typeface="Roboto Bold"/>
                <a:cs typeface="Roboto Bold"/>
                <a:sym typeface="Roboto Bold"/>
              </a:rPr>
              <a:t>Some Other Retreat Ideas:</a:t>
            </a:r>
            <a:endParaRPr lang="en-US" sz="6400" b="1" dirty="0">
              <a:solidFill>
                <a:srgbClr val="3B4A1E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571500"/>
            <a:ext cx="18288000" cy="2133600"/>
            <a:chOff x="0" y="0"/>
            <a:chExt cx="6186311" cy="8131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13195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609600" y="433387"/>
            <a:ext cx="13118705" cy="952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9"/>
              </a:lnSpc>
              <a:spcBef>
                <a:spcPct val="0"/>
              </a:spcBef>
            </a:pPr>
            <a:r>
              <a:rPr lang="en-US" sz="5720" b="1" dirty="0">
                <a:solidFill>
                  <a:srgbClr val="3B4A1E"/>
                </a:solidFill>
                <a:latin typeface="Roboto Bold"/>
                <a:ea typeface="Roboto Bold"/>
                <a:cs typeface="Roboto Bold"/>
                <a:sym typeface="Roboto Bold"/>
              </a:rPr>
              <a:t>D. Signs of a Healthy Team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74548" y="1799132"/>
            <a:ext cx="17538901" cy="812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Communication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Goes both ways.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Conflict Management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Conflict is managed and not denied.</a:t>
            </a:r>
          </a:p>
          <a:p>
            <a:pPr lv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Prayer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healthy team trusts that God will provide.</a:t>
            </a:r>
          </a:p>
          <a:p>
            <a:pPr lv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Responsibility is shared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was undergoing chemotherapy, which put me in the hospital twice, the team carried on beautifully without me! And it was during COVID!  That should be your goal as a director—to equip your team to function without you.  </a:t>
            </a:r>
          </a:p>
          <a:p>
            <a:pPr lvl="0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The stranger is always welcomed.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828800" y="2752377"/>
            <a:ext cx="89916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Fear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Mistrust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Anger</a:t>
            </a:r>
          </a:p>
          <a:p>
            <a:pPr marL="342900" lvl="0" indent="-342900">
              <a:buAutoNum type="arabicParenR" startAt="4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Passive/aggressive behavior</a:t>
            </a:r>
          </a:p>
          <a:p>
            <a:pPr marL="342900" lvl="0" indent="-342900">
              <a:buAutoNum type="arabicParenR" startAt="4"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Competition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Poor communication</a:t>
            </a:r>
          </a:p>
          <a:p>
            <a:pPr lvl="0"/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Authority conflicts</a:t>
            </a:r>
          </a:p>
          <a:p>
            <a:endParaRPr lang="en-US" sz="5400" dirty="0"/>
          </a:p>
        </p:txBody>
      </p:sp>
      <p:grpSp>
        <p:nvGrpSpPr>
          <p:cNvPr id="9" name="Group 9"/>
          <p:cNvGrpSpPr/>
          <p:nvPr/>
        </p:nvGrpSpPr>
        <p:grpSpPr>
          <a:xfrm>
            <a:off x="0" y="0"/>
            <a:ext cx="18288000" cy="1952277"/>
            <a:chOff x="0" y="0"/>
            <a:chExt cx="6186311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186311" cy="660400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8200" y="800100"/>
            <a:ext cx="12877800" cy="10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n-US" sz="6400" b="1" dirty="0">
                <a:solidFill>
                  <a:srgbClr val="3B4A1E"/>
                </a:solidFill>
                <a:latin typeface="Roboto Bold"/>
                <a:ea typeface="Roboto Bold"/>
                <a:cs typeface="Roboto Bold"/>
                <a:sym typeface="Roboto Bold"/>
              </a:rPr>
              <a:t>E. Signs of an Unhealthy Team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0448" y="428625"/>
            <a:ext cx="5715890" cy="3132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6399" b="1" dirty="0">
                <a:solidFill>
                  <a:srgbClr val="00B050"/>
                </a:solidFill>
                <a:latin typeface="Roboto Bold"/>
                <a:ea typeface="Roboto Bold"/>
                <a:cs typeface="Roboto Bold"/>
                <a:sym typeface="Roboto Bold"/>
              </a:rPr>
              <a:t>F. How to Avoid Burnout on the Team	</a:t>
            </a:r>
            <a:endParaRPr lang="en-US" sz="6400" b="1" dirty="0">
              <a:solidFill>
                <a:srgbClr val="00B05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0" y="9310861"/>
            <a:ext cx="18288000" cy="1952277"/>
            <a:chOff x="0" y="0"/>
            <a:chExt cx="6186311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389781" y="128238"/>
            <a:ext cx="10167753" cy="88639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Clarify commitments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hospitality team negotiates  </a:t>
            </a:r>
          </a:p>
          <a:p>
            <a:pPr lvl="2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assignments and our catechists discern who is among is the best one (or two) to facilitate a session.  </a:t>
            </a:r>
          </a:p>
          <a:p>
            <a:pPr lvl="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Allow for absences/offer  	breaks/sabbaticals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Time together should include more 	than “tasks” (e.g., a meal, play, 	etc.)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Prayerfully discern continuation on 	the team</a:t>
            </a:r>
            <a:endParaRPr lang="en-US" sz="4800" dirty="0"/>
          </a:p>
        </p:txBody>
      </p:sp>
      <p:sp>
        <p:nvSpPr>
          <p:cNvPr id="13" name="AutoShape 13"/>
          <p:cNvSpPr/>
          <p:nvPr/>
        </p:nvSpPr>
        <p:spPr>
          <a:xfrm>
            <a:off x="7054481" y="0"/>
            <a:ext cx="0" cy="1028700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-445468"/>
            <a:ext cx="18288000" cy="3518977"/>
            <a:chOff x="0" y="0"/>
            <a:chExt cx="6186311" cy="113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6311" cy="1137623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84227" y="-62414"/>
            <a:ext cx="16803506" cy="31359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320"/>
              </a:lnSpc>
            </a:pPr>
            <a:r>
              <a:rPr lang="en-US" sz="6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Roboto Bold"/>
                <a:cs typeface="Times New Roman" panose="02020603050405020304" pitchFamily="18" charset="0"/>
                <a:sym typeface="Roboto Bold"/>
              </a:rPr>
              <a:t>G. How to Assist the Transition of Team Members </a:t>
            </a:r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 new members join the team and other members retire)</a:t>
            </a:r>
            <a:endParaRPr lang="en-US" sz="6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Roboto Bold"/>
              <a:cs typeface="Times New Roman" panose="02020603050405020304" pitchFamily="18" charset="0"/>
              <a:sym typeface="Roboto Bold"/>
            </a:endParaRP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352929C7-D12F-2A98-2C8D-0D22CDDE6D76}"/>
              </a:ext>
            </a:extLst>
          </p:cNvPr>
          <p:cNvSpPr txBox="1"/>
          <p:nvPr/>
        </p:nvSpPr>
        <p:spPr>
          <a:xfrm>
            <a:off x="9564026" y="3296786"/>
            <a:ext cx="3849302" cy="43465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966EC5B-02E4-C1EB-FD0E-F1088313428C}"/>
              </a:ext>
            </a:extLst>
          </p:cNvPr>
          <p:cNvSpPr txBox="1">
            <a:spLocks/>
          </p:cNvSpPr>
          <p:nvPr/>
        </p:nvSpPr>
        <p:spPr>
          <a:xfrm>
            <a:off x="786671" y="3296786"/>
            <a:ext cx="16714657" cy="64240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 For those leaving: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itchFamily="34" charset="0"/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celebrate departure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itchFamily="34" charset="0"/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offer some form of appreciation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For new members: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itchFamily="34" charset="0"/>
              <a:buAutoNum type="alphaLcPeriod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select them carefully</a:t>
            </a:r>
          </a:p>
          <a:p>
            <a:pPr marL="914400" lvl="2" indent="0">
              <a:buFont typeface="Arial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determine gifts needed and seek persons with those gifts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Font typeface="Arial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offer initial training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Font typeface="Arial" pitchFamily="34" charset="0"/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let them learn by doing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itchFamily="34" charset="0"/>
              <a:buAutoNum type="alphaLcPeriod" startAt="5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focus on building team relationships as well as team skills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itchFamily="34" charset="0"/>
              <a:buAutoNum type="alphaLcPeriod" startAt="5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remind the team that with each new member, the team is different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5DA633-AA2F-754B-1EA4-E93B0BC84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364A263C-6B1B-583B-182C-966D14B92A6A}"/>
              </a:ext>
            </a:extLst>
          </p:cNvPr>
          <p:cNvGrpSpPr/>
          <p:nvPr/>
        </p:nvGrpSpPr>
        <p:grpSpPr>
          <a:xfrm>
            <a:off x="0" y="-445468"/>
            <a:ext cx="18288000" cy="1855168"/>
            <a:chOff x="0" y="0"/>
            <a:chExt cx="6186311" cy="113762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2DCFB447-3D8D-FDB7-62D8-95AC89516A55}"/>
                </a:ext>
              </a:extLst>
            </p:cNvPr>
            <p:cNvSpPr/>
            <p:nvPr/>
          </p:nvSpPr>
          <p:spPr>
            <a:xfrm>
              <a:off x="0" y="0"/>
              <a:ext cx="6186311" cy="1137623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C3AB18CA-69DC-F120-75F4-B60378BD9A63}"/>
              </a:ext>
            </a:extLst>
          </p:cNvPr>
          <p:cNvSpPr txBox="1"/>
          <p:nvPr/>
        </p:nvSpPr>
        <p:spPr>
          <a:xfrm>
            <a:off x="884227" y="342900"/>
            <a:ext cx="16803506" cy="10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320"/>
              </a:lnSpc>
            </a:pPr>
            <a:r>
              <a:rPr lang="en-US" sz="6400" b="1" dirty="0">
                <a:solidFill>
                  <a:schemeClr val="accent3">
                    <a:lumMod val="50000"/>
                  </a:schemeClr>
                </a:solidFill>
                <a:latin typeface="Roboto Bold"/>
                <a:ea typeface="Roboto Bold"/>
                <a:cs typeface="Roboto Bold"/>
                <a:sym typeface="Roboto Bold"/>
              </a:rPr>
              <a:t>RCIA Team at St. Thomas Aquinas - 2025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B63DA13D-D763-9F79-77CC-024EAE5DADB6}"/>
              </a:ext>
            </a:extLst>
          </p:cNvPr>
          <p:cNvSpPr txBox="1"/>
          <p:nvPr/>
        </p:nvSpPr>
        <p:spPr>
          <a:xfrm>
            <a:off x="9564026" y="3296786"/>
            <a:ext cx="3849302" cy="43465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8007FF6-F24D-8B7D-963B-879CFD2D2830}"/>
              </a:ext>
            </a:extLst>
          </p:cNvPr>
          <p:cNvSpPr txBox="1">
            <a:spLocks/>
          </p:cNvSpPr>
          <p:nvPr/>
        </p:nvSpPr>
        <p:spPr>
          <a:xfrm>
            <a:off x="928651" y="1409700"/>
            <a:ext cx="16714657" cy="853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English-Speaking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Spanish-Speaking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Director: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Terry Zobel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Coordinator: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Ivette Mahfoud 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Catechists for Adults:				Catechists for Adults: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Suzanne Beneteau					Ivette Mahfoud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Horst						Orson Urizar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 &amp; Kathy Hoffman				Orlando Cruz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Kristina Lappin					Jessica Juarez-Perez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Joanna Traña					Maria Del Coral Perez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 &amp; Terry Zobel					Leslie Villar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Doris Haugaard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Coordinator for Children: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Coordinator for Teens: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Abigail Byron-Goslin (staff)			Ivette Mahfoud</a:t>
            </a:r>
          </a:p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							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6594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343304-52AF-2457-E28E-AB5990BE8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54801846-649F-AAE4-2020-CAFCDE407F9D}"/>
              </a:ext>
            </a:extLst>
          </p:cNvPr>
          <p:cNvGrpSpPr/>
          <p:nvPr/>
        </p:nvGrpSpPr>
        <p:grpSpPr>
          <a:xfrm>
            <a:off x="0" y="-445468"/>
            <a:ext cx="18288000" cy="1855168"/>
            <a:chOff x="0" y="0"/>
            <a:chExt cx="6186311" cy="113762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42483C3-4012-6E85-AC97-6AB15F6C6DBA}"/>
                </a:ext>
              </a:extLst>
            </p:cNvPr>
            <p:cNvSpPr/>
            <p:nvPr/>
          </p:nvSpPr>
          <p:spPr>
            <a:xfrm>
              <a:off x="0" y="0"/>
              <a:ext cx="6186311" cy="1137623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5823837B-EB35-8BC6-2049-D2201D519988}"/>
              </a:ext>
            </a:extLst>
          </p:cNvPr>
          <p:cNvSpPr txBox="1"/>
          <p:nvPr/>
        </p:nvSpPr>
        <p:spPr>
          <a:xfrm>
            <a:off x="884227" y="342900"/>
            <a:ext cx="16803506" cy="10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320"/>
              </a:lnSpc>
            </a:pPr>
            <a:r>
              <a:rPr lang="en-US" sz="6400" b="1" dirty="0">
                <a:solidFill>
                  <a:schemeClr val="accent3">
                    <a:lumMod val="50000"/>
                  </a:schemeClr>
                </a:solidFill>
                <a:latin typeface="Roboto Bold"/>
                <a:ea typeface="Roboto Bold"/>
                <a:cs typeface="Roboto Bold"/>
                <a:sym typeface="Roboto Bold"/>
              </a:rPr>
              <a:t>RCIA Team at St. Thomas Aquinas - 2025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573D18D9-006C-B280-F697-C9CEBBAB1CE4}"/>
              </a:ext>
            </a:extLst>
          </p:cNvPr>
          <p:cNvSpPr txBox="1"/>
          <p:nvPr/>
        </p:nvSpPr>
        <p:spPr>
          <a:xfrm>
            <a:off x="9564026" y="3296786"/>
            <a:ext cx="3849302" cy="43465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C8B7E85-6D9E-F822-EAC2-1C8B645680C0}"/>
              </a:ext>
            </a:extLst>
          </p:cNvPr>
          <p:cNvSpPr txBox="1">
            <a:spLocks/>
          </p:cNvSpPr>
          <p:nvPr/>
        </p:nvSpPr>
        <p:spPr>
          <a:xfrm>
            <a:off x="928651" y="1409700"/>
            <a:ext cx="16714657" cy="853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 Coordinators:				Catechists for Teens: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Cecilia Pai 						Leslie Bueno-Campos (yr. 1)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Joanna Traña					Rebeca Hernandez (yr. 1)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Karen Illescas (yr. 2)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Paola Santana (yr. 2)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Hospitality:							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Duane DeBruler	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Cheryl Geary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Brenda Morales (bi-lingual)				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 Morrison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Barbara Morrison						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Sheila Nadeau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(continued)</a:t>
            </a:r>
          </a:p>
          <a:p>
            <a:pPr marL="0" indent="0">
              <a:buNone/>
            </a:pP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8880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BFB0E3-4A23-029E-33D3-051268732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C547F304-A09A-2BC1-E60D-DD2F6BBFF832}"/>
              </a:ext>
            </a:extLst>
          </p:cNvPr>
          <p:cNvGrpSpPr/>
          <p:nvPr/>
        </p:nvGrpSpPr>
        <p:grpSpPr>
          <a:xfrm>
            <a:off x="0" y="-445468"/>
            <a:ext cx="18288000" cy="1855168"/>
            <a:chOff x="0" y="0"/>
            <a:chExt cx="6186311" cy="113762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47A776B-4E85-E3C4-69B6-2030446ECB4A}"/>
                </a:ext>
              </a:extLst>
            </p:cNvPr>
            <p:cNvSpPr/>
            <p:nvPr/>
          </p:nvSpPr>
          <p:spPr>
            <a:xfrm>
              <a:off x="0" y="0"/>
              <a:ext cx="6186311" cy="1137623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07E1BD4E-2EA4-2546-3AF3-94FCD433770D}"/>
              </a:ext>
            </a:extLst>
          </p:cNvPr>
          <p:cNvSpPr txBox="1"/>
          <p:nvPr/>
        </p:nvSpPr>
        <p:spPr>
          <a:xfrm>
            <a:off x="884227" y="342900"/>
            <a:ext cx="16803506" cy="10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320"/>
              </a:lnSpc>
            </a:pPr>
            <a:r>
              <a:rPr lang="en-US" sz="6400" b="1" dirty="0">
                <a:solidFill>
                  <a:schemeClr val="accent3">
                    <a:lumMod val="50000"/>
                  </a:schemeClr>
                </a:solidFill>
                <a:latin typeface="Roboto Bold"/>
                <a:ea typeface="Roboto Bold"/>
                <a:cs typeface="Roboto Bold"/>
                <a:sym typeface="Roboto Bold"/>
              </a:rPr>
              <a:t>RCIA Team at St. Thomas Aquinas - 2025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10B4AAD1-91FC-54DB-C9B8-B44BA9CFDDA6}"/>
              </a:ext>
            </a:extLst>
          </p:cNvPr>
          <p:cNvSpPr txBox="1"/>
          <p:nvPr/>
        </p:nvSpPr>
        <p:spPr>
          <a:xfrm>
            <a:off x="9564026" y="3296786"/>
            <a:ext cx="3849302" cy="43465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0A6DE51-1114-C907-4BB4-42FCE0E0B1AB}"/>
              </a:ext>
            </a:extLst>
          </p:cNvPr>
          <p:cNvSpPr txBox="1">
            <a:spLocks/>
          </p:cNvSpPr>
          <p:nvPr/>
        </p:nvSpPr>
        <p:spPr>
          <a:xfrm>
            <a:off x="928651" y="1866900"/>
            <a:ext cx="16714657" cy="7315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of Liturgy &amp; Music: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Clawson (staff) 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Pastor: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Fr. Juan Areiza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Parochial Vicars: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Fr. Jaime Rivera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	             Fr. Dan Fleming	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6226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DF3C1F-25A9-5E24-0CDD-274399313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1E82D402-D384-8C1D-3E66-F2FD562098C7}"/>
              </a:ext>
            </a:extLst>
          </p:cNvPr>
          <p:cNvGrpSpPr/>
          <p:nvPr/>
        </p:nvGrpSpPr>
        <p:grpSpPr>
          <a:xfrm>
            <a:off x="0" y="-445468"/>
            <a:ext cx="18288000" cy="1855168"/>
            <a:chOff x="0" y="0"/>
            <a:chExt cx="6186311" cy="113762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9153F2C-BD59-1FC7-9949-8886CBF3A870}"/>
                </a:ext>
              </a:extLst>
            </p:cNvPr>
            <p:cNvSpPr/>
            <p:nvPr/>
          </p:nvSpPr>
          <p:spPr>
            <a:xfrm>
              <a:off x="0" y="0"/>
              <a:ext cx="6186311" cy="1137623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DC4B1203-424D-A02F-AAC3-6328C60D6C3D}"/>
              </a:ext>
            </a:extLst>
          </p:cNvPr>
          <p:cNvSpPr txBox="1"/>
          <p:nvPr/>
        </p:nvSpPr>
        <p:spPr>
          <a:xfrm>
            <a:off x="884227" y="342900"/>
            <a:ext cx="16803506" cy="10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320"/>
              </a:lnSpc>
            </a:pPr>
            <a:r>
              <a:rPr lang="en-US" sz="6400" b="1" dirty="0">
                <a:solidFill>
                  <a:schemeClr val="accent3">
                    <a:lumMod val="50000"/>
                  </a:schemeClr>
                </a:solidFill>
                <a:latin typeface="Roboto Bold"/>
                <a:ea typeface="Roboto Bold"/>
                <a:cs typeface="Roboto Bold"/>
                <a:sym typeface="Roboto Bold"/>
              </a:rPr>
              <a:t>Part IV. Implementation and Application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0F998A25-9C6F-376F-ED3C-9D9D24F05C13}"/>
              </a:ext>
            </a:extLst>
          </p:cNvPr>
          <p:cNvSpPr txBox="1"/>
          <p:nvPr/>
        </p:nvSpPr>
        <p:spPr>
          <a:xfrm>
            <a:off x="9564026" y="3296786"/>
            <a:ext cx="3849302" cy="43465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67F2069-0E59-9455-1D09-B4D77CA7281C}"/>
              </a:ext>
            </a:extLst>
          </p:cNvPr>
          <p:cNvSpPr txBox="1">
            <a:spLocks/>
          </p:cNvSpPr>
          <p:nvPr/>
        </p:nvSpPr>
        <p:spPr>
          <a:xfrm>
            <a:off x="884227" y="1638300"/>
            <a:ext cx="16714657" cy="800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base" hangingPunc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Think of the things that your parish initiation team is doing well now and make a list of them.</a:t>
            </a:r>
          </a:p>
          <a:p>
            <a:pPr marL="0" indent="0" fontAlgn="base" hangingPunc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 hangingPunc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 Make a list of the things that you are not doing that you wish you were.</a:t>
            </a:r>
          </a:p>
          <a:p>
            <a:pPr marL="0" indent="0" fontAlgn="base" hangingPunc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fontAlgn="base" hangingPunc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Prioritized those items that you listed in #2.</a:t>
            </a:r>
          </a:p>
          <a:p>
            <a:pPr marL="0" indent="0" fontAlgn="base" hangingPunc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Share your lists with the other members of your team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 Choose one item that you can all agree is important to you and, most importantly, that is doable.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AutoNum type="arabicParenR" startAt="6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what it would take for the team to make that one thing happen and how you might go about it.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39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F676E4-22C9-6596-F17C-D036BD7A2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B7D3C2C-48E6-D25C-3946-7C81976A89AE}"/>
              </a:ext>
            </a:extLst>
          </p:cNvPr>
          <p:cNvGrpSpPr/>
          <p:nvPr/>
        </p:nvGrpSpPr>
        <p:grpSpPr>
          <a:xfrm>
            <a:off x="0" y="-266700"/>
            <a:ext cx="18288000" cy="2168034"/>
            <a:chOff x="0" y="0"/>
            <a:chExt cx="6186311" cy="733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119424B-DE2F-836D-0DD0-6D533AAE882B}"/>
                </a:ext>
              </a:extLst>
            </p:cNvPr>
            <p:cNvSpPr/>
            <p:nvPr/>
          </p:nvSpPr>
          <p:spPr>
            <a:xfrm>
              <a:off x="0" y="0"/>
              <a:ext cx="6186311" cy="733384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>
            <a:extLst>
              <a:ext uri="{FF2B5EF4-FFF2-40B4-BE49-F238E27FC236}">
                <a16:creationId xmlns:a16="http://schemas.microsoft.com/office/drawing/2014/main" id="{DB381BEF-A1F9-809E-0C58-C4E8996D18BC}"/>
              </a:ext>
            </a:extLst>
          </p:cNvPr>
          <p:cNvGrpSpPr/>
          <p:nvPr/>
        </p:nvGrpSpPr>
        <p:grpSpPr>
          <a:xfrm>
            <a:off x="634285" y="-38100"/>
            <a:ext cx="17019427" cy="10163114"/>
            <a:chOff x="-1" y="-20972681"/>
            <a:chExt cx="22692570" cy="22971420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25F5B91-93EE-3D05-BE0D-19C874A55E4F}"/>
                </a:ext>
              </a:extLst>
            </p:cNvPr>
            <p:cNvSpPr txBox="1"/>
            <p:nvPr/>
          </p:nvSpPr>
          <p:spPr>
            <a:xfrm>
              <a:off x="1083372" y="-20972681"/>
              <a:ext cx="20525825" cy="24622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7150"/>
                </a:lnSpc>
              </a:pPr>
              <a:r>
                <a:rPr lang="en-US" sz="6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 advertised (!), the flier promised that you will:</a:t>
              </a:r>
              <a:endParaRPr lang="en-US" sz="55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60FCD32-BA13-8548-D069-DD8E375FA2FB}"/>
                </a:ext>
              </a:extLst>
            </p:cNvPr>
            <p:cNvSpPr/>
            <p:nvPr/>
          </p:nvSpPr>
          <p:spPr>
            <a:xfrm>
              <a:off x="-1" y="1589824"/>
              <a:ext cx="22692570" cy="408915"/>
            </a:xfrm>
            <a:custGeom>
              <a:avLst/>
              <a:gdLst/>
              <a:ahLst/>
              <a:cxnLst/>
              <a:rect l="l" t="t" r="r" b="b"/>
              <a:pathLst>
                <a:path w="22692570" h="408916">
                  <a:moveTo>
                    <a:pt x="0" y="0"/>
                  </a:moveTo>
                  <a:lnTo>
                    <a:pt x="22692570" y="0"/>
                  </a:lnTo>
                  <a:lnTo>
                    <a:pt x="22692570" y="408916"/>
                  </a:lnTo>
                  <a:lnTo>
                    <a:pt x="0" y="408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5672" b="-956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AA5A242-566E-952C-6B3C-7BBBD9E5A515}"/>
              </a:ext>
            </a:extLst>
          </p:cNvPr>
          <p:cNvSpPr txBox="1"/>
          <p:nvPr/>
        </p:nvSpPr>
        <p:spPr>
          <a:xfrm>
            <a:off x="990600" y="2324100"/>
            <a:ext cx="16459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roles, responsibilities and qualities needed to build a successful OCIA Team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about what methods and means of formation you can tap into to equip your team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 to recognize the signs of a healthy team, how to avoid burnout, and how to strengthen the gifts each person brings to this ministry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presentation, along with the PowerPoint slides, will be available within a few days on our website.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74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421660-A5CF-7584-1D44-F470DEDA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597C6B22-14F2-E25E-1021-45E7288D0ABC}"/>
              </a:ext>
            </a:extLst>
          </p:cNvPr>
          <p:cNvGrpSpPr/>
          <p:nvPr/>
        </p:nvGrpSpPr>
        <p:grpSpPr>
          <a:xfrm>
            <a:off x="0" y="-445468"/>
            <a:ext cx="18288000" cy="1593846"/>
            <a:chOff x="0" y="0"/>
            <a:chExt cx="6186311" cy="113762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CA23382-2956-CD8E-D3A1-13B710C8A2C4}"/>
                </a:ext>
              </a:extLst>
            </p:cNvPr>
            <p:cNvSpPr/>
            <p:nvPr/>
          </p:nvSpPr>
          <p:spPr>
            <a:xfrm>
              <a:off x="0" y="0"/>
              <a:ext cx="6186311" cy="1137623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8EFA79BA-9729-15AA-58A6-D7F583114DDF}"/>
              </a:ext>
            </a:extLst>
          </p:cNvPr>
          <p:cNvSpPr txBox="1"/>
          <p:nvPr/>
        </p:nvSpPr>
        <p:spPr>
          <a:xfrm>
            <a:off x="920322" y="0"/>
            <a:ext cx="16803506" cy="10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320"/>
              </a:lnSpc>
            </a:pPr>
            <a:r>
              <a:rPr lang="en-US" sz="6400" b="1" dirty="0">
                <a:solidFill>
                  <a:schemeClr val="accent3">
                    <a:lumMod val="50000"/>
                  </a:schemeClr>
                </a:solidFill>
                <a:latin typeface="Roboto Bold"/>
                <a:ea typeface="Roboto Bold"/>
                <a:cs typeface="Roboto Bold"/>
                <a:sym typeface="Roboto Bold"/>
              </a:rPr>
              <a:t>Resources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5552FE1E-2046-F714-EF62-EC3236754C6D}"/>
              </a:ext>
            </a:extLst>
          </p:cNvPr>
          <p:cNvSpPr txBox="1"/>
          <p:nvPr/>
        </p:nvSpPr>
        <p:spPr>
          <a:xfrm>
            <a:off x="9564026" y="3296786"/>
            <a:ext cx="3849302" cy="43465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C1153CB-2B4F-6383-569B-5A7E361A6CDE}"/>
              </a:ext>
            </a:extLst>
          </p:cNvPr>
          <p:cNvSpPr txBox="1">
            <a:spLocks/>
          </p:cNvSpPr>
          <p:nvPr/>
        </p:nvSpPr>
        <p:spPr>
          <a:xfrm>
            <a:off x="920322" y="1148378"/>
            <a:ext cx="16714657" cy="8229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Liturgy Training Publications:</a:t>
            </a:r>
          </a:p>
          <a:p>
            <a:pPr marL="0" indent="0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Order of Christian Initiation of Adults, Study Edition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How to Form a Catechumenate Team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Karen Hinman (Powell)</a:t>
            </a:r>
          </a:p>
          <a:p>
            <a:pPr marL="0" indent="0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Catechumenate Needs Everybody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James Wilde, editor</a:t>
            </a:r>
          </a:p>
          <a:p>
            <a:pPr marL="0" indent="0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 Role of the Coordinator in Christian Initiation:  A Pastoral and  Practical Guide,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Donna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Eschenauer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Paulist Press: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RCIA: Transforming the Church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Thomas H. Morris	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Publications: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RCIA Spirituality: Formation for the Catechumenate Team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Barbara Hixon</a:t>
            </a:r>
          </a:p>
          <a:p>
            <a:pPr marL="0" indent="0">
              <a:buNone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Sadlier: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Wine, New Wineskins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Fr. James Dunning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RCIA:</a:t>
            </a:r>
          </a:p>
          <a:p>
            <a:pPr marL="0" indent="0">
              <a:buNone/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Your Roadmap to a Conversion-Centered Catechumenate: A Report from the Trenches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John McGlynn</a:t>
            </a:r>
          </a:p>
        </p:txBody>
      </p:sp>
    </p:spTree>
    <p:extLst>
      <p:ext uri="{BB962C8B-B14F-4D97-AF65-F5344CB8AC3E}">
        <p14:creationId xmlns:p14="http://schemas.microsoft.com/office/powerpoint/2010/main" val="3392152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CE5BB5-3406-BFBB-9BFB-C025C7D2A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E6546BB5-35C9-1D11-3CB8-7061A9AF6C00}"/>
              </a:ext>
            </a:extLst>
          </p:cNvPr>
          <p:cNvGrpSpPr/>
          <p:nvPr/>
        </p:nvGrpSpPr>
        <p:grpSpPr>
          <a:xfrm>
            <a:off x="0" y="-445468"/>
            <a:ext cx="18288000" cy="1855168"/>
            <a:chOff x="0" y="0"/>
            <a:chExt cx="6186311" cy="113762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6314A5C-386A-936A-A107-E7E86FF19D8C}"/>
                </a:ext>
              </a:extLst>
            </p:cNvPr>
            <p:cNvSpPr/>
            <p:nvPr/>
          </p:nvSpPr>
          <p:spPr>
            <a:xfrm>
              <a:off x="0" y="0"/>
              <a:ext cx="6186311" cy="1137623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>
            <a:extLst>
              <a:ext uri="{FF2B5EF4-FFF2-40B4-BE49-F238E27FC236}">
                <a16:creationId xmlns:a16="http://schemas.microsoft.com/office/drawing/2014/main" id="{7DD6C5EF-926B-88A6-DF14-62F3ECCA4850}"/>
              </a:ext>
            </a:extLst>
          </p:cNvPr>
          <p:cNvSpPr txBox="1"/>
          <p:nvPr/>
        </p:nvSpPr>
        <p:spPr>
          <a:xfrm>
            <a:off x="884227" y="342900"/>
            <a:ext cx="16803506" cy="10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8320"/>
              </a:lnSpc>
            </a:pPr>
            <a:r>
              <a:rPr lang="en-US" sz="6400" b="1" dirty="0">
                <a:solidFill>
                  <a:schemeClr val="accent3">
                    <a:lumMod val="50000"/>
                  </a:schemeClr>
                </a:solidFill>
                <a:latin typeface="Roboto Bold"/>
                <a:ea typeface="Roboto Bold"/>
                <a:cs typeface="Roboto Bold"/>
                <a:sym typeface="Roboto Bold"/>
              </a:rPr>
              <a:t>Questions/Comments?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8AEAFFF4-E9A6-C993-C3E0-DA5B0A506258}"/>
              </a:ext>
            </a:extLst>
          </p:cNvPr>
          <p:cNvSpPr txBox="1"/>
          <p:nvPr/>
        </p:nvSpPr>
        <p:spPr>
          <a:xfrm>
            <a:off x="9564026" y="3296786"/>
            <a:ext cx="3849302" cy="434650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pic>
        <p:nvPicPr>
          <p:cNvPr id="8" name="Picture 7" descr="A close up of words">
            <a:extLst>
              <a:ext uri="{FF2B5EF4-FFF2-40B4-BE49-F238E27FC236}">
                <a16:creationId xmlns:a16="http://schemas.microsoft.com/office/drawing/2014/main" id="{00D44A0A-7471-EC56-0512-1B8E72409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91604" y="2552700"/>
            <a:ext cx="8904791" cy="63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27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-619505"/>
            <a:ext cx="18288000" cy="1800605"/>
            <a:chOff x="0" y="0"/>
            <a:chExt cx="6186311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660400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99193" y="-332342"/>
            <a:ext cx="9596791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ts val="8400"/>
              </a:spcBef>
            </a:pPr>
            <a:r>
              <a:rPr lang="en-US" sz="8000" b="1" dirty="0">
                <a:solidFill>
                  <a:srgbClr val="3B4A1E"/>
                </a:solidFill>
                <a:latin typeface="Roboto Bold"/>
                <a:ea typeface="Roboto Bold"/>
                <a:cs typeface="Roboto Bold"/>
                <a:sym typeface="Roboto Bold"/>
              </a:rPr>
              <a:t>Closing Prayer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40030-F53A-0BF8-A645-7829B9AE64B7}"/>
              </a:ext>
            </a:extLst>
          </p:cNvPr>
          <p:cNvSpPr txBox="1"/>
          <p:nvPr/>
        </p:nvSpPr>
        <p:spPr>
          <a:xfrm>
            <a:off x="1179140" y="1200013"/>
            <a:ext cx="1625060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Heart of the Matter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Lord God said: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 myself will dream a dream within you.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Good dreams come from Me, you know;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My dreams seem impossible, not too practical,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Not for the cautious man or woman;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 little risky sometimes, a trifle brash perhaps;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Some of my friends prefer to rest more comfortably 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in sounder sleep with visionless eye.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But for those who share my dreams I ask a little patience,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 little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humour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some small courage,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And a listening heart – I will do the rest.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Then they will risk and wonder at their daring,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Run and marvel at their speed,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Build and stand in awe at the beauty of their building.</a:t>
            </a:r>
            <a:endParaRPr lang="en-US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2F3C69-334C-C0DB-6B92-78FF3E7BE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0FE39F-837C-98A9-B7B0-2A9DC3BDBE41}"/>
              </a:ext>
            </a:extLst>
          </p:cNvPr>
          <p:cNvSpPr txBox="1"/>
          <p:nvPr/>
        </p:nvSpPr>
        <p:spPr>
          <a:xfrm>
            <a:off x="1018696" y="800100"/>
            <a:ext cx="16250607" cy="8256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meet me often as you work –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 your companions who share your risk,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 your friends who believe in you enough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To lend their own dreams, their own hands,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their own hearts to your building,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In the people who will find your doorway, stay a while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And walk away knowing that they too can find a dream.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There will be sun filled days and sometimes it will rain –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 little variety…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Both come from Me – so come, be content;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It is my dream you dream,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It is my house you build,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My caring you witness,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My love you share – and this is the heart of the matter.</a:t>
            </a: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						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 Unknown</a:t>
            </a:r>
          </a:p>
        </p:txBody>
      </p:sp>
    </p:spTree>
    <p:extLst>
      <p:ext uri="{BB962C8B-B14F-4D97-AF65-F5344CB8AC3E}">
        <p14:creationId xmlns:p14="http://schemas.microsoft.com/office/powerpoint/2010/main" val="28036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867400" y="495300"/>
            <a:ext cx="1113575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7150"/>
              </a:lnSpc>
              <a:spcBef>
                <a:spcPct val="0"/>
              </a:spcBef>
            </a:pPr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Prophets of a Future not Our Own</a:t>
            </a:r>
            <a:endParaRPr lang="en-US" sz="5500" b="1" u="none" strike="noStrike" dirty="0">
              <a:solidFill>
                <a:srgbClr val="043539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2171C23-0DA0-BD1B-1986-773D79D77E16}"/>
              </a:ext>
            </a:extLst>
          </p:cNvPr>
          <p:cNvSpPr txBox="1">
            <a:spLocks/>
          </p:cNvSpPr>
          <p:nvPr/>
        </p:nvSpPr>
        <p:spPr>
          <a:xfrm>
            <a:off x="5863389" y="1675989"/>
            <a:ext cx="11815011" cy="811571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helps, now and then, to step back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take the long view.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Kingdom is not only beyond our efforts;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even beyond our vision.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accomplish in our lifetime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a fraction of the magnificent enterprise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God’s work.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Nothing we do is complete,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another way of saying that the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kingdom always lies beyond us.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(continued)</a:t>
            </a:r>
          </a:p>
          <a:p>
            <a:endParaRPr lang="en-US" sz="3000" dirty="0"/>
          </a:p>
        </p:txBody>
      </p:sp>
      <p:pic>
        <p:nvPicPr>
          <p:cNvPr id="7" name="Picture Placeholder 5" descr="A yellow and green rectangular object with a painting on it&#10;&#10;AI-generated content may be incorrect.">
            <a:extLst>
              <a:ext uri="{FF2B5EF4-FFF2-40B4-BE49-F238E27FC236}">
                <a16:creationId xmlns:a16="http://schemas.microsoft.com/office/drawing/2014/main" id="{20E8ECA8-965D-93B0-E6F0-EBC1F1DEF8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335" r="-132335"/>
          <a:stretch>
            <a:fillRect/>
          </a:stretch>
        </p:blipFill>
        <p:spPr>
          <a:xfrm>
            <a:off x="-2667000" y="771525"/>
            <a:ext cx="11658600" cy="8743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7D3EB8-16DC-C6F4-8943-E0A45945C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40A19EA-9157-01DD-3C59-A2116E273B9B}"/>
              </a:ext>
            </a:extLst>
          </p:cNvPr>
          <p:cNvGrpSpPr/>
          <p:nvPr/>
        </p:nvGrpSpPr>
        <p:grpSpPr>
          <a:xfrm>
            <a:off x="-3197" y="0"/>
            <a:ext cx="5577013" cy="10287000"/>
            <a:chOff x="0" y="0"/>
            <a:chExt cx="2271724" cy="3479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E07A7E3-2083-BA55-C8DB-90ADF60B8699}"/>
                </a:ext>
              </a:extLst>
            </p:cNvPr>
            <p:cNvSpPr/>
            <p:nvPr/>
          </p:nvSpPr>
          <p:spPr>
            <a:xfrm>
              <a:off x="0" y="0"/>
              <a:ext cx="2271725" cy="3479800"/>
            </a:xfrm>
            <a:custGeom>
              <a:avLst/>
              <a:gdLst/>
              <a:ahLst/>
              <a:cxnLst/>
              <a:rect l="l" t="t" r="r" b="b"/>
              <a:pathLst>
                <a:path w="2271725" h="3479800">
                  <a:moveTo>
                    <a:pt x="214726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7265" y="0"/>
                  </a:lnTo>
                  <a:cubicBezTo>
                    <a:pt x="2215845" y="0"/>
                    <a:pt x="2271725" y="55880"/>
                    <a:pt x="2271725" y="124460"/>
                  </a:cubicBezTo>
                  <a:lnTo>
                    <a:pt x="2271725" y="3355340"/>
                  </a:lnTo>
                  <a:cubicBezTo>
                    <a:pt x="2271725" y="3423920"/>
                    <a:pt x="2215845" y="3479800"/>
                    <a:pt x="2147265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636499-77D9-74B9-966C-52CB33F230B6}"/>
              </a:ext>
            </a:extLst>
          </p:cNvPr>
          <p:cNvSpPr txBox="1">
            <a:spLocks/>
          </p:cNvSpPr>
          <p:nvPr/>
        </p:nvSpPr>
        <p:spPr>
          <a:xfrm>
            <a:off x="6400800" y="723900"/>
            <a:ext cx="11135753" cy="883919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statement says all that could be said. 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prayer fully expresses our faith. 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confession brings perfection. 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pastoral visit brings wholeness. 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program accomplishes the church’s mission. 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set of goals and objectives includes everything.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what we are about.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plant the seeds that one day will grow. 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water the seeds already planted,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knowing that they hold future promise. 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lay foundations that will need further development.  </a:t>
            </a: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provide yeast that produces effects far beyond our capacities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1557B0-F8DB-C927-8446-2DA61D68CE04}"/>
              </a:ext>
            </a:extLst>
          </p:cNvPr>
          <p:cNvSpPr txBox="1"/>
          <p:nvPr/>
        </p:nvSpPr>
        <p:spPr>
          <a:xfrm>
            <a:off x="503321" y="2962327"/>
            <a:ext cx="4563979" cy="392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400"/>
              </a:lnSpc>
            </a:pPr>
            <a:r>
              <a:rPr lang="en-US" sz="80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Opening Prayer,</a:t>
            </a:r>
            <a:br>
              <a:rPr lang="en-US" sz="80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</a:br>
            <a:r>
              <a:rPr lang="en-US" sz="80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34712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CF821D-9D04-A6F7-3535-1FFCCB7B5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B243604-F9CE-417E-08FF-E51200657598}"/>
              </a:ext>
            </a:extLst>
          </p:cNvPr>
          <p:cNvGrpSpPr/>
          <p:nvPr/>
        </p:nvGrpSpPr>
        <p:grpSpPr>
          <a:xfrm>
            <a:off x="-3197" y="0"/>
            <a:ext cx="5577013" cy="10287000"/>
            <a:chOff x="0" y="0"/>
            <a:chExt cx="2271724" cy="3479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C9CE658-6851-F512-F283-D7C8A0C8581F}"/>
                </a:ext>
              </a:extLst>
            </p:cNvPr>
            <p:cNvSpPr/>
            <p:nvPr/>
          </p:nvSpPr>
          <p:spPr>
            <a:xfrm>
              <a:off x="0" y="0"/>
              <a:ext cx="2271725" cy="3479800"/>
            </a:xfrm>
            <a:custGeom>
              <a:avLst/>
              <a:gdLst/>
              <a:ahLst/>
              <a:cxnLst/>
              <a:rect l="l" t="t" r="r" b="b"/>
              <a:pathLst>
                <a:path w="2271725" h="3479800">
                  <a:moveTo>
                    <a:pt x="214726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7265" y="0"/>
                  </a:lnTo>
                  <a:cubicBezTo>
                    <a:pt x="2215845" y="0"/>
                    <a:pt x="2271725" y="55880"/>
                    <a:pt x="2271725" y="124460"/>
                  </a:cubicBezTo>
                  <a:lnTo>
                    <a:pt x="2271725" y="3355340"/>
                  </a:lnTo>
                  <a:cubicBezTo>
                    <a:pt x="2271725" y="3423920"/>
                    <a:pt x="2215845" y="3479800"/>
                    <a:pt x="2147265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664EE34-66DB-C580-D88C-24529EF50892}"/>
              </a:ext>
            </a:extLst>
          </p:cNvPr>
          <p:cNvSpPr txBox="1">
            <a:spLocks/>
          </p:cNvSpPr>
          <p:nvPr/>
        </p:nvSpPr>
        <p:spPr>
          <a:xfrm>
            <a:off x="6400800" y="647701"/>
            <a:ext cx="11135753" cy="82485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ctr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do everything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there is a sense of liberation in realizing that.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enables us to do something and do it well.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may be incomplete, but it is a beginning,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step along the way,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opportunity for the Lord’s grace to enter and do the rest. 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may never see the end results,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that is the difference between the master builder and the worker.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workers, not master builders; ministers, not messiahs.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are prophets of a future not our own.</a:t>
            </a:r>
            <a:endParaRPr lang="en-US" dirty="0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3AA1D72-5591-614E-F52E-EF292C05A7B3}"/>
              </a:ext>
            </a:extLst>
          </p:cNvPr>
          <p:cNvSpPr txBox="1"/>
          <p:nvPr/>
        </p:nvSpPr>
        <p:spPr>
          <a:xfrm>
            <a:off x="503321" y="2962327"/>
            <a:ext cx="4563979" cy="392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400"/>
              </a:lnSpc>
            </a:pPr>
            <a:r>
              <a:rPr lang="en-US" sz="80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Opening Prayer,</a:t>
            </a:r>
            <a:br>
              <a:rPr lang="en-US" sz="80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</a:br>
            <a:r>
              <a:rPr lang="en-US" sz="80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cont.</a:t>
            </a:r>
          </a:p>
        </p:txBody>
      </p:sp>
    </p:spTree>
    <p:extLst>
      <p:ext uri="{BB962C8B-B14F-4D97-AF65-F5344CB8AC3E}">
        <p14:creationId xmlns:p14="http://schemas.microsoft.com/office/powerpoint/2010/main" val="3350570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9202983"/>
            <a:ext cx="18288000" cy="2168034"/>
            <a:chOff x="0" y="0"/>
            <a:chExt cx="6217243" cy="7333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17243" cy="733384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4286" y="9215437"/>
            <a:ext cx="17019427" cy="3654151"/>
            <a:chOff x="0" y="-57151"/>
            <a:chExt cx="22692570" cy="4872201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1"/>
              <a:ext cx="20525825" cy="12311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>
                <a:lnSpc>
                  <a:spcPts val="7150"/>
                </a:lnSpc>
              </a:pPr>
              <a:r>
                <a:rPr lang="en-US" sz="5500" b="1" dirty="0">
                  <a:solidFill>
                    <a:srgbClr val="3B4A1E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Part I: </a:t>
              </a:r>
              <a:r>
                <a:rPr lang="en-US" sz="6000" b="1" dirty="0">
                  <a:solidFill>
                    <a:srgbClr val="3B4A1E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How to Create an OCIA Team</a:t>
              </a:r>
              <a:r>
                <a:rPr lang="en-US" sz="5500" b="1" dirty="0">
                  <a:solidFill>
                    <a:srgbClr val="3B4A1E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4406134"/>
              <a:ext cx="22692570" cy="408916"/>
            </a:xfrm>
            <a:custGeom>
              <a:avLst/>
              <a:gdLst/>
              <a:ahLst/>
              <a:cxnLst/>
              <a:rect l="l" t="t" r="r" b="b"/>
              <a:pathLst>
                <a:path w="22692570" h="408916">
                  <a:moveTo>
                    <a:pt x="0" y="0"/>
                  </a:moveTo>
                  <a:lnTo>
                    <a:pt x="22692570" y="0"/>
                  </a:lnTo>
                  <a:lnTo>
                    <a:pt x="22692570" y="408916"/>
                  </a:lnTo>
                  <a:lnTo>
                    <a:pt x="0" y="4089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5672" b="-9567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0A62C81-0B13-E33A-F3B3-167BCA7B9DAF}"/>
              </a:ext>
            </a:extLst>
          </p:cNvPr>
          <p:cNvSpPr txBox="1"/>
          <p:nvPr/>
        </p:nvSpPr>
        <p:spPr>
          <a:xfrm>
            <a:off x="634286" y="723900"/>
            <a:ext cx="16663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I got involved in this ministry</a:t>
            </a:r>
            <a:endParaRPr lang="en-US" sz="6000" dirty="0">
              <a:solidFill>
                <a:srgbClr val="3B4A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DA417-8ADF-94A9-7C24-B214DA5A1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187B4FA-28E8-4531-6D4A-8080EFEAF60B}"/>
              </a:ext>
            </a:extLst>
          </p:cNvPr>
          <p:cNvGrpSpPr/>
          <p:nvPr/>
        </p:nvGrpSpPr>
        <p:grpSpPr>
          <a:xfrm>
            <a:off x="1" y="9202983"/>
            <a:ext cx="18288000" cy="2168034"/>
            <a:chOff x="0" y="0"/>
            <a:chExt cx="6217243" cy="733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4F28034-D146-0897-3590-5627ABDC9F98}"/>
                </a:ext>
              </a:extLst>
            </p:cNvPr>
            <p:cNvSpPr/>
            <p:nvPr/>
          </p:nvSpPr>
          <p:spPr>
            <a:xfrm>
              <a:off x="0" y="0"/>
              <a:ext cx="6217243" cy="733384"/>
            </a:xfrm>
            <a:prstGeom prst="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>
            <a:extLst>
              <a:ext uri="{FF2B5EF4-FFF2-40B4-BE49-F238E27FC236}">
                <a16:creationId xmlns:a16="http://schemas.microsoft.com/office/drawing/2014/main" id="{2695C4AB-544D-1FEA-E57E-70E7A5907FE6}"/>
              </a:ext>
            </a:extLst>
          </p:cNvPr>
          <p:cNvSpPr/>
          <p:nvPr/>
        </p:nvSpPr>
        <p:spPr>
          <a:xfrm>
            <a:off x="634286" y="12562901"/>
            <a:ext cx="17019427" cy="306687"/>
          </a:xfrm>
          <a:custGeom>
            <a:avLst/>
            <a:gdLst/>
            <a:ahLst/>
            <a:cxnLst/>
            <a:rect l="l" t="t" r="r" b="b"/>
            <a:pathLst>
              <a:path w="22692570" h="408916">
                <a:moveTo>
                  <a:pt x="0" y="0"/>
                </a:moveTo>
                <a:lnTo>
                  <a:pt x="22692570" y="0"/>
                </a:lnTo>
                <a:lnTo>
                  <a:pt x="22692570" y="408916"/>
                </a:lnTo>
                <a:lnTo>
                  <a:pt x="0" y="408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672" b="-956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ED68C-58FF-77C9-B31F-69C97C7AB6E1}"/>
              </a:ext>
            </a:extLst>
          </p:cNvPr>
          <p:cNvSpPr txBox="1"/>
          <p:nvPr/>
        </p:nvSpPr>
        <p:spPr>
          <a:xfrm>
            <a:off x="634286" y="723900"/>
            <a:ext cx="17019426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 Some Assumptions/Principles</a:t>
            </a:r>
          </a:p>
          <a:p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sz="45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Catechumenate belongs to the parish.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AutoNum type="arabicParenR" startAt="2"/>
            </a:pPr>
            <a:r>
              <a:rPr lang="en-US" sz="45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OCIA is based on the principle that the community hands on the Tradition. 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>
              <a:buNone/>
            </a:pP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primary minister is the community – all the baptized—the whole community—all the faithful.  </a:t>
            </a:r>
          </a:p>
          <a:p>
            <a:pPr marL="1143000" marR="0">
              <a:buNone/>
            </a:pP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Nowhere in the Rite does it use the word “Team”!  That’s an American creation to implement the Rite.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					 Continued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344930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7922A-C905-E7BB-921C-651ABE3DE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5EBC12BB-EC8C-BC3C-451B-2865A628100E}"/>
              </a:ext>
            </a:extLst>
          </p:cNvPr>
          <p:cNvSpPr/>
          <p:nvPr/>
        </p:nvSpPr>
        <p:spPr>
          <a:xfrm>
            <a:off x="634286" y="12562901"/>
            <a:ext cx="17019427" cy="306687"/>
          </a:xfrm>
          <a:custGeom>
            <a:avLst/>
            <a:gdLst/>
            <a:ahLst/>
            <a:cxnLst/>
            <a:rect l="l" t="t" r="r" b="b"/>
            <a:pathLst>
              <a:path w="22692570" h="408916">
                <a:moveTo>
                  <a:pt x="0" y="0"/>
                </a:moveTo>
                <a:lnTo>
                  <a:pt x="22692570" y="0"/>
                </a:lnTo>
                <a:lnTo>
                  <a:pt x="22692570" y="408916"/>
                </a:lnTo>
                <a:lnTo>
                  <a:pt x="0" y="4089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5672" b="-956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4B8B5-FA1C-4BA8-2871-BA13894317E3}"/>
              </a:ext>
            </a:extLst>
          </p:cNvPr>
          <p:cNvSpPr txBox="1"/>
          <p:nvPr/>
        </p:nvSpPr>
        <p:spPr>
          <a:xfrm>
            <a:off x="634286" y="876300"/>
            <a:ext cx="17019426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 Some Assumptions/Principles, continued…</a:t>
            </a:r>
          </a:p>
          <a:p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45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3) The gifts needed by the community will be given.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>
              <a:buNone/>
            </a:pP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job is to call forth and enable the gifts already given and allow them to blossom.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AutoNum type="arabicParenR" startAt="4"/>
            </a:pPr>
            <a:r>
              <a:rPr lang="en-US" sz="45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key principle is to adapt for your situation.</a:t>
            </a:r>
          </a:p>
          <a:p>
            <a:pPr lvl="0"/>
            <a:r>
              <a:rPr lang="en-US" sz="45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5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large parish, small parish, city parish, suburban parish, rural parish,</a:t>
            </a:r>
          </a:p>
          <a:p>
            <a:pPr lvl="0"/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African American parish, Hispanic parish, Vietnamese parish,</a:t>
            </a:r>
          </a:p>
          <a:p>
            <a:pPr lvl="0"/>
            <a:r>
              <a:rPr lang="en-US" sz="4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Campus ministry, etc.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641819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2837</Words>
  <Application>Microsoft Office PowerPoint</Application>
  <PresentationFormat>Custom</PresentationFormat>
  <Paragraphs>341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Times New Roman</vt:lpstr>
      <vt:lpstr>Arial</vt:lpstr>
      <vt:lpstr>Roboto</vt:lpstr>
      <vt:lpstr>Symbol</vt:lpstr>
      <vt:lpstr>Calibri</vt:lpstr>
      <vt:lpstr>Roboto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 Formation Workshop - Recruiting, Training, and Nurturing Sponsors - Nov 12, 2024.pptx</dc:title>
  <dc:creator>Priscilla Zobel</dc:creator>
  <cp:lastModifiedBy>Priscilla Zobel</cp:lastModifiedBy>
  <cp:revision>6</cp:revision>
  <dcterms:created xsi:type="dcterms:W3CDTF">2006-08-16T00:00:00Z</dcterms:created>
  <dcterms:modified xsi:type="dcterms:W3CDTF">2025-10-08T19:00:41Z</dcterms:modified>
  <dc:identifier>DAGVke4JpF8</dc:identifier>
</cp:coreProperties>
</file>