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8" r:id="rId4"/>
    <p:sldId id="277" r:id="rId5"/>
    <p:sldId id="292" r:id="rId6"/>
    <p:sldId id="259" r:id="rId7"/>
    <p:sldId id="262" r:id="rId8"/>
    <p:sldId id="263" r:id="rId9"/>
    <p:sldId id="265" r:id="rId10"/>
    <p:sldId id="266" r:id="rId11"/>
    <p:sldId id="272" r:id="rId12"/>
    <p:sldId id="273" r:id="rId13"/>
    <p:sldId id="274" r:id="rId14"/>
    <p:sldId id="275" r:id="rId15"/>
    <p:sldId id="270" r:id="rId16"/>
    <p:sldId id="286" r:id="rId17"/>
    <p:sldId id="287" r:id="rId18"/>
    <p:sldId id="288" r:id="rId19"/>
    <p:sldId id="276" r:id="rId20"/>
  </p:sldIdLst>
  <p:sldSz cx="18288000" cy="10287000"/>
  <p:notesSz cx="6858000" cy="9144000"/>
  <p:embeddedFontLst>
    <p:embeddedFont>
      <p:font typeface="Aptos" panose="020B0004020202020204" pitchFamily="34" charset="0"/>
      <p:regular r:id="rId21"/>
    </p:embeddedFont>
    <p:embeddedFont>
      <p:font typeface="Roboto" panose="02000000000000000000" pitchFamily="2" charset="0"/>
      <p:regular r:id="rId22"/>
      <p:bold r:id="rId23"/>
      <p:italic r:id="rId24"/>
      <p:boldItalic r:id="rId25"/>
    </p:embeddedFont>
    <p:embeddedFont>
      <p:font typeface="Roboto Bold" panose="02000000000000000000" charset="0"/>
      <p:regular r:id="rId2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3969" autoAdjust="0"/>
  </p:normalViewPr>
  <p:slideViewPr>
    <p:cSldViewPr>
      <p:cViewPr varScale="1">
        <p:scale>
          <a:sx n="43" d="100"/>
          <a:sy n="43" d="100"/>
        </p:scale>
        <p:origin x="786" y="66"/>
      </p:cViewPr>
      <p:guideLst>
        <p:guide orient="horz" pos="2160"/>
        <p:guide pos="2880"/>
      </p:guideLst>
    </p:cSldViewPr>
  </p:slideViewPr>
  <p:outlineViewPr>
    <p:cViewPr>
      <p:scale>
        <a:sx n="33" d="100"/>
        <a:sy n="33" d="100"/>
      </p:scale>
      <p:origin x="0" y="-7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3F2D43-0553-D672-1988-55EF1B65EC96}"/>
              </a:ext>
            </a:extLst>
          </p:cNvPr>
          <p:cNvSpPr>
            <a:spLocks noGrp="1"/>
          </p:cNvSpPr>
          <p:nvPr>
            <p:ph type="dt" sz="half" idx="10"/>
          </p:nvPr>
        </p:nvSpPr>
        <p:spPr/>
        <p:txBody>
          <a:bodyPr/>
          <a:lstStyle>
            <a:lvl1pPr>
              <a:defRPr/>
            </a:lvl1pPr>
          </a:lstStyle>
          <a:p>
            <a:pPr>
              <a:defRPr/>
            </a:pPr>
            <a:fld id="{93778E4A-3F93-452A-859A-E8E54C275280}" type="datetimeFigureOut">
              <a:rPr lang="en-US"/>
              <a:pPr>
                <a:defRPr/>
              </a:pPr>
              <a:t>10/21/2025</a:t>
            </a:fld>
            <a:endParaRPr lang="en-US"/>
          </a:p>
        </p:txBody>
      </p:sp>
      <p:sp>
        <p:nvSpPr>
          <p:cNvPr id="5" name="Footer Placeholder 4">
            <a:extLst>
              <a:ext uri="{FF2B5EF4-FFF2-40B4-BE49-F238E27FC236}">
                <a16:creationId xmlns:a16="http://schemas.microsoft.com/office/drawing/2014/main" id="{9CE1225F-09E4-96B5-4540-2B9B2ED961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0629C-CF92-F260-EBB3-FC72AF833703}"/>
              </a:ext>
            </a:extLst>
          </p:cNvPr>
          <p:cNvSpPr>
            <a:spLocks noGrp="1"/>
          </p:cNvSpPr>
          <p:nvPr>
            <p:ph type="sldNum" sz="quarter" idx="12"/>
          </p:nvPr>
        </p:nvSpPr>
        <p:spPr/>
        <p:txBody>
          <a:bodyPr/>
          <a:lstStyle>
            <a:lvl1pPr>
              <a:defRPr/>
            </a:lvl1pPr>
          </a:lstStyle>
          <a:p>
            <a:pPr>
              <a:defRPr/>
            </a:pPr>
            <a:fld id="{3B1804B4-F581-4D24-94CB-AD9B071497B1}" type="slidenum">
              <a:rPr lang="en-US"/>
              <a:pPr>
                <a:defRPr/>
              </a:pPr>
              <a:t>‹#›</a:t>
            </a:fld>
            <a:endParaRPr lang="en-US"/>
          </a:p>
        </p:txBody>
      </p:sp>
    </p:spTree>
    <p:extLst>
      <p:ext uri="{BB962C8B-B14F-4D97-AF65-F5344CB8AC3E}">
        <p14:creationId xmlns:p14="http://schemas.microsoft.com/office/powerpoint/2010/main" val="411900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E882B-01FF-8F74-CABC-7B9F680C2AEE}"/>
              </a:ext>
            </a:extLst>
          </p:cNvPr>
          <p:cNvSpPr>
            <a:spLocks noGrp="1"/>
          </p:cNvSpPr>
          <p:nvPr>
            <p:ph type="dt" sz="half" idx="10"/>
          </p:nvPr>
        </p:nvSpPr>
        <p:spPr/>
        <p:txBody>
          <a:bodyPr/>
          <a:lstStyle>
            <a:lvl1pPr>
              <a:defRPr/>
            </a:lvl1pPr>
          </a:lstStyle>
          <a:p>
            <a:pPr>
              <a:defRPr/>
            </a:pPr>
            <a:fld id="{454ACABF-15F1-491E-AF83-AD1A01573482}" type="datetimeFigureOut">
              <a:rPr lang="en-US"/>
              <a:pPr>
                <a:defRPr/>
              </a:pPr>
              <a:t>10/21/2025</a:t>
            </a:fld>
            <a:endParaRPr lang="en-US"/>
          </a:p>
        </p:txBody>
      </p:sp>
      <p:sp>
        <p:nvSpPr>
          <p:cNvPr id="5" name="Footer Placeholder 4">
            <a:extLst>
              <a:ext uri="{FF2B5EF4-FFF2-40B4-BE49-F238E27FC236}">
                <a16:creationId xmlns:a16="http://schemas.microsoft.com/office/drawing/2014/main" id="{D3F7D805-8D89-5A4C-DD7E-606AF8003C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A5DA0A-8000-3F43-2AE0-9F900B0C2090}"/>
              </a:ext>
            </a:extLst>
          </p:cNvPr>
          <p:cNvSpPr>
            <a:spLocks noGrp="1"/>
          </p:cNvSpPr>
          <p:nvPr>
            <p:ph type="sldNum" sz="quarter" idx="12"/>
          </p:nvPr>
        </p:nvSpPr>
        <p:spPr/>
        <p:txBody>
          <a:bodyPr/>
          <a:lstStyle>
            <a:lvl1pPr>
              <a:defRPr/>
            </a:lvl1pPr>
          </a:lstStyle>
          <a:p>
            <a:pPr>
              <a:defRPr/>
            </a:pPr>
            <a:fld id="{AC47C212-9FF3-4C44-BCD9-619FB87A3450}" type="slidenum">
              <a:rPr lang="en-US"/>
              <a:pPr>
                <a:defRPr/>
              </a:pPr>
              <a:t>‹#›</a:t>
            </a:fld>
            <a:endParaRPr lang="en-US"/>
          </a:p>
        </p:txBody>
      </p:sp>
    </p:spTree>
    <p:extLst>
      <p:ext uri="{BB962C8B-B14F-4D97-AF65-F5344CB8AC3E}">
        <p14:creationId xmlns:p14="http://schemas.microsoft.com/office/powerpoint/2010/main" val="54771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7B848-B6D0-BE39-775E-8EF8AE65EDA9}"/>
              </a:ext>
            </a:extLst>
          </p:cNvPr>
          <p:cNvSpPr>
            <a:spLocks noGrp="1"/>
          </p:cNvSpPr>
          <p:nvPr>
            <p:ph type="dt" sz="half" idx="10"/>
          </p:nvPr>
        </p:nvSpPr>
        <p:spPr/>
        <p:txBody>
          <a:bodyPr/>
          <a:lstStyle>
            <a:lvl1pPr>
              <a:defRPr/>
            </a:lvl1pPr>
          </a:lstStyle>
          <a:p>
            <a:pPr>
              <a:defRPr/>
            </a:pPr>
            <a:fld id="{38F524DD-9386-44CF-909E-01DB01CD2CE8}" type="datetimeFigureOut">
              <a:rPr lang="en-US"/>
              <a:pPr>
                <a:defRPr/>
              </a:pPr>
              <a:t>10/21/2025</a:t>
            </a:fld>
            <a:endParaRPr lang="en-US"/>
          </a:p>
        </p:txBody>
      </p:sp>
      <p:sp>
        <p:nvSpPr>
          <p:cNvPr id="5" name="Footer Placeholder 4">
            <a:extLst>
              <a:ext uri="{FF2B5EF4-FFF2-40B4-BE49-F238E27FC236}">
                <a16:creationId xmlns:a16="http://schemas.microsoft.com/office/drawing/2014/main" id="{70788DAC-37D4-DB3A-0170-E46B4F7115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057C7D-2808-2EFD-13FC-D9BC8E828F9B}"/>
              </a:ext>
            </a:extLst>
          </p:cNvPr>
          <p:cNvSpPr>
            <a:spLocks noGrp="1"/>
          </p:cNvSpPr>
          <p:nvPr>
            <p:ph type="sldNum" sz="quarter" idx="12"/>
          </p:nvPr>
        </p:nvSpPr>
        <p:spPr/>
        <p:txBody>
          <a:bodyPr/>
          <a:lstStyle>
            <a:lvl1pPr>
              <a:defRPr/>
            </a:lvl1pPr>
          </a:lstStyle>
          <a:p>
            <a:pPr>
              <a:defRPr/>
            </a:pPr>
            <a:fld id="{8D04F21A-4002-495F-AD46-E443FBB95C14}" type="slidenum">
              <a:rPr lang="en-US"/>
              <a:pPr>
                <a:defRPr/>
              </a:pPr>
              <a:t>‹#›</a:t>
            </a:fld>
            <a:endParaRPr lang="en-US"/>
          </a:p>
        </p:txBody>
      </p:sp>
    </p:spTree>
    <p:extLst>
      <p:ext uri="{BB962C8B-B14F-4D97-AF65-F5344CB8AC3E}">
        <p14:creationId xmlns:p14="http://schemas.microsoft.com/office/powerpoint/2010/main" val="315482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E7396-4FA7-804C-2C57-887CDCA6AC9E}"/>
              </a:ext>
            </a:extLst>
          </p:cNvPr>
          <p:cNvSpPr>
            <a:spLocks noGrp="1"/>
          </p:cNvSpPr>
          <p:nvPr>
            <p:ph type="dt" sz="half" idx="10"/>
          </p:nvPr>
        </p:nvSpPr>
        <p:spPr/>
        <p:txBody>
          <a:bodyPr/>
          <a:lstStyle>
            <a:lvl1pPr>
              <a:defRPr/>
            </a:lvl1pPr>
          </a:lstStyle>
          <a:p>
            <a:pPr>
              <a:defRPr/>
            </a:pPr>
            <a:fld id="{6B88E215-D5ED-4AEA-B797-079EC51F25A7}" type="datetimeFigureOut">
              <a:rPr lang="en-US"/>
              <a:pPr>
                <a:defRPr/>
              </a:pPr>
              <a:t>10/21/2025</a:t>
            </a:fld>
            <a:endParaRPr lang="en-US"/>
          </a:p>
        </p:txBody>
      </p:sp>
      <p:sp>
        <p:nvSpPr>
          <p:cNvPr id="5" name="Footer Placeholder 4">
            <a:extLst>
              <a:ext uri="{FF2B5EF4-FFF2-40B4-BE49-F238E27FC236}">
                <a16:creationId xmlns:a16="http://schemas.microsoft.com/office/drawing/2014/main" id="{4D8405CA-313E-BD2E-2265-2E8A224CE9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3E98BB-3B93-5FB0-1631-94F8FD5D209E}"/>
              </a:ext>
            </a:extLst>
          </p:cNvPr>
          <p:cNvSpPr>
            <a:spLocks noGrp="1"/>
          </p:cNvSpPr>
          <p:nvPr>
            <p:ph type="sldNum" sz="quarter" idx="12"/>
          </p:nvPr>
        </p:nvSpPr>
        <p:spPr/>
        <p:txBody>
          <a:bodyPr/>
          <a:lstStyle>
            <a:lvl1pPr>
              <a:defRPr/>
            </a:lvl1pPr>
          </a:lstStyle>
          <a:p>
            <a:pPr>
              <a:defRPr/>
            </a:pPr>
            <a:fld id="{7062DC9B-AB8C-4DDE-B453-8C89AA57C20D}" type="slidenum">
              <a:rPr lang="en-US"/>
              <a:pPr>
                <a:defRPr/>
              </a:pPr>
              <a:t>‹#›</a:t>
            </a:fld>
            <a:endParaRPr lang="en-US"/>
          </a:p>
        </p:txBody>
      </p:sp>
    </p:spTree>
    <p:extLst>
      <p:ext uri="{BB962C8B-B14F-4D97-AF65-F5344CB8AC3E}">
        <p14:creationId xmlns:p14="http://schemas.microsoft.com/office/powerpoint/2010/main" val="425323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D8DED-52AD-C669-A284-23DAB1591457}"/>
              </a:ext>
            </a:extLst>
          </p:cNvPr>
          <p:cNvSpPr>
            <a:spLocks noGrp="1"/>
          </p:cNvSpPr>
          <p:nvPr>
            <p:ph type="dt" sz="half" idx="10"/>
          </p:nvPr>
        </p:nvSpPr>
        <p:spPr/>
        <p:txBody>
          <a:bodyPr/>
          <a:lstStyle>
            <a:lvl1pPr>
              <a:defRPr/>
            </a:lvl1pPr>
          </a:lstStyle>
          <a:p>
            <a:pPr>
              <a:defRPr/>
            </a:pPr>
            <a:fld id="{8AA0AC78-CE6D-4D40-BC7B-E0D60F359B22}" type="datetimeFigureOut">
              <a:rPr lang="en-US"/>
              <a:pPr>
                <a:defRPr/>
              </a:pPr>
              <a:t>10/21/2025</a:t>
            </a:fld>
            <a:endParaRPr lang="en-US"/>
          </a:p>
        </p:txBody>
      </p:sp>
      <p:sp>
        <p:nvSpPr>
          <p:cNvPr id="5" name="Footer Placeholder 4">
            <a:extLst>
              <a:ext uri="{FF2B5EF4-FFF2-40B4-BE49-F238E27FC236}">
                <a16:creationId xmlns:a16="http://schemas.microsoft.com/office/drawing/2014/main" id="{D70B473F-7DFF-2DFA-648D-481072BEC1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F5614C-A61B-963F-DA5B-B9FCB368A019}"/>
              </a:ext>
            </a:extLst>
          </p:cNvPr>
          <p:cNvSpPr>
            <a:spLocks noGrp="1"/>
          </p:cNvSpPr>
          <p:nvPr>
            <p:ph type="sldNum" sz="quarter" idx="12"/>
          </p:nvPr>
        </p:nvSpPr>
        <p:spPr/>
        <p:txBody>
          <a:bodyPr/>
          <a:lstStyle>
            <a:lvl1pPr>
              <a:defRPr/>
            </a:lvl1pPr>
          </a:lstStyle>
          <a:p>
            <a:pPr>
              <a:defRPr/>
            </a:pPr>
            <a:fld id="{FF705A55-8127-438A-9AB5-B19B33994250}" type="slidenum">
              <a:rPr lang="en-US"/>
              <a:pPr>
                <a:defRPr/>
              </a:pPr>
              <a:t>‹#›</a:t>
            </a:fld>
            <a:endParaRPr lang="en-US"/>
          </a:p>
        </p:txBody>
      </p:sp>
    </p:spTree>
    <p:extLst>
      <p:ext uri="{BB962C8B-B14F-4D97-AF65-F5344CB8AC3E}">
        <p14:creationId xmlns:p14="http://schemas.microsoft.com/office/powerpoint/2010/main" val="20365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3F530D4-70F6-38A4-E430-1F7797FD4FD0}"/>
              </a:ext>
            </a:extLst>
          </p:cNvPr>
          <p:cNvSpPr>
            <a:spLocks noGrp="1"/>
          </p:cNvSpPr>
          <p:nvPr>
            <p:ph type="dt" sz="half" idx="10"/>
          </p:nvPr>
        </p:nvSpPr>
        <p:spPr/>
        <p:txBody>
          <a:bodyPr/>
          <a:lstStyle>
            <a:lvl1pPr>
              <a:defRPr/>
            </a:lvl1pPr>
          </a:lstStyle>
          <a:p>
            <a:pPr>
              <a:defRPr/>
            </a:pPr>
            <a:fld id="{D37B0371-5531-4E29-A0A4-6420EB774666}" type="datetimeFigureOut">
              <a:rPr lang="en-US"/>
              <a:pPr>
                <a:defRPr/>
              </a:pPr>
              <a:t>10/21/2025</a:t>
            </a:fld>
            <a:endParaRPr lang="en-US"/>
          </a:p>
        </p:txBody>
      </p:sp>
      <p:sp>
        <p:nvSpPr>
          <p:cNvPr id="6" name="Footer Placeholder 4">
            <a:extLst>
              <a:ext uri="{FF2B5EF4-FFF2-40B4-BE49-F238E27FC236}">
                <a16:creationId xmlns:a16="http://schemas.microsoft.com/office/drawing/2014/main" id="{25CF16F3-0DB0-DB7F-9719-EEA4889E14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490A6A-287E-39AA-363B-420EE078DC6F}"/>
              </a:ext>
            </a:extLst>
          </p:cNvPr>
          <p:cNvSpPr>
            <a:spLocks noGrp="1"/>
          </p:cNvSpPr>
          <p:nvPr>
            <p:ph type="sldNum" sz="quarter" idx="12"/>
          </p:nvPr>
        </p:nvSpPr>
        <p:spPr/>
        <p:txBody>
          <a:bodyPr/>
          <a:lstStyle>
            <a:lvl1pPr>
              <a:defRPr/>
            </a:lvl1pPr>
          </a:lstStyle>
          <a:p>
            <a:pPr>
              <a:defRPr/>
            </a:pPr>
            <a:fld id="{3CF1600A-8FA9-4A42-8AED-505B6B9D91B9}" type="slidenum">
              <a:rPr lang="en-US"/>
              <a:pPr>
                <a:defRPr/>
              </a:pPr>
              <a:t>‹#›</a:t>
            </a:fld>
            <a:endParaRPr lang="en-US"/>
          </a:p>
        </p:txBody>
      </p:sp>
    </p:spTree>
    <p:extLst>
      <p:ext uri="{BB962C8B-B14F-4D97-AF65-F5344CB8AC3E}">
        <p14:creationId xmlns:p14="http://schemas.microsoft.com/office/powerpoint/2010/main" val="107811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3464950-5218-E9DA-1EDE-56FFC9584274}"/>
              </a:ext>
            </a:extLst>
          </p:cNvPr>
          <p:cNvSpPr>
            <a:spLocks noGrp="1"/>
          </p:cNvSpPr>
          <p:nvPr>
            <p:ph type="dt" sz="half" idx="10"/>
          </p:nvPr>
        </p:nvSpPr>
        <p:spPr/>
        <p:txBody>
          <a:bodyPr/>
          <a:lstStyle>
            <a:lvl1pPr>
              <a:defRPr/>
            </a:lvl1pPr>
          </a:lstStyle>
          <a:p>
            <a:pPr>
              <a:defRPr/>
            </a:pPr>
            <a:fld id="{033DF912-12F1-4BF6-B6F5-B89558B6BB82}" type="datetimeFigureOut">
              <a:rPr lang="en-US"/>
              <a:pPr>
                <a:defRPr/>
              </a:pPr>
              <a:t>10/21/2025</a:t>
            </a:fld>
            <a:endParaRPr lang="en-US"/>
          </a:p>
        </p:txBody>
      </p:sp>
      <p:sp>
        <p:nvSpPr>
          <p:cNvPr id="8" name="Footer Placeholder 4">
            <a:extLst>
              <a:ext uri="{FF2B5EF4-FFF2-40B4-BE49-F238E27FC236}">
                <a16:creationId xmlns:a16="http://schemas.microsoft.com/office/drawing/2014/main" id="{D9FDA4FB-0BAE-46A7-CB9D-C36C19476B7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2CA120F-C8BE-8244-7C79-BF7811A49AB2}"/>
              </a:ext>
            </a:extLst>
          </p:cNvPr>
          <p:cNvSpPr>
            <a:spLocks noGrp="1"/>
          </p:cNvSpPr>
          <p:nvPr>
            <p:ph type="sldNum" sz="quarter" idx="12"/>
          </p:nvPr>
        </p:nvSpPr>
        <p:spPr/>
        <p:txBody>
          <a:bodyPr/>
          <a:lstStyle>
            <a:lvl1pPr>
              <a:defRPr/>
            </a:lvl1pPr>
          </a:lstStyle>
          <a:p>
            <a:pPr>
              <a:defRPr/>
            </a:pPr>
            <a:fld id="{E98E9D5C-B0E4-4972-A329-24941D6E748C}" type="slidenum">
              <a:rPr lang="en-US"/>
              <a:pPr>
                <a:defRPr/>
              </a:pPr>
              <a:t>‹#›</a:t>
            </a:fld>
            <a:endParaRPr lang="en-US"/>
          </a:p>
        </p:txBody>
      </p:sp>
    </p:spTree>
    <p:extLst>
      <p:ext uri="{BB962C8B-B14F-4D97-AF65-F5344CB8AC3E}">
        <p14:creationId xmlns:p14="http://schemas.microsoft.com/office/powerpoint/2010/main" val="42188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469DD4-DBB6-6A9C-4F26-B33BFDD158C8}"/>
              </a:ext>
            </a:extLst>
          </p:cNvPr>
          <p:cNvSpPr>
            <a:spLocks noGrp="1"/>
          </p:cNvSpPr>
          <p:nvPr>
            <p:ph type="dt" sz="half" idx="10"/>
          </p:nvPr>
        </p:nvSpPr>
        <p:spPr/>
        <p:txBody>
          <a:bodyPr/>
          <a:lstStyle>
            <a:lvl1pPr>
              <a:defRPr/>
            </a:lvl1pPr>
          </a:lstStyle>
          <a:p>
            <a:pPr>
              <a:defRPr/>
            </a:pPr>
            <a:fld id="{31B64010-60EB-45D7-B797-9D2799A5A130}" type="datetimeFigureOut">
              <a:rPr lang="en-US"/>
              <a:pPr>
                <a:defRPr/>
              </a:pPr>
              <a:t>10/21/2025</a:t>
            </a:fld>
            <a:endParaRPr lang="en-US"/>
          </a:p>
        </p:txBody>
      </p:sp>
      <p:sp>
        <p:nvSpPr>
          <p:cNvPr id="4" name="Footer Placeholder 4">
            <a:extLst>
              <a:ext uri="{FF2B5EF4-FFF2-40B4-BE49-F238E27FC236}">
                <a16:creationId xmlns:a16="http://schemas.microsoft.com/office/drawing/2014/main" id="{876B2D84-EF9F-3BD9-4834-3E9320FED2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23C4BE4-098D-197A-3B7E-74653803B289}"/>
              </a:ext>
            </a:extLst>
          </p:cNvPr>
          <p:cNvSpPr>
            <a:spLocks noGrp="1"/>
          </p:cNvSpPr>
          <p:nvPr>
            <p:ph type="sldNum" sz="quarter" idx="12"/>
          </p:nvPr>
        </p:nvSpPr>
        <p:spPr/>
        <p:txBody>
          <a:bodyPr/>
          <a:lstStyle>
            <a:lvl1pPr>
              <a:defRPr/>
            </a:lvl1pPr>
          </a:lstStyle>
          <a:p>
            <a:pPr>
              <a:defRPr/>
            </a:pPr>
            <a:fld id="{963D95B2-40BC-40E5-813F-D6D9A361EAC6}" type="slidenum">
              <a:rPr lang="en-US"/>
              <a:pPr>
                <a:defRPr/>
              </a:pPr>
              <a:t>‹#›</a:t>
            </a:fld>
            <a:endParaRPr lang="en-US"/>
          </a:p>
        </p:txBody>
      </p:sp>
    </p:spTree>
    <p:extLst>
      <p:ext uri="{BB962C8B-B14F-4D97-AF65-F5344CB8AC3E}">
        <p14:creationId xmlns:p14="http://schemas.microsoft.com/office/powerpoint/2010/main" val="298643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2BD967-63FF-B49A-1329-6546BFE9FF08}"/>
              </a:ext>
            </a:extLst>
          </p:cNvPr>
          <p:cNvSpPr>
            <a:spLocks noGrp="1"/>
          </p:cNvSpPr>
          <p:nvPr>
            <p:ph type="dt" sz="half" idx="10"/>
          </p:nvPr>
        </p:nvSpPr>
        <p:spPr/>
        <p:txBody>
          <a:bodyPr/>
          <a:lstStyle>
            <a:lvl1pPr>
              <a:defRPr/>
            </a:lvl1pPr>
          </a:lstStyle>
          <a:p>
            <a:pPr>
              <a:defRPr/>
            </a:pPr>
            <a:fld id="{61368A10-0BF8-4526-93CD-F05C31C2FCA8}" type="datetimeFigureOut">
              <a:rPr lang="en-US"/>
              <a:pPr>
                <a:defRPr/>
              </a:pPr>
              <a:t>10/21/2025</a:t>
            </a:fld>
            <a:endParaRPr lang="en-US"/>
          </a:p>
        </p:txBody>
      </p:sp>
      <p:sp>
        <p:nvSpPr>
          <p:cNvPr id="3" name="Footer Placeholder 4">
            <a:extLst>
              <a:ext uri="{FF2B5EF4-FFF2-40B4-BE49-F238E27FC236}">
                <a16:creationId xmlns:a16="http://schemas.microsoft.com/office/drawing/2014/main" id="{77C7574E-FD1D-DBEE-0FDD-C6E9388794C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CDA74F-8CA0-F414-5CFD-BA5E038A9CD0}"/>
              </a:ext>
            </a:extLst>
          </p:cNvPr>
          <p:cNvSpPr>
            <a:spLocks noGrp="1"/>
          </p:cNvSpPr>
          <p:nvPr>
            <p:ph type="sldNum" sz="quarter" idx="12"/>
          </p:nvPr>
        </p:nvSpPr>
        <p:spPr/>
        <p:txBody>
          <a:bodyPr/>
          <a:lstStyle>
            <a:lvl1pPr>
              <a:defRPr/>
            </a:lvl1pPr>
          </a:lstStyle>
          <a:p>
            <a:pPr>
              <a:defRPr/>
            </a:pPr>
            <a:fld id="{3E4FD472-014B-4CC5-9A96-02C2EA3AF609}" type="slidenum">
              <a:rPr lang="en-US"/>
              <a:pPr>
                <a:defRPr/>
              </a:pPr>
              <a:t>‹#›</a:t>
            </a:fld>
            <a:endParaRPr lang="en-US"/>
          </a:p>
        </p:txBody>
      </p:sp>
    </p:spTree>
    <p:extLst>
      <p:ext uri="{BB962C8B-B14F-4D97-AF65-F5344CB8AC3E}">
        <p14:creationId xmlns:p14="http://schemas.microsoft.com/office/powerpoint/2010/main" val="95581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975DE8B-0053-E061-2F81-8A0FD55477A0}"/>
              </a:ext>
            </a:extLst>
          </p:cNvPr>
          <p:cNvSpPr>
            <a:spLocks noGrp="1"/>
          </p:cNvSpPr>
          <p:nvPr>
            <p:ph type="dt" sz="half" idx="10"/>
          </p:nvPr>
        </p:nvSpPr>
        <p:spPr/>
        <p:txBody>
          <a:bodyPr/>
          <a:lstStyle>
            <a:lvl1pPr>
              <a:defRPr/>
            </a:lvl1pPr>
          </a:lstStyle>
          <a:p>
            <a:pPr>
              <a:defRPr/>
            </a:pPr>
            <a:fld id="{15C1CF99-BC05-4080-B74B-277CDA197425}" type="datetimeFigureOut">
              <a:rPr lang="en-US"/>
              <a:pPr>
                <a:defRPr/>
              </a:pPr>
              <a:t>10/21/2025</a:t>
            </a:fld>
            <a:endParaRPr lang="en-US"/>
          </a:p>
        </p:txBody>
      </p:sp>
      <p:sp>
        <p:nvSpPr>
          <p:cNvPr id="6" name="Footer Placeholder 4">
            <a:extLst>
              <a:ext uri="{FF2B5EF4-FFF2-40B4-BE49-F238E27FC236}">
                <a16:creationId xmlns:a16="http://schemas.microsoft.com/office/drawing/2014/main" id="{7E480FEC-A613-AA7E-DE35-DF93FFB229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E29E48-BC3F-43D8-C279-3242D85F9941}"/>
              </a:ext>
            </a:extLst>
          </p:cNvPr>
          <p:cNvSpPr>
            <a:spLocks noGrp="1"/>
          </p:cNvSpPr>
          <p:nvPr>
            <p:ph type="sldNum" sz="quarter" idx="12"/>
          </p:nvPr>
        </p:nvSpPr>
        <p:spPr/>
        <p:txBody>
          <a:bodyPr/>
          <a:lstStyle>
            <a:lvl1pPr>
              <a:defRPr/>
            </a:lvl1pPr>
          </a:lstStyle>
          <a:p>
            <a:pPr>
              <a:defRPr/>
            </a:pPr>
            <a:fld id="{3E247B64-6E3F-4845-A465-D4C5F815D7F7}" type="slidenum">
              <a:rPr lang="en-US"/>
              <a:pPr>
                <a:defRPr/>
              </a:pPr>
              <a:t>‹#›</a:t>
            </a:fld>
            <a:endParaRPr lang="en-US"/>
          </a:p>
        </p:txBody>
      </p:sp>
    </p:spTree>
    <p:extLst>
      <p:ext uri="{BB962C8B-B14F-4D97-AF65-F5344CB8AC3E}">
        <p14:creationId xmlns:p14="http://schemas.microsoft.com/office/powerpoint/2010/main" val="68844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D247A62-9154-4950-0533-A4DA895348DF}"/>
              </a:ext>
            </a:extLst>
          </p:cNvPr>
          <p:cNvSpPr>
            <a:spLocks noGrp="1"/>
          </p:cNvSpPr>
          <p:nvPr>
            <p:ph type="dt" sz="half" idx="10"/>
          </p:nvPr>
        </p:nvSpPr>
        <p:spPr/>
        <p:txBody>
          <a:bodyPr/>
          <a:lstStyle>
            <a:lvl1pPr>
              <a:defRPr/>
            </a:lvl1pPr>
          </a:lstStyle>
          <a:p>
            <a:pPr>
              <a:defRPr/>
            </a:pPr>
            <a:fld id="{CB71D116-B752-4949-BE5E-200DC0EE2802}" type="datetimeFigureOut">
              <a:rPr lang="en-US"/>
              <a:pPr>
                <a:defRPr/>
              </a:pPr>
              <a:t>10/21/2025</a:t>
            </a:fld>
            <a:endParaRPr lang="en-US"/>
          </a:p>
        </p:txBody>
      </p:sp>
      <p:sp>
        <p:nvSpPr>
          <p:cNvPr id="6" name="Footer Placeholder 4">
            <a:extLst>
              <a:ext uri="{FF2B5EF4-FFF2-40B4-BE49-F238E27FC236}">
                <a16:creationId xmlns:a16="http://schemas.microsoft.com/office/drawing/2014/main" id="{2006A8A9-0F6A-4E09-B7DE-1B02CF18F9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8FDB9D-5199-E0F6-7EA0-C41E9876295E}"/>
              </a:ext>
            </a:extLst>
          </p:cNvPr>
          <p:cNvSpPr>
            <a:spLocks noGrp="1"/>
          </p:cNvSpPr>
          <p:nvPr>
            <p:ph type="sldNum" sz="quarter" idx="12"/>
          </p:nvPr>
        </p:nvSpPr>
        <p:spPr/>
        <p:txBody>
          <a:bodyPr/>
          <a:lstStyle>
            <a:lvl1pPr>
              <a:defRPr/>
            </a:lvl1pPr>
          </a:lstStyle>
          <a:p>
            <a:pPr>
              <a:defRPr/>
            </a:pPr>
            <a:fld id="{323BA19C-02C7-40D7-84AD-0D1F72916AC6}" type="slidenum">
              <a:rPr lang="en-US"/>
              <a:pPr>
                <a:defRPr/>
              </a:pPr>
              <a:t>‹#›</a:t>
            </a:fld>
            <a:endParaRPr lang="en-US"/>
          </a:p>
        </p:txBody>
      </p:sp>
    </p:spTree>
    <p:extLst>
      <p:ext uri="{BB962C8B-B14F-4D97-AF65-F5344CB8AC3E}">
        <p14:creationId xmlns:p14="http://schemas.microsoft.com/office/powerpoint/2010/main" val="2992000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F04498-BEFE-4679-F18A-74B81B1002A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29BCEB7-61AB-0674-549D-8F2EF2F3AA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B061AA-C9BC-097F-DF7F-8755039954C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BCD8180-DA2C-46E1-BE8A-05D014C2DEDA}" type="datetimeFigureOut">
              <a:rPr lang="en-US"/>
              <a:pPr>
                <a:defRPr/>
              </a:pPr>
              <a:t>10/21/2025</a:t>
            </a:fld>
            <a:endParaRPr lang="en-US"/>
          </a:p>
        </p:txBody>
      </p:sp>
      <p:sp>
        <p:nvSpPr>
          <p:cNvPr id="5" name="Footer Placeholder 4">
            <a:extLst>
              <a:ext uri="{FF2B5EF4-FFF2-40B4-BE49-F238E27FC236}">
                <a16:creationId xmlns:a16="http://schemas.microsoft.com/office/drawing/2014/main" id="{89A92740-34A5-55A0-AFD7-FC0B5B8B405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BECF8E2-9C74-200B-860F-180FB7D9B9B1}"/>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ED06B0D-C5B4-4563-A02F-7912F146DB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B318F66-B6C4-17D7-3E63-933DF795C71E}"/>
              </a:ext>
            </a:extLst>
          </p:cNvPr>
          <p:cNvGrpSpPr>
            <a:grpSpLocks/>
          </p:cNvGrpSpPr>
          <p:nvPr/>
        </p:nvGrpSpPr>
        <p:grpSpPr bwMode="auto">
          <a:xfrm>
            <a:off x="0" y="9055100"/>
            <a:ext cx="18288000" cy="2003425"/>
            <a:chOff x="0" y="0"/>
            <a:chExt cx="6186311" cy="677957"/>
          </a:xfrm>
        </p:grpSpPr>
        <p:sp>
          <p:nvSpPr>
            <p:cNvPr id="2055" name="Freeform 3">
              <a:extLst>
                <a:ext uri="{FF2B5EF4-FFF2-40B4-BE49-F238E27FC236}">
                  <a16:creationId xmlns:a16="http://schemas.microsoft.com/office/drawing/2014/main" id="{85089388-7BCF-FADB-01B1-3CD02633B861}"/>
                </a:ext>
              </a:extLst>
            </p:cNvPr>
            <p:cNvSpPr>
              <a:spLocks noChangeArrowheads="1"/>
            </p:cNvSpPr>
            <p:nvPr/>
          </p:nvSpPr>
          <p:spPr bwMode="auto">
            <a:xfrm>
              <a:off x="0" y="0"/>
              <a:ext cx="6186311" cy="677958"/>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2051" name="TextBox 4">
            <a:extLst>
              <a:ext uri="{FF2B5EF4-FFF2-40B4-BE49-F238E27FC236}">
                <a16:creationId xmlns:a16="http://schemas.microsoft.com/office/drawing/2014/main" id="{15205A6D-0A7A-2A4C-8614-812F1F0DB967}"/>
              </a:ext>
            </a:extLst>
          </p:cNvPr>
          <p:cNvSpPr txBox="1">
            <a:spLocks noChangeArrowheads="1"/>
          </p:cNvSpPr>
          <p:nvPr/>
        </p:nvSpPr>
        <p:spPr bwMode="auto">
          <a:xfrm>
            <a:off x="6705600" y="6742113"/>
            <a:ext cx="118872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600"/>
              </a:lnSpc>
            </a:pPr>
            <a:r>
              <a:rPr lang="es-MX" altLang="en-US" sz="3000" dirty="0">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Presentado por los Socios del Ministerio de Iniciación </a:t>
            </a:r>
          </a:p>
          <a:p>
            <a:pPr eaLnBrk="1" hangingPunct="1">
              <a:lnSpc>
                <a:spcPts val="3600"/>
              </a:lnSpc>
            </a:pPr>
            <a:r>
              <a:rPr lang="es-MX" altLang="en-US" sz="3000" dirty="0">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En colaboración con la Oficina de Evangelización y Discipulado, Arquidiócesis de Atlanta</a:t>
            </a:r>
          </a:p>
          <a:p>
            <a:pPr eaLnBrk="1" hangingPunct="1">
              <a:lnSpc>
                <a:spcPts val="3600"/>
              </a:lnSpc>
            </a:pPr>
            <a:endParaRPr lang="en-US" altLang="en-US" sz="3000" dirty="0">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sp>
        <p:nvSpPr>
          <p:cNvPr id="2052" name="TextBox 5">
            <a:extLst>
              <a:ext uri="{FF2B5EF4-FFF2-40B4-BE49-F238E27FC236}">
                <a16:creationId xmlns:a16="http://schemas.microsoft.com/office/drawing/2014/main" id="{EB2B4D22-577A-3E47-BF77-7AEC148FD9D9}"/>
              </a:ext>
            </a:extLst>
          </p:cNvPr>
          <p:cNvSpPr txBox="1">
            <a:spLocks noChangeArrowheads="1"/>
          </p:cNvSpPr>
          <p:nvPr/>
        </p:nvSpPr>
        <p:spPr bwMode="auto">
          <a:xfrm>
            <a:off x="7537450" y="928688"/>
            <a:ext cx="97917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1000"/>
              </a:lnSpc>
            </a:pPr>
            <a:r>
              <a:rPr lang="en-US" altLang="en-US" sz="10000" b="1" dirty="0">
                <a:solidFill>
                  <a:srgbClr val="043539"/>
                </a:solidFill>
                <a:latin typeface="Roboto Bold" charset="0"/>
                <a:cs typeface="Roboto Bold" charset="0"/>
                <a:sym typeface="Roboto Bold" charset="0"/>
              </a:rPr>
              <a:t>COMO CREAR, FORMAR Y NUTRIR UN EQUIPO DE RICA </a:t>
            </a:r>
          </a:p>
        </p:txBody>
      </p:sp>
      <p:sp>
        <p:nvSpPr>
          <p:cNvPr id="2053" name="TextBox 6">
            <a:extLst>
              <a:ext uri="{FF2B5EF4-FFF2-40B4-BE49-F238E27FC236}">
                <a16:creationId xmlns:a16="http://schemas.microsoft.com/office/drawing/2014/main" id="{6AEA2388-104C-9E45-89D3-B3FF361DD80C}"/>
              </a:ext>
            </a:extLst>
          </p:cNvPr>
          <p:cNvSpPr txBox="1">
            <a:spLocks noChangeArrowheads="1"/>
          </p:cNvSpPr>
          <p:nvPr/>
        </p:nvSpPr>
        <p:spPr bwMode="auto">
          <a:xfrm>
            <a:off x="8342313" y="9226550"/>
            <a:ext cx="91662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925"/>
              </a:lnSpc>
            </a:pPr>
            <a:r>
              <a:rPr lang="en-US" altLang="en-US" sz="4000" b="1">
                <a:solidFill>
                  <a:srgbClr val="043539"/>
                </a:solidFill>
                <a:latin typeface="Roboto Bold" charset="0"/>
                <a:cs typeface="Roboto Bold" charset="0"/>
                <a:sym typeface="Roboto Bold" charset="0"/>
              </a:rPr>
              <a:t>OCTOBER 21, 2025</a:t>
            </a:r>
            <a:br>
              <a:rPr lang="en-US" altLang="en-US" sz="4000" b="1">
                <a:solidFill>
                  <a:srgbClr val="043539"/>
                </a:solidFill>
                <a:latin typeface="Roboto Bold" charset="0"/>
                <a:cs typeface="Roboto Bold" charset="0"/>
                <a:sym typeface="Roboto Bold" charset="0"/>
              </a:rPr>
            </a:br>
            <a:r>
              <a:rPr lang="en-US" altLang="en-US" sz="4000" b="1">
                <a:solidFill>
                  <a:srgbClr val="043539"/>
                </a:solidFill>
                <a:latin typeface="Roboto Bold" charset="0"/>
                <a:cs typeface="Roboto Bold" charset="0"/>
                <a:sym typeface="Roboto Bold" charset="0"/>
              </a:rPr>
              <a:t>Adolfo Trana y Dr. Luis Guzman</a:t>
            </a:r>
          </a:p>
        </p:txBody>
      </p:sp>
      <p:sp>
        <p:nvSpPr>
          <p:cNvPr id="2054" name="Freeform 7">
            <a:extLst>
              <a:ext uri="{FF2B5EF4-FFF2-40B4-BE49-F238E27FC236}">
                <a16:creationId xmlns:a16="http://schemas.microsoft.com/office/drawing/2014/main" id="{8B914739-52AB-E35E-8D6B-E569974E44FB}"/>
              </a:ext>
            </a:extLst>
          </p:cNvPr>
          <p:cNvSpPr>
            <a:spLocks/>
          </p:cNvSpPr>
          <p:nvPr/>
        </p:nvSpPr>
        <p:spPr bwMode="auto">
          <a:xfrm>
            <a:off x="0" y="0"/>
            <a:ext cx="7053263" cy="9055100"/>
          </a:xfrm>
          <a:custGeom>
            <a:avLst/>
            <a:gdLst>
              <a:gd name="T0" fmla="*/ 0 w 7053009"/>
              <a:gd name="T1" fmla="*/ 0 h 9404012"/>
              <a:gd name="T2" fmla="*/ 7053009 w 7053009"/>
              <a:gd name="T3" fmla="*/ 0 h 9404012"/>
              <a:gd name="T4" fmla="*/ 7053009 w 7053009"/>
              <a:gd name="T5" fmla="*/ 9404012 h 9404012"/>
              <a:gd name="T6" fmla="*/ 0 w 7053009"/>
              <a:gd name="T7" fmla="*/ 9404012 h 9404012"/>
              <a:gd name="T8" fmla="*/ 0 w 7053009"/>
              <a:gd name="T9" fmla="*/ 0 h 9404012"/>
            </a:gdLst>
            <a:ahLst/>
            <a:cxnLst>
              <a:cxn ang="0">
                <a:pos x="T0" y="T1"/>
              </a:cxn>
              <a:cxn ang="0">
                <a:pos x="T2" y="T3"/>
              </a:cxn>
              <a:cxn ang="0">
                <a:pos x="T4" y="T5"/>
              </a:cxn>
              <a:cxn ang="0">
                <a:pos x="T6" y="T7"/>
              </a:cxn>
              <a:cxn ang="0">
                <a:pos x="T8" y="T9"/>
              </a:cxn>
            </a:cxnLst>
            <a:rect l="0" t="0" r="r" b="b"/>
            <a:pathLst>
              <a:path w="7053009" h="9404012">
                <a:moveTo>
                  <a:pt x="0" y="0"/>
                </a:moveTo>
                <a:lnTo>
                  <a:pt x="7053009" y="0"/>
                </a:lnTo>
                <a:lnTo>
                  <a:pt x="7053009" y="9404012"/>
                </a:lnTo>
                <a:lnTo>
                  <a:pt x="0" y="9404012"/>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8" name="TextBox 28">
            <a:extLst>
              <a:ext uri="{FF2B5EF4-FFF2-40B4-BE49-F238E27FC236}">
                <a16:creationId xmlns:a16="http://schemas.microsoft.com/office/drawing/2014/main" id="{8452AF46-370E-C8A7-1401-B38D825D55B1}"/>
              </a:ext>
            </a:extLst>
          </p:cNvPr>
          <p:cNvSpPr txBox="1"/>
          <p:nvPr/>
        </p:nvSpPr>
        <p:spPr>
          <a:xfrm>
            <a:off x="1247775" y="952500"/>
            <a:ext cx="15792450" cy="1003300"/>
          </a:xfrm>
          <a:prstGeom prst="rect">
            <a:avLst/>
          </a:prstGeom>
        </p:spPr>
        <p:txBody>
          <a:bodyPr lIns="0" tIns="0" rIns="0" bIns="0">
            <a:spAutoFit/>
          </a:bodyPr>
          <a:lstStyle/>
          <a:p>
            <a:pPr eaLnBrk="1" fontAlgn="auto" hangingPunct="1">
              <a:lnSpc>
                <a:spcPts val="8320"/>
              </a:lnSpc>
              <a:spcBef>
                <a:spcPts val="0"/>
              </a:spcBef>
              <a:spcAft>
                <a:spcPts val="0"/>
              </a:spcAft>
              <a:defRPr/>
            </a:pPr>
            <a:r>
              <a:rPr lang="en-US" sz="6400" b="1" dirty="0">
                <a:effectLst>
                  <a:outerShdw blurRad="38100" dist="38100" dir="2700000" algn="tl">
                    <a:srgbClr val="000000">
                      <a:alpha val="43137"/>
                    </a:srgbClr>
                  </a:outerShdw>
                </a:effectLst>
                <a:latin typeface="Roboto Bold"/>
                <a:ea typeface="Roboto Bold"/>
                <a:cs typeface="Roboto Bold"/>
                <a:sym typeface="Roboto Bold"/>
              </a:rPr>
              <a:t>B. </a:t>
            </a:r>
            <a:r>
              <a:rPr lang="en-US" sz="6400" b="1" dirty="0" err="1">
                <a:effectLst>
                  <a:outerShdw blurRad="38100" dist="38100" dir="2700000" algn="tl">
                    <a:srgbClr val="000000">
                      <a:alpha val="43137"/>
                    </a:srgbClr>
                  </a:outerShdw>
                </a:effectLst>
                <a:latin typeface="Roboto Bold"/>
                <a:ea typeface="Roboto Bold"/>
                <a:cs typeface="Roboto Bold"/>
                <a:sym typeface="Roboto Bold"/>
              </a:rPr>
              <a:t>Métodos</a:t>
            </a:r>
            <a:r>
              <a:rPr lang="en-US" sz="6400" b="1" dirty="0">
                <a:effectLst>
                  <a:outerShdw blurRad="38100" dist="38100" dir="2700000" algn="tl">
                    <a:srgbClr val="000000">
                      <a:alpha val="43137"/>
                    </a:srgbClr>
                  </a:outerShdw>
                </a:effectLst>
                <a:latin typeface="Roboto Bold"/>
                <a:ea typeface="Roboto Bold"/>
                <a:cs typeface="Roboto Bold"/>
                <a:sym typeface="Roboto Bold"/>
              </a:rPr>
              <a:t>/</a:t>
            </a:r>
            <a:r>
              <a:rPr lang="en-US" sz="6400" b="1" dirty="0" err="1">
                <a:effectLst>
                  <a:outerShdw blurRad="38100" dist="38100" dir="2700000" algn="tl">
                    <a:srgbClr val="000000">
                      <a:alpha val="43137"/>
                    </a:srgbClr>
                  </a:outerShdw>
                </a:effectLst>
                <a:latin typeface="Roboto Bold"/>
                <a:ea typeface="Roboto Bold"/>
                <a:cs typeface="Roboto Bold"/>
                <a:sym typeface="Roboto Bold"/>
              </a:rPr>
              <a:t>Medios</a:t>
            </a:r>
            <a:r>
              <a:rPr lang="en-US" sz="6400" b="1" dirty="0">
                <a:effectLst>
                  <a:outerShdw blurRad="38100" dist="38100" dir="2700000" algn="tl">
                    <a:srgbClr val="000000">
                      <a:alpha val="43137"/>
                    </a:srgbClr>
                  </a:outerShdw>
                </a:effectLst>
                <a:latin typeface="Roboto Bold"/>
                <a:ea typeface="Roboto Bold"/>
                <a:cs typeface="Roboto Bold"/>
                <a:sym typeface="Roboto Bold"/>
              </a:rPr>
              <a:t> de </a:t>
            </a:r>
            <a:r>
              <a:rPr lang="en-US" sz="6400" b="1" dirty="0" err="1">
                <a:effectLst>
                  <a:outerShdw blurRad="38100" dist="38100" dir="2700000" algn="tl">
                    <a:srgbClr val="000000">
                      <a:alpha val="43137"/>
                    </a:srgbClr>
                  </a:outerShdw>
                </a:effectLst>
                <a:latin typeface="Roboto Bold"/>
                <a:ea typeface="Roboto Bold"/>
                <a:cs typeface="Roboto Bold"/>
                <a:sym typeface="Roboto Bold"/>
              </a:rPr>
              <a:t>Formación</a:t>
            </a:r>
            <a:endParaRPr lang="en-US" sz="6400" b="1" dirty="0">
              <a:effectLst>
                <a:outerShdw blurRad="38100" dist="38100" dir="2700000" algn="tl">
                  <a:srgbClr val="000000">
                    <a:alpha val="43137"/>
                  </a:srgbClr>
                </a:outerShdw>
              </a:effectLst>
              <a:latin typeface="Roboto Bold"/>
              <a:ea typeface="Roboto Bold"/>
              <a:cs typeface="Roboto Bold"/>
              <a:sym typeface="Roboto Bold"/>
            </a:endParaRPr>
          </a:p>
        </p:txBody>
      </p:sp>
      <p:sp>
        <p:nvSpPr>
          <p:cNvPr id="30" name="Content Placeholder 2">
            <a:extLst>
              <a:ext uri="{FF2B5EF4-FFF2-40B4-BE49-F238E27FC236}">
                <a16:creationId xmlns:a16="http://schemas.microsoft.com/office/drawing/2014/main" id="{2A763F57-2EC7-08B3-166D-7E60989350A0}"/>
              </a:ext>
            </a:extLst>
          </p:cNvPr>
          <p:cNvSpPr txBox="1">
            <a:spLocks noChangeArrowheads="1"/>
          </p:cNvSpPr>
          <p:nvPr/>
        </p:nvSpPr>
        <p:spPr bwMode="auto">
          <a:xfrm>
            <a:off x="838200" y="2476500"/>
            <a:ext cx="17145000" cy="781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4838"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AutoNum type="arabicParenR"/>
            </a:pPr>
            <a:r>
              <a:rPr lang="es-ES" altLang="en-US" sz="4000" b="1" dirty="0">
                <a:latin typeface="Arial" panose="020B0604020202020204" pitchFamily="34" charset="0"/>
                <a:cs typeface="Arial" panose="020B0604020202020204" pitchFamily="34" charset="0"/>
              </a:rPr>
              <a:t>Ponentes/talleres impartidos por Socios del Ministerio de Iniciación</a:t>
            </a:r>
          </a:p>
          <a:p>
            <a:pPr eaLnBrk="1" hangingPunct="1">
              <a:spcBef>
                <a:spcPct val="0"/>
              </a:spcBef>
              <a:buFont typeface="Arial" panose="020B0604020202020204" pitchFamily="34" charset="0"/>
              <a:buAutoNum type="arabicParenR"/>
            </a:pPr>
            <a:r>
              <a:rPr lang="es-ES" altLang="en-US" sz="4000" b="1" dirty="0">
                <a:latin typeface="Arial" panose="020B0604020202020204" pitchFamily="34" charset="0"/>
                <a:cs typeface="Arial" panose="020B0604020202020204" pitchFamily="34" charset="0"/>
              </a:rPr>
              <a:t>Artículos en el blog de Socios del Ministerio de Iniciación</a:t>
            </a:r>
          </a:p>
          <a:p>
            <a:pPr eaLnBrk="1" hangingPunct="1">
              <a:spcBef>
                <a:spcPct val="0"/>
              </a:spcBef>
              <a:buFont typeface="Arial" panose="020B0604020202020204" pitchFamily="34" charset="0"/>
              <a:buAutoNum type="arabicParenR"/>
            </a:pPr>
            <a:r>
              <a:rPr lang="es-ES" altLang="en-US" sz="4000" b="1" dirty="0">
                <a:latin typeface="Arial" panose="020B0604020202020204" pitchFamily="34" charset="0"/>
                <a:cs typeface="Arial" panose="020B0604020202020204" pitchFamily="34" charset="0"/>
              </a:rPr>
              <a:t>Consultas/colaboración con Socios del Ministerio de Iniciación;                                             </a:t>
            </a:r>
            <a:r>
              <a:rPr lang="es-ES" altLang="en-US" sz="4000" b="1" i="1" dirty="0">
                <a:latin typeface="Arial" panose="020B0604020202020204" pitchFamily="34" charset="0"/>
                <a:cs typeface="Arial" panose="020B0604020202020204" pitchFamily="34" charset="0"/>
              </a:rPr>
              <a:t>¡Estamos dispuestos a ir a tu parroquia!</a:t>
            </a:r>
            <a:r>
              <a:rPr lang="es-ES" altLang="en-US" sz="4000" b="1" dirty="0">
                <a:latin typeface="Arial" panose="020B0604020202020204" pitchFamily="34" charset="0"/>
                <a:cs typeface="Arial" panose="020B0604020202020204" pitchFamily="34" charset="0"/>
              </a:rPr>
              <a:t>                                                                                                     </a:t>
            </a:r>
          </a:p>
          <a:p>
            <a:pPr eaLnBrk="1" hangingPunct="1">
              <a:spcBef>
                <a:spcPct val="0"/>
              </a:spcBef>
              <a:buFont typeface="Arial" panose="020B0604020202020204" pitchFamily="34" charset="0"/>
              <a:buAutoNum type="arabicParenR"/>
            </a:pPr>
            <a:r>
              <a:rPr lang="es-ES" altLang="en-US" sz="4000" b="1" dirty="0">
                <a:latin typeface="Arial" panose="020B0604020202020204" pitchFamily="34" charset="0"/>
                <a:cs typeface="Arial" panose="020B0604020202020204" pitchFamily="34" charset="0"/>
              </a:rPr>
              <a:t>Reuniones de Equipo Incluyen oración conjunta, compartir información (artículos, libros, cursos…), planificación, discernimiento, corrección de rumbo, etc.</a:t>
            </a:r>
          </a:p>
          <a:p>
            <a:pPr eaLnBrk="1" hangingPunct="1">
              <a:spcBef>
                <a:spcPct val="0"/>
              </a:spcBef>
              <a:buFont typeface="Arial" panose="020B0604020202020204" pitchFamily="34" charset="0"/>
              <a:buAutoNum type="arabicParenR"/>
            </a:pPr>
            <a:r>
              <a:rPr lang="es-ES" altLang="en-US" sz="4000" b="1" dirty="0">
                <a:latin typeface="Arial" panose="020B0604020202020204" pitchFamily="34" charset="0"/>
                <a:cs typeface="Arial" panose="020B0604020202020204" pitchFamily="34" charset="0"/>
              </a:rPr>
              <a:t>Retiros, talleres y reflexiones del Equipo                                                                                                                            Incluyen tiempo de calidad para orar, reflexionar, aprender juntos, evaluar el proceso, planificar y, sobre todo, ¡divertirse!                          </a:t>
            </a:r>
          </a:p>
          <a:p>
            <a:pPr eaLnBrk="1" hangingPunct="1">
              <a:spcBef>
                <a:spcPct val="0"/>
              </a:spcBef>
              <a:buFont typeface="Arial" panose="020B0604020202020204" pitchFamily="34" charset="0"/>
              <a:buAutoNum type="arabicParenR"/>
            </a:pPr>
            <a:r>
              <a:rPr lang="es-ES" altLang="en-US" sz="4000" b="1" dirty="0">
                <a:latin typeface="Arial" panose="020B0604020202020204" pitchFamily="34" charset="0"/>
                <a:cs typeface="Arial" panose="020B0604020202020204" pitchFamily="34" charset="0"/>
              </a:rPr>
              <a:t>Para socializar: compartir comidas y dinámicas de grupo.</a:t>
            </a:r>
            <a:endParaRPr lang="en-US" alt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2290" name="Group 2">
            <a:extLst>
              <a:ext uri="{FF2B5EF4-FFF2-40B4-BE49-F238E27FC236}">
                <a16:creationId xmlns:a16="http://schemas.microsoft.com/office/drawing/2014/main" id="{D8C59380-6D50-6512-D885-4CB9603D25FF}"/>
              </a:ext>
            </a:extLst>
          </p:cNvPr>
          <p:cNvGrpSpPr>
            <a:grpSpLocks/>
          </p:cNvGrpSpPr>
          <p:nvPr/>
        </p:nvGrpSpPr>
        <p:grpSpPr bwMode="auto">
          <a:xfrm>
            <a:off x="0" y="-571500"/>
            <a:ext cx="18288000" cy="2133600"/>
            <a:chOff x="0" y="0"/>
            <a:chExt cx="6186311" cy="813195"/>
          </a:xfrm>
        </p:grpSpPr>
        <p:sp>
          <p:nvSpPr>
            <p:cNvPr id="12293" name="Freeform 3">
              <a:extLst>
                <a:ext uri="{FF2B5EF4-FFF2-40B4-BE49-F238E27FC236}">
                  <a16:creationId xmlns:a16="http://schemas.microsoft.com/office/drawing/2014/main" id="{23DE6105-475C-6850-5B68-C374A2A143BE}"/>
                </a:ext>
              </a:extLst>
            </p:cNvPr>
            <p:cNvSpPr>
              <a:spLocks noChangeArrowheads="1"/>
            </p:cNvSpPr>
            <p:nvPr/>
          </p:nvSpPr>
          <p:spPr bwMode="auto">
            <a:xfrm>
              <a:off x="0" y="0"/>
              <a:ext cx="6186311" cy="813195"/>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4" name="TextBox 4">
            <a:extLst>
              <a:ext uri="{FF2B5EF4-FFF2-40B4-BE49-F238E27FC236}">
                <a16:creationId xmlns:a16="http://schemas.microsoft.com/office/drawing/2014/main" id="{FF354A27-4B21-B43E-AA3A-A29170B7DCE8}"/>
              </a:ext>
            </a:extLst>
          </p:cNvPr>
          <p:cNvSpPr txBox="1"/>
          <p:nvPr/>
        </p:nvSpPr>
        <p:spPr>
          <a:xfrm>
            <a:off x="609600" y="433388"/>
            <a:ext cx="13119100" cy="952500"/>
          </a:xfrm>
          <a:prstGeom prst="rect">
            <a:avLst/>
          </a:prstGeom>
        </p:spPr>
        <p:txBody>
          <a:bodyPr lIns="0" tIns="0" rIns="0" bIns="0">
            <a:spAutoFit/>
          </a:bodyPr>
          <a:lstStyle/>
          <a:p>
            <a:pPr eaLnBrk="1" fontAlgn="auto" hangingPunct="1">
              <a:lnSpc>
                <a:spcPts val="8009"/>
              </a:lnSpc>
              <a:spcAft>
                <a:spcPts val="0"/>
              </a:spcAft>
              <a:defRPr/>
            </a:pPr>
            <a:r>
              <a:rPr lang="en-US" sz="60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C. </a:t>
            </a:r>
            <a:r>
              <a:rPr lang="en-US" sz="6000" b="1" dirty="0" err="1">
                <a:solidFill>
                  <a:srgbClr val="3B4A1E"/>
                </a:solidFill>
                <a:effectLst>
                  <a:outerShdw blurRad="38100" dist="38100" dir="2700000" algn="tl">
                    <a:srgbClr val="000000">
                      <a:alpha val="43137"/>
                    </a:srgbClr>
                  </a:outerShdw>
                </a:effectLst>
                <a:latin typeface="Roboto Bold"/>
                <a:ea typeface="Roboto Bold"/>
                <a:cs typeface="Roboto Bold"/>
                <a:sym typeface="Roboto Bold"/>
              </a:rPr>
              <a:t>Señales</a:t>
            </a:r>
            <a:r>
              <a:rPr lang="en-US" sz="60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 de un </a:t>
            </a:r>
            <a:r>
              <a:rPr lang="en-US" sz="6000" b="1" dirty="0" err="1">
                <a:solidFill>
                  <a:srgbClr val="3B4A1E"/>
                </a:solidFill>
                <a:effectLst>
                  <a:outerShdw blurRad="38100" dist="38100" dir="2700000" algn="tl">
                    <a:srgbClr val="000000">
                      <a:alpha val="43137"/>
                    </a:srgbClr>
                  </a:outerShdw>
                </a:effectLst>
                <a:latin typeface="Roboto Bold"/>
                <a:ea typeface="Roboto Bold"/>
                <a:cs typeface="Roboto Bold"/>
                <a:sym typeface="Roboto Bold"/>
              </a:rPr>
              <a:t>equipo</a:t>
            </a:r>
            <a:r>
              <a:rPr lang="en-US" sz="60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 </a:t>
            </a:r>
            <a:r>
              <a:rPr lang="en-US" sz="6000" b="1" dirty="0" err="1">
                <a:solidFill>
                  <a:srgbClr val="3B4A1E"/>
                </a:solidFill>
                <a:effectLst>
                  <a:outerShdw blurRad="38100" dist="38100" dir="2700000" algn="tl">
                    <a:srgbClr val="000000">
                      <a:alpha val="43137"/>
                    </a:srgbClr>
                  </a:outerShdw>
                </a:effectLst>
                <a:latin typeface="Roboto Bold"/>
                <a:ea typeface="Roboto Bold"/>
                <a:cs typeface="Roboto Bold"/>
                <a:sym typeface="Roboto Bold"/>
              </a:rPr>
              <a:t>sano</a:t>
            </a:r>
            <a:endParaRPr lang="en-US" sz="60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endParaRPr>
          </a:p>
        </p:txBody>
      </p:sp>
      <p:sp>
        <p:nvSpPr>
          <p:cNvPr id="5" name="TextBox 5">
            <a:extLst>
              <a:ext uri="{FF2B5EF4-FFF2-40B4-BE49-F238E27FC236}">
                <a16:creationId xmlns:a16="http://schemas.microsoft.com/office/drawing/2014/main" id="{423C19AC-C467-4FA7-9FD3-DBCA3E454388}"/>
              </a:ext>
            </a:extLst>
          </p:cNvPr>
          <p:cNvSpPr txBox="1">
            <a:spLocks noChangeArrowheads="1"/>
          </p:cNvSpPr>
          <p:nvPr/>
        </p:nvSpPr>
        <p:spPr bwMode="auto">
          <a:xfrm>
            <a:off x="374650" y="1798638"/>
            <a:ext cx="17538700" cy="747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742950" indent="-7429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arenR"/>
            </a:pPr>
            <a:r>
              <a:rPr lang="es-ES" altLang="en-US" sz="5400" b="1">
                <a:latin typeface="Arial" panose="020B0604020202020204" pitchFamily="34" charset="0"/>
                <a:cs typeface="Arial" panose="020B0604020202020204" pitchFamily="34" charset="0"/>
              </a:rPr>
              <a:t>La Comunicación es recíproca.</a:t>
            </a:r>
          </a:p>
          <a:p>
            <a:pPr eaLnBrk="1" hangingPunct="1">
              <a:buFontTx/>
              <a:buAutoNum type="arabicParenR"/>
            </a:pPr>
            <a:r>
              <a:rPr lang="es-ES" altLang="en-US" sz="5400" b="1">
                <a:latin typeface="Arial" panose="020B0604020202020204" pitchFamily="34" charset="0"/>
                <a:cs typeface="Arial" panose="020B0604020202020204" pitchFamily="34" charset="0"/>
              </a:rPr>
              <a:t>Manejo de conflictos; los conflictos se enfrentan, no se niegan.</a:t>
            </a:r>
          </a:p>
          <a:p>
            <a:pPr eaLnBrk="1" hangingPunct="1">
              <a:buFontTx/>
              <a:buAutoNum type="arabicParenR"/>
            </a:pPr>
            <a:r>
              <a:rPr lang="es-ES" altLang="en-US" sz="5400" b="1">
                <a:latin typeface="Arial" panose="020B0604020202020204" pitchFamily="34" charset="0"/>
                <a:cs typeface="Arial" panose="020B0604020202020204" pitchFamily="34" charset="0"/>
              </a:rPr>
              <a:t>Oración; un equipo sano confía en que Dios proveerá.</a:t>
            </a:r>
          </a:p>
          <a:p>
            <a:pPr eaLnBrk="1" hangingPunct="1">
              <a:buFontTx/>
              <a:buAutoNum type="arabicParenR"/>
            </a:pPr>
            <a:r>
              <a:rPr lang="es-ES" altLang="en-US" sz="5400" b="1">
                <a:latin typeface="Arial" panose="020B0604020202020204" pitchFamily="34" charset="0"/>
                <a:cs typeface="Arial" panose="020B0604020202020204" pitchFamily="34" charset="0"/>
              </a:rPr>
              <a:t>Responsabilidad compartida; se delega y capacita para que el equipo funcione sin el director/coordinador.</a:t>
            </a:r>
          </a:p>
          <a:p>
            <a:pPr eaLnBrk="1" hangingPunct="1">
              <a:buFontTx/>
              <a:buAutoNum type="arabicParenR"/>
            </a:pPr>
            <a:r>
              <a:rPr lang="es-ES" altLang="en-US" sz="5400" b="1">
                <a:latin typeface="Arial" panose="020B0604020202020204" pitchFamily="34" charset="0"/>
                <a:cs typeface="Arial" panose="020B0604020202020204" pitchFamily="34" charset="0"/>
              </a:rPr>
              <a:t>El miembro que llega siempre es bienvenido.</a:t>
            </a:r>
            <a:endParaRPr lang="en-US" altLang="en-US" sz="5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31D382BD-4456-84E0-FBA3-021DFFD11ECB}"/>
              </a:ext>
            </a:extLst>
          </p:cNvPr>
          <p:cNvSpPr txBox="1">
            <a:spLocks noChangeArrowheads="1"/>
          </p:cNvSpPr>
          <p:nvPr/>
        </p:nvSpPr>
        <p:spPr bwMode="auto">
          <a:xfrm>
            <a:off x="1981200" y="2400300"/>
            <a:ext cx="13563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14400" indent="-914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arenR"/>
            </a:pPr>
            <a:r>
              <a:rPr lang="es-ES" altLang="en-US" sz="6000" b="1">
                <a:latin typeface="Arial" panose="020B0604020202020204" pitchFamily="34" charset="0"/>
                <a:cs typeface="Arial" panose="020B0604020202020204" pitchFamily="34" charset="0"/>
              </a:rPr>
              <a:t>Miedo/inseguridad</a:t>
            </a:r>
          </a:p>
          <a:p>
            <a:pPr eaLnBrk="1" hangingPunct="1">
              <a:buFontTx/>
              <a:buAutoNum type="arabicParenR"/>
            </a:pPr>
            <a:r>
              <a:rPr lang="es-ES" altLang="en-US" sz="6000" b="1">
                <a:latin typeface="Arial" panose="020B0604020202020204" pitchFamily="34" charset="0"/>
                <a:cs typeface="Arial" panose="020B0604020202020204" pitchFamily="34" charset="0"/>
              </a:rPr>
              <a:t>Desconfianza</a:t>
            </a:r>
          </a:p>
          <a:p>
            <a:pPr eaLnBrk="1" hangingPunct="1">
              <a:buFontTx/>
              <a:buAutoNum type="arabicParenR"/>
            </a:pPr>
            <a:r>
              <a:rPr lang="es-ES" altLang="en-US" sz="6000" b="1">
                <a:latin typeface="Arial" panose="020B0604020202020204" pitchFamily="34" charset="0"/>
                <a:cs typeface="Arial" panose="020B0604020202020204" pitchFamily="34" charset="0"/>
              </a:rPr>
              <a:t>Enojo/Ira</a:t>
            </a:r>
          </a:p>
          <a:p>
            <a:pPr eaLnBrk="1" hangingPunct="1">
              <a:buFontTx/>
              <a:buAutoNum type="arabicParenR"/>
            </a:pPr>
            <a:r>
              <a:rPr lang="es-ES" altLang="en-US" sz="6000" b="1">
                <a:latin typeface="Arial" panose="020B0604020202020204" pitchFamily="34" charset="0"/>
                <a:cs typeface="Arial" panose="020B0604020202020204" pitchFamily="34" charset="0"/>
              </a:rPr>
              <a:t>Comportamiento pasivo/agresivo</a:t>
            </a:r>
          </a:p>
          <a:p>
            <a:pPr eaLnBrk="1" hangingPunct="1">
              <a:buFontTx/>
              <a:buAutoNum type="arabicParenR"/>
            </a:pPr>
            <a:r>
              <a:rPr lang="es-ES" altLang="en-US" sz="6000" b="1">
                <a:latin typeface="Arial" panose="020B0604020202020204" pitchFamily="34" charset="0"/>
                <a:cs typeface="Arial" panose="020B0604020202020204" pitchFamily="34" charset="0"/>
              </a:rPr>
              <a:t>Competición/envidias</a:t>
            </a:r>
          </a:p>
          <a:p>
            <a:pPr eaLnBrk="1" hangingPunct="1">
              <a:buFontTx/>
              <a:buAutoNum type="arabicParenR"/>
            </a:pPr>
            <a:r>
              <a:rPr lang="es-ES" altLang="en-US" sz="6000" b="1">
                <a:latin typeface="Arial" panose="020B0604020202020204" pitchFamily="34" charset="0"/>
                <a:cs typeface="Arial" panose="020B0604020202020204" pitchFamily="34" charset="0"/>
              </a:rPr>
              <a:t>Mala comunicación/chismes</a:t>
            </a:r>
          </a:p>
          <a:p>
            <a:pPr eaLnBrk="1" hangingPunct="1">
              <a:buFontTx/>
              <a:buAutoNum type="arabicParenR"/>
            </a:pPr>
            <a:r>
              <a:rPr lang="es-ES" altLang="en-US" sz="6000" b="1">
                <a:latin typeface="Arial" panose="020B0604020202020204" pitchFamily="34" charset="0"/>
                <a:cs typeface="Arial" panose="020B0604020202020204" pitchFamily="34" charset="0"/>
              </a:rPr>
              <a:t>Conflictos de autoridad</a:t>
            </a:r>
            <a:endParaRPr lang="en-US" altLang="en-US" sz="6000">
              <a:latin typeface="Arial" panose="020B0604020202020204" pitchFamily="34" charset="0"/>
              <a:cs typeface="Arial" panose="020B0604020202020204" pitchFamily="34" charset="0"/>
            </a:endParaRPr>
          </a:p>
        </p:txBody>
      </p:sp>
      <p:grpSp>
        <p:nvGrpSpPr>
          <p:cNvPr id="13315" name="Group 9">
            <a:extLst>
              <a:ext uri="{FF2B5EF4-FFF2-40B4-BE49-F238E27FC236}">
                <a16:creationId xmlns:a16="http://schemas.microsoft.com/office/drawing/2014/main" id="{3F78BEBD-C601-F62C-7BF9-B69677828DEB}"/>
              </a:ext>
            </a:extLst>
          </p:cNvPr>
          <p:cNvGrpSpPr>
            <a:grpSpLocks/>
          </p:cNvGrpSpPr>
          <p:nvPr/>
        </p:nvGrpSpPr>
        <p:grpSpPr bwMode="auto">
          <a:xfrm>
            <a:off x="0" y="0"/>
            <a:ext cx="18288000" cy="1952625"/>
            <a:chOff x="0" y="0"/>
            <a:chExt cx="6186311" cy="660400"/>
          </a:xfrm>
        </p:grpSpPr>
        <p:sp>
          <p:nvSpPr>
            <p:cNvPr id="13317" name="Freeform 10">
              <a:extLst>
                <a:ext uri="{FF2B5EF4-FFF2-40B4-BE49-F238E27FC236}">
                  <a16:creationId xmlns:a16="http://schemas.microsoft.com/office/drawing/2014/main" id="{C237B912-D9F8-F1EC-A03A-173BB63E5B52}"/>
                </a:ext>
              </a:extLst>
            </p:cNvPr>
            <p:cNvSpPr>
              <a:spLocks noChangeArrowheads="1"/>
            </p:cNvSpPr>
            <p:nvPr/>
          </p:nvSpPr>
          <p:spPr bwMode="auto">
            <a:xfrm>
              <a:off x="0" y="0"/>
              <a:ext cx="6186311" cy="660400"/>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6" name="TextBox 6">
            <a:extLst>
              <a:ext uri="{FF2B5EF4-FFF2-40B4-BE49-F238E27FC236}">
                <a16:creationId xmlns:a16="http://schemas.microsoft.com/office/drawing/2014/main" id="{B5836174-C63D-8914-5AF5-8A183F99EFA8}"/>
              </a:ext>
            </a:extLst>
          </p:cNvPr>
          <p:cNvSpPr txBox="1"/>
          <p:nvPr/>
        </p:nvSpPr>
        <p:spPr>
          <a:xfrm>
            <a:off x="838200" y="800100"/>
            <a:ext cx="12877800" cy="1003300"/>
          </a:xfrm>
          <a:prstGeom prst="rect">
            <a:avLst/>
          </a:prstGeom>
        </p:spPr>
        <p:txBody>
          <a:bodyPr lIns="0" tIns="0" rIns="0" bIns="0">
            <a:spAutoFit/>
          </a:bodyPr>
          <a:lstStyle/>
          <a:p>
            <a:pPr eaLnBrk="1" fontAlgn="auto" hangingPunct="1">
              <a:lnSpc>
                <a:spcPts val="8320"/>
              </a:lnSpc>
              <a:spcBef>
                <a:spcPts val="0"/>
              </a:spcBef>
              <a:spcAft>
                <a:spcPts val="0"/>
              </a:spcAft>
              <a:defRPr/>
            </a:pPr>
            <a:r>
              <a:rPr lang="en-US" sz="64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D. </a:t>
            </a:r>
            <a:r>
              <a:rPr lang="en-US" sz="6400" b="1" dirty="0" err="1">
                <a:solidFill>
                  <a:srgbClr val="3B4A1E"/>
                </a:solidFill>
                <a:effectLst>
                  <a:outerShdw blurRad="38100" dist="38100" dir="2700000" algn="tl">
                    <a:srgbClr val="000000">
                      <a:alpha val="43137"/>
                    </a:srgbClr>
                  </a:outerShdw>
                </a:effectLst>
                <a:latin typeface="Roboto Bold"/>
                <a:ea typeface="Roboto Bold"/>
                <a:cs typeface="Roboto Bold"/>
                <a:sym typeface="Roboto Bold"/>
              </a:rPr>
              <a:t>Señales</a:t>
            </a:r>
            <a:r>
              <a:rPr lang="en-US" sz="64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 de un </a:t>
            </a:r>
            <a:r>
              <a:rPr lang="en-US" sz="6400" b="1" dirty="0" err="1">
                <a:solidFill>
                  <a:srgbClr val="3B4A1E"/>
                </a:solidFill>
                <a:effectLst>
                  <a:outerShdw blurRad="38100" dist="38100" dir="2700000" algn="tl">
                    <a:srgbClr val="000000">
                      <a:alpha val="43137"/>
                    </a:srgbClr>
                  </a:outerShdw>
                </a:effectLst>
                <a:latin typeface="Roboto Bold"/>
                <a:ea typeface="Roboto Bold"/>
                <a:cs typeface="Roboto Bold"/>
                <a:sym typeface="Roboto Bold"/>
              </a:rPr>
              <a:t>equipo</a:t>
            </a:r>
            <a:r>
              <a:rPr lang="en-US" sz="64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 no </a:t>
            </a:r>
            <a:r>
              <a:rPr lang="en-US" sz="6400" b="1" dirty="0" err="1">
                <a:solidFill>
                  <a:srgbClr val="3B4A1E"/>
                </a:solidFill>
                <a:effectLst>
                  <a:outerShdw blurRad="38100" dist="38100" dir="2700000" algn="tl">
                    <a:srgbClr val="000000">
                      <a:alpha val="43137"/>
                    </a:srgbClr>
                  </a:outerShdw>
                </a:effectLst>
                <a:latin typeface="Roboto Bold"/>
                <a:ea typeface="Roboto Bold"/>
                <a:cs typeface="Roboto Bold"/>
                <a:sym typeface="Roboto Bold"/>
              </a:rPr>
              <a:t>sano</a:t>
            </a:r>
            <a:endParaRPr lang="en-US" sz="64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365A275-CBC2-CC4F-F74F-EBB6954AB692}"/>
              </a:ext>
            </a:extLst>
          </p:cNvPr>
          <p:cNvSpPr txBox="1"/>
          <p:nvPr/>
        </p:nvSpPr>
        <p:spPr>
          <a:xfrm>
            <a:off x="773113" y="965200"/>
            <a:ext cx="16764000" cy="1003300"/>
          </a:xfrm>
          <a:prstGeom prst="rect">
            <a:avLst/>
          </a:prstGeom>
        </p:spPr>
        <p:txBody>
          <a:bodyPr lIns="0" tIns="0" rIns="0" bIns="0">
            <a:spAutoFit/>
          </a:bodyPr>
          <a:lstStyle/>
          <a:p>
            <a:pPr eaLnBrk="1" fontAlgn="auto" hangingPunct="1">
              <a:lnSpc>
                <a:spcPts val="8319"/>
              </a:lnSpc>
              <a:spcBef>
                <a:spcPts val="0"/>
              </a:spcBef>
              <a:spcAft>
                <a:spcPts val="0"/>
              </a:spcAft>
              <a:defRPr/>
            </a:pPr>
            <a:r>
              <a:rPr lang="en-US" sz="6399" b="1" dirty="0">
                <a:effectLst>
                  <a:outerShdw blurRad="38100" dist="38100" dir="2700000" algn="tl">
                    <a:srgbClr val="000000">
                      <a:alpha val="43137"/>
                    </a:srgbClr>
                  </a:outerShdw>
                </a:effectLst>
                <a:latin typeface="Roboto Bold"/>
                <a:ea typeface="Roboto Bold"/>
                <a:cs typeface="Roboto Bold"/>
                <a:sym typeface="Roboto Bold"/>
              </a:rPr>
              <a:t>E. Como </a:t>
            </a:r>
            <a:r>
              <a:rPr lang="en-US" sz="6399" b="1" dirty="0" err="1">
                <a:effectLst>
                  <a:outerShdw blurRad="38100" dist="38100" dir="2700000" algn="tl">
                    <a:srgbClr val="000000">
                      <a:alpha val="43137"/>
                    </a:srgbClr>
                  </a:outerShdw>
                </a:effectLst>
                <a:latin typeface="Roboto Bold"/>
                <a:ea typeface="Roboto Bold"/>
                <a:cs typeface="Roboto Bold"/>
                <a:sym typeface="Roboto Bold"/>
              </a:rPr>
              <a:t>evitar</a:t>
            </a:r>
            <a:r>
              <a:rPr lang="en-US" sz="6399" b="1" dirty="0">
                <a:effectLst>
                  <a:outerShdw blurRad="38100" dist="38100" dir="2700000" algn="tl">
                    <a:srgbClr val="000000">
                      <a:alpha val="43137"/>
                    </a:srgbClr>
                  </a:outerShdw>
                </a:effectLst>
                <a:latin typeface="Roboto Bold"/>
                <a:ea typeface="Roboto Bold"/>
                <a:cs typeface="Roboto Bold"/>
                <a:sym typeface="Roboto Bold"/>
              </a:rPr>
              <a:t> la </a:t>
            </a:r>
            <a:r>
              <a:rPr lang="en-US" sz="6399" b="1" dirty="0" err="1">
                <a:effectLst>
                  <a:outerShdw blurRad="38100" dist="38100" dir="2700000" algn="tl">
                    <a:srgbClr val="000000">
                      <a:alpha val="43137"/>
                    </a:srgbClr>
                  </a:outerShdw>
                </a:effectLst>
                <a:latin typeface="Roboto Bold"/>
                <a:ea typeface="Roboto Bold"/>
                <a:cs typeface="Roboto Bold"/>
                <a:sym typeface="Roboto Bold"/>
              </a:rPr>
              <a:t>sobrecarga</a:t>
            </a:r>
            <a:r>
              <a:rPr lang="en-US" sz="6399" b="1" dirty="0">
                <a:effectLst>
                  <a:outerShdw blurRad="38100" dist="38100" dir="2700000" algn="tl">
                    <a:srgbClr val="000000">
                      <a:alpha val="43137"/>
                    </a:srgbClr>
                  </a:outerShdw>
                </a:effectLst>
                <a:latin typeface="Roboto Bold"/>
                <a:ea typeface="Roboto Bold"/>
                <a:cs typeface="Roboto Bold"/>
                <a:sym typeface="Roboto Bold"/>
              </a:rPr>
              <a:t> del </a:t>
            </a:r>
            <a:r>
              <a:rPr lang="en-US" sz="6399" b="1" dirty="0" err="1">
                <a:effectLst>
                  <a:outerShdw blurRad="38100" dist="38100" dir="2700000" algn="tl">
                    <a:srgbClr val="000000">
                      <a:alpha val="43137"/>
                    </a:srgbClr>
                  </a:outerShdw>
                </a:effectLst>
                <a:latin typeface="Roboto Bold"/>
                <a:ea typeface="Roboto Bold"/>
                <a:cs typeface="Roboto Bold"/>
                <a:sym typeface="Roboto Bold"/>
              </a:rPr>
              <a:t>equipo</a:t>
            </a:r>
            <a:r>
              <a:rPr lang="en-US" sz="6399" b="1" dirty="0">
                <a:effectLst>
                  <a:outerShdw blurRad="38100" dist="38100" dir="2700000" algn="tl">
                    <a:srgbClr val="000000">
                      <a:alpha val="43137"/>
                    </a:srgbClr>
                  </a:outerShdw>
                </a:effectLst>
                <a:latin typeface="Roboto Bold"/>
                <a:ea typeface="Roboto Bold"/>
                <a:cs typeface="Roboto Bold"/>
                <a:sym typeface="Roboto Bold"/>
              </a:rPr>
              <a:t>	</a:t>
            </a:r>
            <a:endParaRPr lang="en-US" sz="6400" b="1" dirty="0">
              <a:effectLst>
                <a:outerShdw blurRad="38100" dist="38100" dir="2700000" algn="tl">
                  <a:srgbClr val="000000">
                    <a:alpha val="43137"/>
                  </a:srgbClr>
                </a:outerShdw>
              </a:effectLst>
              <a:latin typeface="Roboto Bold"/>
              <a:ea typeface="Roboto Bold"/>
              <a:cs typeface="Roboto Bold"/>
              <a:sym typeface="Roboto Bold"/>
            </a:endParaRPr>
          </a:p>
        </p:txBody>
      </p:sp>
      <p:grpSp>
        <p:nvGrpSpPr>
          <p:cNvPr id="14339" name="Group 3">
            <a:extLst>
              <a:ext uri="{FF2B5EF4-FFF2-40B4-BE49-F238E27FC236}">
                <a16:creationId xmlns:a16="http://schemas.microsoft.com/office/drawing/2014/main" id="{11B80959-4ED4-078E-8D61-23FE951D8DBA}"/>
              </a:ext>
            </a:extLst>
          </p:cNvPr>
          <p:cNvGrpSpPr>
            <a:grpSpLocks/>
          </p:cNvGrpSpPr>
          <p:nvPr/>
        </p:nvGrpSpPr>
        <p:grpSpPr bwMode="auto">
          <a:xfrm>
            <a:off x="0" y="9310688"/>
            <a:ext cx="18288000" cy="1952625"/>
            <a:chOff x="0" y="0"/>
            <a:chExt cx="6186311" cy="660400"/>
          </a:xfrm>
        </p:grpSpPr>
        <p:sp>
          <p:nvSpPr>
            <p:cNvPr id="14342" name="Freeform 4">
              <a:extLst>
                <a:ext uri="{FF2B5EF4-FFF2-40B4-BE49-F238E27FC236}">
                  <a16:creationId xmlns:a16="http://schemas.microsoft.com/office/drawing/2014/main" id="{CDAC2DF5-C443-4913-239B-961094BA3FE0}"/>
                </a:ext>
              </a:extLst>
            </p:cNvPr>
            <p:cNvSpPr>
              <a:spLocks/>
            </p:cNvSpPr>
            <p:nvPr/>
          </p:nvSpPr>
          <p:spPr bwMode="auto">
            <a:xfrm>
              <a:off x="0" y="0"/>
              <a:ext cx="6186311" cy="660400"/>
            </a:xfrm>
            <a:custGeom>
              <a:avLst/>
              <a:gdLst>
                <a:gd name="T0" fmla="*/ 6061851 w 6186311"/>
                <a:gd name="T1" fmla="*/ 660400 h 660400"/>
                <a:gd name="T2" fmla="*/ 124460 w 6186311"/>
                <a:gd name="T3" fmla="*/ 660400 h 660400"/>
                <a:gd name="T4" fmla="*/ 0 w 6186311"/>
                <a:gd name="T5" fmla="*/ 535940 h 660400"/>
                <a:gd name="T6" fmla="*/ 0 w 6186311"/>
                <a:gd name="T7" fmla="*/ 124460 h 660400"/>
                <a:gd name="T8" fmla="*/ 124460 w 6186311"/>
                <a:gd name="T9" fmla="*/ 0 h 660400"/>
                <a:gd name="T10" fmla="*/ 6061851 w 6186311"/>
                <a:gd name="T11" fmla="*/ 0 h 660400"/>
                <a:gd name="T12" fmla="*/ 6186311 w 6186311"/>
                <a:gd name="T13" fmla="*/ 124460 h 660400"/>
                <a:gd name="T14" fmla="*/ 6186311 w 6186311"/>
                <a:gd name="T15" fmla="*/ 535940 h 660400"/>
                <a:gd name="T16" fmla="*/ 6061851 w 6186311"/>
                <a:gd name="T17" fmla="*/ 660400 h 660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6311" h="660400">
                  <a:moveTo>
                    <a:pt x="6061851" y="660400"/>
                  </a:moveTo>
                  <a:lnTo>
                    <a:pt x="124460" y="660400"/>
                  </a:lnTo>
                  <a:cubicBezTo>
                    <a:pt x="55880" y="660400"/>
                    <a:pt x="0" y="604520"/>
                    <a:pt x="0" y="535940"/>
                  </a:cubicBezTo>
                  <a:lnTo>
                    <a:pt x="0" y="124460"/>
                  </a:lnTo>
                  <a:cubicBezTo>
                    <a:pt x="0" y="55880"/>
                    <a:pt x="55880" y="0"/>
                    <a:pt x="124460" y="0"/>
                  </a:cubicBezTo>
                  <a:lnTo>
                    <a:pt x="6061851" y="0"/>
                  </a:lnTo>
                  <a:cubicBezTo>
                    <a:pt x="6130431" y="0"/>
                    <a:pt x="6186311" y="55880"/>
                    <a:pt x="6186311" y="124460"/>
                  </a:cubicBezTo>
                  <a:lnTo>
                    <a:pt x="6186311" y="535940"/>
                  </a:lnTo>
                  <a:cubicBezTo>
                    <a:pt x="6186311" y="604520"/>
                    <a:pt x="6130431" y="660400"/>
                    <a:pt x="6061851" y="660400"/>
                  </a:cubicBezTo>
                  <a:close/>
                </a:path>
              </a:pathLst>
            </a:custGeom>
            <a:solidFill>
              <a:srgbClr val="B0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 name="TextBox 5">
            <a:extLst>
              <a:ext uri="{FF2B5EF4-FFF2-40B4-BE49-F238E27FC236}">
                <a16:creationId xmlns:a16="http://schemas.microsoft.com/office/drawing/2014/main" id="{2DC8BB1A-9F8B-9D3E-0834-1D4AA277685B}"/>
              </a:ext>
            </a:extLst>
          </p:cNvPr>
          <p:cNvSpPr txBox="1">
            <a:spLocks noChangeArrowheads="1"/>
          </p:cNvSpPr>
          <p:nvPr/>
        </p:nvSpPr>
        <p:spPr bwMode="auto">
          <a:xfrm>
            <a:off x="762000" y="2686050"/>
            <a:ext cx="17526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14400" indent="-9144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Tx/>
              <a:buAutoNum type="arabicParenR"/>
            </a:pPr>
            <a:r>
              <a:rPr lang="es-ES" altLang="en-US" sz="5400" b="1">
                <a:latin typeface="Arial" panose="020B0604020202020204" pitchFamily="34" charset="0"/>
                <a:cs typeface="Arial" panose="020B0604020202020204" pitchFamily="34" charset="0"/>
              </a:rPr>
              <a:t>Delegar, aclarar funciones y responsabilidades           </a:t>
            </a:r>
            <a:r>
              <a:rPr lang="es-ES" altLang="en-US" sz="3200" b="1">
                <a:latin typeface="Arial" panose="020B0604020202020204" pitchFamily="34" charset="0"/>
                <a:cs typeface="Arial" panose="020B0604020202020204" pitchFamily="34" charset="0"/>
              </a:rPr>
              <a:t>(El equipo de hospitalidad negocia las asignaciones y nuestros catequistas determinan quién es el/la mejor facilitador/a de la sesión)</a:t>
            </a:r>
          </a:p>
          <a:p>
            <a:pPr eaLnBrk="1" hangingPunct="1">
              <a:buFontTx/>
              <a:buAutoNum type="arabicParenR"/>
            </a:pPr>
            <a:r>
              <a:rPr lang="es-ES" altLang="en-US" sz="5400" b="1">
                <a:latin typeface="Arial" panose="020B0604020202020204" pitchFamily="34" charset="0"/>
                <a:cs typeface="Arial" panose="020B0604020202020204" pitchFamily="34" charset="0"/>
              </a:rPr>
              <a:t>Permitir ausencias/ofrecer descansos/años sabáticos.</a:t>
            </a:r>
          </a:p>
          <a:p>
            <a:pPr eaLnBrk="1" hangingPunct="1">
              <a:buFontTx/>
              <a:buAutoNum type="arabicParenR"/>
            </a:pPr>
            <a:r>
              <a:rPr lang="es-ES" altLang="en-US" sz="5400" b="1">
                <a:latin typeface="Arial" panose="020B0604020202020204" pitchFamily="34" charset="0"/>
                <a:cs typeface="Arial" panose="020B0604020202020204" pitchFamily="34" charset="0"/>
              </a:rPr>
              <a:t>El tiempo juntos debe incluir más que "tareas" </a:t>
            </a:r>
            <a:r>
              <a:rPr lang="es-ES" altLang="en-US" sz="3200" b="1">
                <a:latin typeface="Arial" panose="020B0604020202020204" pitchFamily="34" charset="0"/>
                <a:cs typeface="Arial" panose="020B0604020202020204" pitchFamily="34" charset="0"/>
              </a:rPr>
              <a:t>(una comida, un juego, etc.).</a:t>
            </a:r>
          </a:p>
          <a:p>
            <a:pPr eaLnBrk="1" hangingPunct="1">
              <a:buFontTx/>
              <a:buAutoNum type="arabicParenR"/>
            </a:pPr>
            <a:r>
              <a:rPr lang="es-ES" altLang="en-US" sz="5400" b="1">
                <a:latin typeface="Arial" panose="020B0604020202020204" pitchFamily="34" charset="0"/>
                <a:cs typeface="Arial" panose="020B0604020202020204" pitchFamily="34" charset="0"/>
              </a:rPr>
              <a:t>Discernir con oración la continuidad en el equipo</a:t>
            </a:r>
            <a:r>
              <a:rPr lang="es-ES" altLang="en-US" sz="4800" b="1">
                <a:latin typeface="Arial" panose="020B0604020202020204" pitchFamily="34" charset="0"/>
                <a:cs typeface="Arial" panose="020B0604020202020204" pitchFamily="34" charset="0"/>
              </a:rPr>
              <a:t>.</a:t>
            </a:r>
            <a:endParaRPr lang="en-US" altLang="en-US" sz="4800">
              <a:latin typeface="Arial" panose="020B0604020202020204" pitchFamily="34" charset="0"/>
              <a:cs typeface="Arial" panose="020B0604020202020204" pitchFamily="34" charset="0"/>
            </a:endParaRPr>
          </a:p>
        </p:txBody>
      </p:sp>
      <p:sp>
        <p:nvSpPr>
          <p:cNvPr id="14341" name="AutoShape 13">
            <a:extLst>
              <a:ext uri="{FF2B5EF4-FFF2-40B4-BE49-F238E27FC236}">
                <a16:creationId xmlns:a16="http://schemas.microsoft.com/office/drawing/2014/main" id="{A65A2E97-BAAB-69CA-0926-1610A6F072D1}"/>
              </a:ext>
            </a:extLst>
          </p:cNvPr>
          <p:cNvSpPr>
            <a:spLocks noChangeShapeType="1"/>
          </p:cNvSpPr>
          <p:nvPr/>
        </p:nvSpPr>
        <p:spPr bwMode="auto">
          <a:xfrm>
            <a:off x="7054850" y="0"/>
            <a:ext cx="0" cy="10287000"/>
          </a:xfrm>
          <a:prstGeom prst="line">
            <a:avLst/>
          </a:prstGeom>
          <a:noFill/>
          <a:ln w="9525" cap="rnd">
            <a:solidFill>
              <a:srgbClr val="C8C8C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5362" name="Group 5">
            <a:extLst>
              <a:ext uri="{FF2B5EF4-FFF2-40B4-BE49-F238E27FC236}">
                <a16:creationId xmlns:a16="http://schemas.microsoft.com/office/drawing/2014/main" id="{6D47466B-E26B-B3D4-81CE-D8C1059EEB22}"/>
              </a:ext>
            </a:extLst>
          </p:cNvPr>
          <p:cNvGrpSpPr>
            <a:grpSpLocks/>
          </p:cNvGrpSpPr>
          <p:nvPr/>
        </p:nvGrpSpPr>
        <p:grpSpPr bwMode="auto">
          <a:xfrm>
            <a:off x="0" y="0"/>
            <a:ext cx="18288000" cy="3519488"/>
            <a:chOff x="0" y="0"/>
            <a:chExt cx="6186311" cy="1137623"/>
          </a:xfrm>
        </p:grpSpPr>
        <p:sp>
          <p:nvSpPr>
            <p:cNvPr id="15366" name="Freeform 6">
              <a:extLst>
                <a:ext uri="{FF2B5EF4-FFF2-40B4-BE49-F238E27FC236}">
                  <a16:creationId xmlns:a16="http://schemas.microsoft.com/office/drawing/2014/main" id="{AF457F4F-0362-B6E6-5A53-0900F2D1C37F}"/>
                </a:ext>
              </a:extLst>
            </p:cNvPr>
            <p:cNvSpPr>
              <a:spLocks noChangeArrowheads="1"/>
            </p:cNvSpPr>
            <p:nvPr/>
          </p:nvSpPr>
          <p:spPr bwMode="auto">
            <a:xfrm>
              <a:off x="0" y="0"/>
              <a:ext cx="6186311" cy="1137623"/>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12" name="TextBox 12">
            <a:extLst>
              <a:ext uri="{FF2B5EF4-FFF2-40B4-BE49-F238E27FC236}">
                <a16:creationId xmlns:a16="http://schemas.microsoft.com/office/drawing/2014/main" id="{7093FC30-C50D-07A3-AAAF-4CC1B309DC43}"/>
              </a:ext>
            </a:extLst>
          </p:cNvPr>
          <p:cNvSpPr txBox="1"/>
          <p:nvPr/>
        </p:nvSpPr>
        <p:spPr>
          <a:xfrm>
            <a:off x="269875" y="566738"/>
            <a:ext cx="17983200" cy="2066925"/>
          </a:xfrm>
          <a:prstGeom prst="rect">
            <a:avLst/>
          </a:prstGeom>
        </p:spPr>
        <p:txBody>
          <a:bodyPr lIns="0" tIns="0" rIns="0" bIns="0">
            <a:spAutoFit/>
          </a:bodyPr>
          <a:lstStyle/>
          <a:p>
            <a:pPr eaLnBrk="1" fontAlgn="auto" hangingPunct="1">
              <a:lnSpc>
                <a:spcPts val="8320"/>
              </a:lnSpc>
              <a:spcBef>
                <a:spcPts val="0"/>
              </a:spcBef>
              <a:spcAft>
                <a:spcPts val="0"/>
              </a:spcAft>
              <a:defRPr/>
            </a:pPr>
            <a:r>
              <a:rPr lang="en-US" sz="64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F. </a:t>
            </a:r>
            <a:r>
              <a:rPr lang="es-ES" sz="64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Cómo ayudar a la transición de los miembros del equipo </a:t>
            </a:r>
            <a:r>
              <a:rPr lang="es-ES" sz="36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(cuando nuevos miembros se unen al equipo y otros se retiran)</a:t>
            </a:r>
            <a:endParaRPr lang="en-US" sz="36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endParaRPr>
          </a:p>
        </p:txBody>
      </p:sp>
      <p:sp>
        <p:nvSpPr>
          <p:cNvPr id="15364" name="TextBox 8">
            <a:extLst>
              <a:ext uri="{FF2B5EF4-FFF2-40B4-BE49-F238E27FC236}">
                <a16:creationId xmlns:a16="http://schemas.microsoft.com/office/drawing/2014/main" id="{3ADB5E33-448F-3CD8-FD7E-2FAED902E696}"/>
              </a:ext>
            </a:extLst>
          </p:cNvPr>
          <p:cNvSpPr txBox="1">
            <a:spLocks noChangeArrowheads="1"/>
          </p:cNvSpPr>
          <p:nvPr/>
        </p:nvSpPr>
        <p:spPr bwMode="auto">
          <a:xfrm>
            <a:off x="9564688" y="3297238"/>
            <a:ext cx="38481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sp>
        <p:nvSpPr>
          <p:cNvPr id="2" name="Content Placeholder 2">
            <a:extLst>
              <a:ext uri="{FF2B5EF4-FFF2-40B4-BE49-F238E27FC236}">
                <a16:creationId xmlns:a16="http://schemas.microsoft.com/office/drawing/2014/main" id="{7B9E965B-CF71-3258-CF24-DC11A77F8F35}"/>
              </a:ext>
            </a:extLst>
          </p:cNvPr>
          <p:cNvSpPr txBox="1">
            <a:spLocks/>
          </p:cNvSpPr>
          <p:nvPr/>
        </p:nvSpPr>
        <p:spPr>
          <a:xfrm>
            <a:off x="0" y="3519488"/>
            <a:ext cx="18253075" cy="67675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fontAlgn="auto">
              <a:spcAft>
                <a:spcPts val="0"/>
              </a:spcAft>
              <a:buFont typeface="Arial" pitchFamily="34" charset="0"/>
              <a:buAutoNum type="arabicParenR"/>
              <a:defRPr/>
            </a:pPr>
            <a:r>
              <a:rPr lang="es-ES" sz="4000" b="1" dirty="0">
                <a:latin typeface="Arial" panose="020B0604020202020204" pitchFamily="34" charset="0"/>
                <a:cs typeface="Arial" panose="020B0604020202020204" pitchFamily="34" charset="0"/>
              </a:rPr>
              <a:t>Para quienes se van:                                                                                        a. Celebrar la partida                                                                                       b. Ofrecer algún tipo de reconocimiento</a:t>
            </a:r>
          </a:p>
          <a:p>
            <a:pPr marL="0" indent="0" fontAlgn="auto">
              <a:spcAft>
                <a:spcPts val="0"/>
              </a:spcAft>
              <a:buFont typeface="Arial" pitchFamily="34" charset="0"/>
              <a:buNone/>
              <a:defRPr/>
            </a:pPr>
            <a:r>
              <a:rPr lang="es-ES" sz="4000" b="1" dirty="0">
                <a:latin typeface="Arial" panose="020B0604020202020204" pitchFamily="34" charset="0"/>
                <a:cs typeface="Arial" panose="020B0604020202020204" pitchFamily="34" charset="0"/>
              </a:rPr>
              <a:t>2) Para los nuevos miembros:                                                                               a. Seleccionarlos cuidadosamente                                                                         b. Determinar los dones necesarios y buscar personas con esos dones                                                                                                                      c. Ofrecer capacitación inicial                                                                              d. Permítales aprender con la práctica                                                                    e. Centrarse en construir relaciones y habilidades de equipo                               </a:t>
            </a:r>
            <a:r>
              <a:rPr lang="es-ES" sz="4000" b="1" i="1" u="sng" dirty="0">
                <a:latin typeface="Arial" panose="020B0604020202020204" pitchFamily="34" charset="0"/>
                <a:cs typeface="Arial" panose="020B0604020202020204" pitchFamily="34" charset="0"/>
              </a:rPr>
              <a:t>Recordar al equipo que, con cada nuevo miembro, el equipo se enriquece</a:t>
            </a:r>
            <a:r>
              <a:rPr lang="es-ES" sz="4000" b="1"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6386" name="Group 2">
            <a:extLst>
              <a:ext uri="{FF2B5EF4-FFF2-40B4-BE49-F238E27FC236}">
                <a16:creationId xmlns:a16="http://schemas.microsoft.com/office/drawing/2014/main" id="{9B7B1706-11C9-F812-2BB7-650C4C9DC3AC}"/>
              </a:ext>
            </a:extLst>
          </p:cNvPr>
          <p:cNvGrpSpPr>
            <a:grpSpLocks/>
          </p:cNvGrpSpPr>
          <p:nvPr/>
        </p:nvGrpSpPr>
        <p:grpSpPr bwMode="auto">
          <a:xfrm>
            <a:off x="-276225" y="0"/>
            <a:ext cx="8901113" cy="10287000"/>
            <a:chOff x="0" y="0"/>
            <a:chExt cx="3011044" cy="3479800"/>
          </a:xfrm>
        </p:grpSpPr>
        <p:sp>
          <p:nvSpPr>
            <p:cNvPr id="16390" name="Freeform 3">
              <a:extLst>
                <a:ext uri="{FF2B5EF4-FFF2-40B4-BE49-F238E27FC236}">
                  <a16:creationId xmlns:a16="http://schemas.microsoft.com/office/drawing/2014/main" id="{EA04B9A3-C5C5-4FBA-C502-721ED6CD55C7}"/>
                </a:ext>
              </a:extLst>
            </p:cNvPr>
            <p:cNvSpPr>
              <a:spLocks/>
            </p:cNvSpPr>
            <p:nvPr/>
          </p:nvSpPr>
          <p:spPr bwMode="auto">
            <a:xfrm>
              <a:off x="0" y="0"/>
              <a:ext cx="3011044" cy="3479800"/>
            </a:xfrm>
            <a:custGeom>
              <a:avLst/>
              <a:gdLst>
                <a:gd name="T0" fmla="*/ 2886584 w 3011044"/>
                <a:gd name="T1" fmla="*/ 3479800 h 3479800"/>
                <a:gd name="T2" fmla="*/ 124460 w 3011044"/>
                <a:gd name="T3" fmla="*/ 3479800 h 3479800"/>
                <a:gd name="T4" fmla="*/ 0 w 3011044"/>
                <a:gd name="T5" fmla="*/ 3355340 h 3479800"/>
                <a:gd name="T6" fmla="*/ 0 w 3011044"/>
                <a:gd name="T7" fmla="*/ 124460 h 3479800"/>
                <a:gd name="T8" fmla="*/ 124460 w 3011044"/>
                <a:gd name="T9" fmla="*/ 0 h 3479800"/>
                <a:gd name="T10" fmla="*/ 2886584 w 3011044"/>
                <a:gd name="T11" fmla="*/ 0 h 3479800"/>
                <a:gd name="T12" fmla="*/ 3011044 w 3011044"/>
                <a:gd name="T13" fmla="*/ 124460 h 3479800"/>
                <a:gd name="T14" fmla="*/ 3011044 w 3011044"/>
                <a:gd name="T15" fmla="*/ 3355340 h 3479800"/>
                <a:gd name="T16" fmla="*/ 2886584 w 3011044"/>
                <a:gd name="T17" fmla="*/ 3479800 h 3479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044" h="3479800">
                  <a:moveTo>
                    <a:pt x="2886584" y="3479800"/>
                  </a:moveTo>
                  <a:lnTo>
                    <a:pt x="124460" y="3479800"/>
                  </a:lnTo>
                  <a:cubicBezTo>
                    <a:pt x="55880" y="3479800"/>
                    <a:pt x="0" y="3423920"/>
                    <a:pt x="0" y="3355340"/>
                  </a:cubicBezTo>
                  <a:lnTo>
                    <a:pt x="0" y="124460"/>
                  </a:lnTo>
                  <a:cubicBezTo>
                    <a:pt x="0" y="55880"/>
                    <a:pt x="55880" y="0"/>
                    <a:pt x="124460" y="0"/>
                  </a:cubicBezTo>
                  <a:lnTo>
                    <a:pt x="2886584" y="0"/>
                  </a:lnTo>
                  <a:cubicBezTo>
                    <a:pt x="2955164" y="0"/>
                    <a:pt x="3011044" y="55880"/>
                    <a:pt x="3011044" y="124460"/>
                  </a:cubicBezTo>
                  <a:lnTo>
                    <a:pt x="3011044" y="3355340"/>
                  </a:lnTo>
                  <a:cubicBezTo>
                    <a:pt x="3011044" y="3423920"/>
                    <a:pt x="2955164" y="3479800"/>
                    <a:pt x="2886584" y="3479800"/>
                  </a:cubicBezTo>
                  <a:close/>
                </a:path>
              </a:pathLst>
            </a:custGeom>
            <a:solidFill>
              <a:srgbClr val="B0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ítulo 3">
            <a:extLst>
              <a:ext uri="{FF2B5EF4-FFF2-40B4-BE49-F238E27FC236}">
                <a16:creationId xmlns:a16="http://schemas.microsoft.com/office/drawing/2014/main" id="{99685583-9B3E-1BFE-EBC0-B0126326AB4C}"/>
              </a:ext>
            </a:extLst>
          </p:cNvPr>
          <p:cNvSpPr>
            <a:spLocks noGrp="1"/>
          </p:cNvSpPr>
          <p:nvPr>
            <p:ph type="title"/>
          </p:nvPr>
        </p:nvSpPr>
        <p:spPr>
          <a:xfrm>
            <a:off x="-276225" y="0"/>
            <a:ext cx="8901113" cy="2324100"/>
          </a:xfrm>
        </p:spPr>
        <p:txBody>
          <a:bodyPr rtlCol="0">
            <a:normAutofit/>
          </a:bodyPr>
          <a:lstStyle/>
          <a:p>
            <a:pPr algn="l" fontAlgn="auto">
              <a:spcAft>
                <a:spcPts val="0"/>
              </a:spcAft>
              <a:defRPr/>
            </a:pPr>
            <a:r>
              <a:rPr lang="en-US" sz="60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III. Como </a:t>
            </a:r>
            <a:r>
              <a:rPr lang="en-US" sz="6000" b="1" dirty="0" err="1">
                <a:solidFill>
                  <a:srgbClr val="FF0000"/>
                </a:solidFill>
                <a:effectLst>
                  <a:outerShdw blurRad="38100" dist="38100" dir="2700000" algn="tl">
                    <a:srgbClr val="000000">
                      <a:alpha val="43137"/>
                    </a:srgbClr>
                  </a:outerShdw>
                </a:effectLst>
                <a:latin typeface="Roboto Bold"/>
                <a:ea typeface="Roboto Bold"/>
                <a:cs typeface="Roboto Bold"/>
                <a:sym typeface="Roboto Bold"/>
              </a:rPr>
              <a:t>Nutrir</a:t>
            </a:r>
            <a:r>
              <a:rPr lang="en-US" sz="60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 al Equipo</a:t>
            </a:r>
            <a:endParaRPr lang="en-US" sz="6000" dirty="0">
              <a:effectLst>
                <a:outerShdw blurRad="38100" dist="38100" dir="2700000" algn="tl">
                  <a:srgbClr val="000000">
                    <a:alpha val="43137"/>
                  </a:srgbClr>
                </a:outerShdw>
              </a:effectLst>
            </a:endParaRPr>
          </a:p>
        </p:txBody>
      </p:sp>
      <p:sp>
        <p:nvSpPr>
          <p:cNvPr id="5" name="Marcador de contenido 4">
            <a:extLst>
              <a:ext uri="{FF2B5EF4-FFF2-40B4-BE49-F238E27FC236}">
                <a16:creationId xmlns:a16="http://schemas.microsoft.com/office/drawing/2014/main" id="{6946752B-8664-1686-B3B0-25986BC1F457}"/>
              </a:ext>
            </a:extLst>
          </p:cNvPr>
          <p:cNvSpPr>
            <a:spLocks noGrp="1"/>
          </p:cNvSpPr>
          <p:nvPr>
            <p:ph sz="half" idx="1"/>
          </p:nvPr>
        </p:nvSpPr>
        <p:spPr>
          <a:xfrm>
            <a:off x="-276225" y="2628900"/>
            <a:ext cx="8901113" cy="7391400"/>
          </a:xfrm>
        </p:spPr>
        <p:txBody>
          <a:bodyPr rtlCol="0">
            <a:normAutofit fontScale="70000" lnSpcReduction="20000"/>
          </a:bodyPr>
          <a:lstStyle/>
          <a:p>
            <a:pPr fontAlgn="auto">
              <a:spcAft>
                <a:spcPts val="0"/>
              </a:spcAft>
              <a:defRPr/>
            </a:pPr>
            <a:r>
              <a:rPr lang="es-MX" sz="8600" b="1" dirty="0">
                <a:solidFill>
                  <a:srgbClr val="3B4A1E"/>
                </a:solidFill>
                <a:latin typeface="Arial" panose="020B0604020202020204" pitchFamily="34" charset="0"/>
                <a:cs typeface="Arial" panose="020B0604020202020204" pitchFamily="34" charset="0"/>
              </a:rPr>
              <a:t>Del Libro </a:t>
            </a:r>
            <a:r>
              <a:rPr lang="es-MX" sz="8600" b="1" u="sng" dirty="0">
                <a:solidFill>
                  <a:srgbClr val="3B4A1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“Como formar un Equipo de RICA” </a:t>
            </a:r>
            <a:r>
              <a:rPr lang="es-MX" sz="8600" b="1" dirty="0">
                <a:solidFill>
                  <a:srgbClr val="3B4A1E"/>
                </a:solidFill>
                <a:latin typeface="Arial" panose="020B0604020202020204" pitchFamily="34" charset="0"/>
                <a:cs typeface="Arial" panose="020B0604020202020204" pitchFamily="34" charset="0"/>
              </a:rPr>
              <a:t>de Karen </a:t>
            </a:r>
            <a:r>
              <a:rPr lang="es-MX" sz="8600" b="1" dirty="0" err="1">
                <a:solidFill>
                  <a:srgbClr val="3B4A1E"/>
                </a:solidFill>
                <a:latin typeface="Arial" panose="020B0604020202020204" pitchFamily="34" charset="0"/>
                <a:cs typeface="Arial" panose="020B0604020202020204" pitchFamily="34" charset="0"/>
              </a:rPr>
              <a:t>Hinman</a:t>
            </a:r>
            <a:r>
              <a:rPr lang="es-MX" sz="8600" b="1" dirty="0">
                <a:solidFill>
                  <a:srgbClr val="3B4A1E"/>
                </a:solidFill>
                <a:latin typeface="Arial" panose="020B0604020202020204" pitchFamily="34" charset="0"/>
                <a:cs typeface="Arial" panose="020B0604020202020204" pitchFamily="34" charset="0"/>
              </a:rPr>
              <a:t>-Powell, se proponen los siguientes temas para nutrir espiritualmente a los miembros del Equipo de RICA: </a:t>
            </a:r>
          </a:p>
          <a:p>
            <a:pPr fontAlgn="auto">
              <a:spcAft>
                <a:spcPts val="0"/>
              </a:spcAft>
              <a:defRPr/>
            </a:pPr>
            <a:endParaRPr lang="en-US" dirty="0"/>
          </a:p>
        </p:txBody>
      </p:sp>
      <p:sp>
        <p:nvSpPr>
          <p:cNvPr id="6" name="Marcador de contenido 5">
            <a:extLst>
              <a:ext uri="{FF2B5EF4-FFF2-40B4-BE49-F238E27FC236}">
                <a16:creationId xmlns:a16="http://schemas.microsoft.com/office/drawing/2014/main" id="{623931D7-6B0A-AE29-71CF-FD1D33960DEA}"/>
              </a:ext>
            </a:extLst>
          </p:cNvPr>
          <p:cNvSpPr>
            <a:spLocks noGrp="1"/>
          </p:cNvSpPr>
          <p:nvPr>
            <p:ph sz="half" idx="2"/>
          </p:nvPr>
        </p:nvSpPr>
        <p:spPr>
          <a:xfrm>
            <a:off x="8624888" y="571500"/>
            <a:ext cx="9663112" cy="9715500"/>
          </a:xfrm>
        </p:spPr>
        <p:txBody>
          <a:bodyPr rtlCol="0">
            <a:normAutofit fontScale="70000" lnSpcReduction="20000"/>
          </a:bodyPr>
          <a:lstStyle/>
          <a:p>
            <a:pPr marL="685800" indent="-685800" fontAlgn="auto">
              <a:spcAft>
                <a:spcPts val="0"/>
              </a:spcAft>
              <a:defRPr/>
            </a:pPr>
            <a:r>
              <a:rPr lang="es-ES" sz="6300" b="1" dirty="0">
                <a:latin typeface="Arial" panose="020B0604020202020204" pitchFamily="34" charset="0"/>
                <a:cs typeface="Arial" panose="020B0604020202020204" pitchFamily="34" charset="0"/>
              </a:rPr>
              <a:t>¿Qué es el RICA y sus ritos?</a:t>
            </a:r>
          </a:p>
          <a:p>
            <a:pPr marL="685800" indent="-685800" fontAlgn="auto">
              <a:spcAft>
                <a:spcPts val="0"/>
              </a:spcAft>
              <a:defRPr/>
            </a:pPr>
            <a:r>
              <a:rPr lang="es-ES" sz="6300" b="1" dirty="0">
                <a:latin typeface="Arial" panose="020B0604020202020204" pitchFamily="34" charset="0"/>
                <a:cs typeface="Arial" panose="020B0604020202020204" pitchFamily="34" charset="0"/>
              </a:rPr>
              <a:t>Conversión</a:t>
            </a:r>
          </a:p>
          <a:p>
            <a:pPr marL="685800" indent="-685800" fontAlgn="auto">
              <a:spcAft>
                <a:spcPts val="0"/>
              </a:spcAft>
              <a:defRPr/>
            </a:pPr>
            <a:r>
              <a:rPr lang="es-ES" sz="6300" b="1" dirty="0">
                <a:latin typeface="Arial" panose="020B0604020202020204" pitchFamily="34" charset="0"/>
                <a:cs typeface="Arial" panose="020B0604020202020204" pitchFamily="34" charset="0"/>
              </a:rPr>
              <a:t>Compartir la fe</a:t>
            </a:r>
          </a:p>
          <a:p>
            <a:pPr marL="685800" indent="-685800" fontAlgn="auto">
              <a:spcAft>
                <a:spcPts val="0"/>
              </a:spcAft>
              <a:defRPr/>
            </a:pPr>
            <a:r>
              <a:rPr lang="es-ES" sz="6300" b="1" dirty="0">
                <a:latin typeface="Arial" panose="020B0604020202020204" pitchFamily="34" charset="0"/>
                <a:cs typeface="Arial" panose="020B0604020202020204" pitchFamily="34" charset="0"/>
              </a:rPr>
              <a:t>Habilidades de escucha</a:t>
            </a:r>
          </a:p>
          <a:p>
            <a:pPr marL="685800" indent="-685800" fontAlgn="auto">
              <a:spcAft>
                <a:spcPts val="0"/>
              </a:spcAft>
              <a:defRPr/>
            </a:pPr>
            <a:r>
              <a:rPr lang="es-ES" sz="6300" b="1" dirty="0">
                <a:latin typeface="Arial" panose="020B0604020202020204" pitchFamily="34" charset="0"/>
                <a:cs typeface="Arial" panose="020B0604020202020204" pitchFamily="34" charset="0"/>
              </a:rPr>
              <a:t>Dinámicas de grupo</a:t>
            </a:r>
          </a:p>
          <a:p>
            <a:pPr marL="685800" indent="-685800" fontAlgn="auto">
              <a:spcAft>
                <a:spcPts val="0"/>
              </a:spcAft>
              <a:defRPr/>
            </a:pPr>
            <a:r>
              <a:rPr lang="es-ES" sz="6300" b="1" dirty="0">
                <a:latin typeface="Arial" panose="020B0604020202020204" pitchFamily="34" charset="0"/>
                <a:cs typeface="Arial" panose="020B0604020202020204" pitchFamily="34" charset="0"/>
              </a:rPr>
              <a:t>Discernimiento de dones</a:t>
            </a:r>
          </a:p>
          <a:p>
            <a:pPr marL="685800" indent="-685800" fontAlgn="auto">
              <a:spcAft>
                <a:spcPts val="0"/>
              </a:spcAft>
              <a:defRPr/>
            </a:pPr>
            <a:r>
              <a:rPr lang="es-ES" sz="6300" b="1" dirty="0">
                <a:latin typeface="Arial" panose="020B0604020202020204" pitchFamily="34" charset="0"/>
                <a:cs typeface="Arial" panose="020B0604020202020204" pitchFamily="34" charset="0"/>
              </a:rPr>
              <a:t>Principios de la liturgia</a:t>
            </a:r>
          </a:p>
          <a:p>
            <a:pPr marL="685800" indent="-685800" fontAlgn="auto">
              <a:spcAft>
                <a:spcPts val="0"/>
              </a:spcAft>
              <a:defRPr/>
            </a:pPr>
            <a:r>
              <a:rPr lang="es-ES" sz="6300" b="1" dirty="0">
                <a:latin typeface="Arial" panose="020B0604020202020204" pitchFamily="34" charset="0"/>
                <a:cs typeface="Arial" panose="020B0604020202020204" pitchFamily="34" charset="0"/>
              </a:rPr>
              <a:t>El año litúrgico y sus tiempos</a:t>
            </a:r>
          </a:p>
          <a:p>
            <a:pPr marL="685800" indent="-685800" fontAlgn="auto">
              <a:spcAft>
                <a:spcPts val="0"/>
              </a:spcAft>
              <a:defRPr/>
            </a:pPr>
            <a:r>
              <a:rPr lang="es-ES" sz="6300" b="1" dirty="0">
                <a:latin typeface="Arial" panose="020B0604020202020204" pitchFamily="34" charset="0"/>
                <a:cs typeface="Arial" panose="020B0604020202020204" pitchFamily="34" charset="0"/>
              </a:rPr>
              <a:t>Dirección espiritual</a:t>
            </a:r>
          </a:p>
          <a:p>
            <a:pPr marL="685800" indent="-685800" fontAlgn="auto">
              <a:spcAft>
                <a:spcPts val="0"/>
              </a:spcAft>
              <a:defRPr/>
            </a:pPr>
            <a:r>
              <a:rPr lang="es-ES" sz="6300" b="1" dirty="0">
                <a:latin typeface="Arial" panose="020B0604020202020204" pitchFamily="34" charset="0"/>
                <a:cs typeface="Arial" panose="020B0604020202020204" pitchFamily="34" charset="0"/>
              </a:rPr>
              <a:t>Discernimiento</a:t>
            </a:r>
          </a:p>
          <a:p>
            <a:pPr marL="685800" indent="-685800" fontAlgn="auto">
              <a:spcAft>
                <a:spcPts val="0"/>
              </a:spcAft>
              <a:defRPr/>
            </a:pPr>
            <a:r>
              <a:rPr lang="es-ES" sz="6300" b="1" dirty="0">
                <a:latin typeface="Arial" panose="020B0604020202020204" pitchFamily="34" charset="0"/>
                <a:cs typeface="Arial" panose="020B0604020202020204" pitchFamily="34" charset="0"/>
              </a:rPr>
              <a:t>Justicia social</a:t>
            </a:r>
          </a:p>
          <a:p>
            <a:pPr marL="685800" indent="-685800" fontAlgn="auto">
              <a:spcAft>
                <a:spcPts val="0"/>
              </a:spcAft>
              <a:defRPr/>
            </a:pPr>
            <a:r>
              <a:rPr lang="es-ES" sz="6300" b="1" dirty="0">
                <a:latin typeface="Arial" panose="020B0604020202020204" pitchFamily="34" charset="0"/>
                <a:cs typeface="Arial" panose="020B0604020202020204" pitchFamily="34" charset="0"/>
              </a:rPr>
              <a:t>El arte de acoger (o acompañar)</a:t>
            </a:r>
          </a:p>
          <a:p>
            <a:pPr marL="685800" indent="-685800" fontAlgn="auto">
              <a:spcAft>
                <a:spcPts val="0"/>
              </a:spcAft>
              <a:defRPr/>
            </a:pPr>
            <a:r>
              <a:rPr lang="es-ES" sz="6300" b="1" dirty="0">
                <a:latin typeface="Arial" panose="020B0604020202020204" pitchFamily="34" charset="0"/>
                <a:cs typeface="Arial" panose="020B0604020202020204" pitchFamily="34" charset="0"/>
              </a:rPr>
              <a:t>Moralidad</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6">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6">
                                            <p:txEl>
                                              <p:pRg st="4" end="4"/>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p:cTn id="4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6">
                                            <p:txEl>
                                              <p:pRg st="5" end="5"/>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 calcmode="lin" valueType="num">
                                      <p:cBhvr>
                                        <p:cTn id="51"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6">
                                            <p:txEl>
                                              <p:pRg st="6" end="6"/>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 calcmode="lin" valueType="num">
                                      <p:cBhvr>
                                        <p:cTn id="57"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0" dur="1000"/>
                                        <p:tgtEl>
                                          <p:spTgt spid="6">
                                            <p:txEl>
                                              <p:pRg st="7" end="7"/>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p:cTn id="63"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6">
                                            <p:txEl>
                                              <p:pRg st="8" end="8"/>
                                            </p:txEl>
                                          </p:spTgt>
                                        </p:tgtEl>
                                      </p:cBhvr>
                                    </p:animEffect>
                                  </p:childTnLst>
                                </p:cTn>
                              </p:par>
                              <p:par>
                                <p:cTn id="67" presetID="31" presetClass="entr" presetSubtype="0" fill="hold" nodeType="with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p:cTn id="6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6">
                                            <p:txEl>
                                              <p:pRg st="9" end="9"/>
                                            </p:txEl>
                                          </p:spTgt>
                                        </p:tgtEl>
                                      </p:cBhvr>
                                    </p:animEffect>
                                  </p:childTnLst>
                                </p:cTn>
                              </p:par>
                              <p:par>
                                <p:cTn id="73" presetID="31" presetClass="entr" presetSubtype="0" fill="hold" nodeType="with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anim calcmode="lin" valueType="num">
                                      <p:cBhvr>
                                        <p:cTn id="75"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6"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77"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78" dur="1000"/>
                                        <p:tgtEl>
                                          <p:spTgt spid="6">
                                            <p:txEl>
                                              <p:pRg st="10" end="10"/>
                                            </p:txEl>
                                          </p:spTgt>
                                        </p:tgtEl>
                                      </p:cBhvr>
                                    </p:animEffect>
                                  </p:childTnLst>
                                </p:cTn>
                              </p:par>
                              <p:par>
                                <p:cTn id="79" presetID="31" presetClass="entr" presetSubtype="0" fill="hold" nodeType="with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 calcmode="lin" valueType="num">
                                      <p:cBhvr>
                                        <p:cTn id="81"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82"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83"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84" dur="1000"/>
                                        <p:tgtEl>
                                          <p:spTgt spid="6">
                                            <p:txEl>
                                              <p:pRg st="11" end="11"/>
                                            </p:txEl>
                                          </p:spTgt>
                                        </p:tgtEl>
                                      </p:cBhvr>
                                    </p:animEffect>
                                  </p:childTnLst>
                                </p:cTn>
                              </p:par>
                              <p:par>
                                <p:cTn id="85" presetID="31" presetClass="entr" presetSubtype="0" fill="hold" nodeType="withEffect">
                                  <p:stCondLst>
                                    <p:cond delay="0"/>
                                  </p:stCondLst>
                                  <p:childTnLst>
                                    <p:set>
                                      <p:cBhvr>
                                        <p:cTn id="86" dur="1" fill="hold">
                                          <p:stCondLst>
                                            <p:cond delay="0"/>
                                          </p:stCondLst>
                                        </p:cTn>
                                        <p:tgtEl>
                                          <p:spTgt spid="6">
                                            <p:txEl>
                                              <p:pRg st="12" end="12"/>
                                            </p:txEl>
                                          </p:spTgt>
                                        </p:tgtEl>
                                        <p:attrNameLst>
                                          <p:attrName>style.visibility</p:attrName>
                                        </p:attrNameLst>
                                      </p:cBhvr>
                                      <p:to>
                                        <p:strVal val="visible"/>
                                      </p:to>
                                    </p:set>
                                    <p:anim calcmode="lin" valueType="num">
                                      <p:cBhvr>
                                        <p:cTn id="87"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2" end="12"/>
                                            </p:txEl>
                                          </p:spTgt>
                                        </p:tgtEl>
                                        <p:attrNameLst>
                                          <p:attrName>style.rotation</p:attrName>
                                        </p:attrNameLst>
                                      </p:cBhvr>
                                      <p:tavLst>
                                        <p:tav tm="0">
                                          <p:val>
                                            <p:fltVal val="90"/>
                                          </p:val>
                                        </p:tav>
                                        <p:tav tm="100000">
                                          <p:val>
                                            <p:fltVal val="0"/>
                                          </p:val>
                                        </p:tav>
                                      </p:tavLst>
                                    </p:anim>
                                    <p:animEffect transition="in" filter="fade">
                                      <p:cBhvr>
                                        <p:cTn id="90" dur="10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7410" name="Group 5">
            <a:extLst>
              <a:ext uri="{FF2B5EF4-FFF2-40B4-BE49-F238E27FC236}">
                <a16:creationId xmlns:a16="http://schemas.microsoft.com/office/drawing/2014/main" id="{CE7CACA7-8EC5-F6DC-A630-F14960972137}"/>
              </a:ext>
            </a:extLst>
          </p:cNvPr>
          <p:cNvGrpSpPr>
            <a:grpSpLocks/>
          </p:cNvGrpSpPr>
          <p:nvPr/>
        </p:nvGrpSpPr>
        <p:grpSpPr bwMode="auto">
          <a:xfrm>
            <a:off x="0" y="-446088"/>
            <a:ext cx="18288000" cy="1855788"/>
            <a:chOff x="0" y="0"/>
            <a:chExt cx="6186311" cy="1137623"/>
          </a:xfrm>
        </p:grpSpPr>
        <p:sp>
          <p:nvSpPr>
            <p:cNvPr id="17414" name="Freeform 6">
              <a:extLst>
                <a:ext uri="{FF2B5EF4-FFF2-40B4-BE49-F238E27FC236}">
                  <a16:creationId xmlns:a16="http://schemas.microsoft.com/office/drawing/2014/main" id="{B72406F0-3EFE-F314-FFED-4A178DA7EC6F}"/>
                </a:ext>
              </a:extLst>
            </p:cNvPr>
            <p:cNvSpPr>
              <a:spLocks noChangeArrowheads="1"/>
            </p:cNvSpPr>
            <p:nvPr/>
          </p:nvSpPr>
          <p:spPr bwMode="auto">
            <a:xfrm>
              <a:off x="0" y="0"/>
              <a:ext cx="6186311" cy="1137623"/>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12" name="TextBox 12">
            <a:extLst>
              <a:ext uri="{FF2B5EF4-FFF2-40B4-BE49-F238E27FC236}">
                <a16:creationId xmlns:a16="http://schemas.microsoft.com/office/drawing/2014/main" id="{D938CC20-60B6-6472-7FF3-0DB8E03538E5}"/>
              </a:ext>
            </a:extLst>
          </p:cNvPr>
          <p:cNvSpPr txBox="1"/>
          <p:nvPr/>
        </p:nvSpPr>
        <p:spPr>
          <a:xfrm>
            <a:off x="884238" y="342900"/>
            <a:ext cx="16803687" cy="1003300"/>
          </a:xfrm>
          <a:prstGeom prst="rect">
            <a:avLst/>
          </a:prstGeom>
        </p:spPr>
        <p:txBody>
          <a:bodyPr lIns="0" tIns="0" rIns="0" bIns="0">
            <a:spAutoFit/>
          </a:bodyPr>
          <a:lstStyle/>
          <a:p>
            <a:pPr eaLnBrk="1" fontAlgn="auto" hangingPunct="1">
              <a:lnSpc>
                <a:spcPts val="8320"/>
              </a:lnSpc>
              <a:spcBef>
                <a:spcPts val="0"/>
              </a:spcBef>
              <a:spcAft>
                <a:spcPts val="0"/>
              </a:spcAft>
              <a:defRPr/>
            </a:pPr>
            <a:r>
              <a:rPr lang="en-US" sz="6400" b="1" dirty="0">
                <a:solidFill>
                  <a:schemeClr val="accent3">
                    <a:lumMod val="50000"/>
                  </a:schemeClr>
                </a:solidFill>
                <a:effectLst>
                  <a:outerShdw blurRad="38100" dist="38100" dir="2700000" algn="tl">
                    <a:srgbClr val="000000">
                      <a:alpha val="43137"/>
                    </a:srgbClr>
                  </a:outerShdw>
                </a:effectLst>
                <a:latin typeface="Roboto Bold"/>
                <a:ea typeface="Roboto Bold"/>
                <a:cs typeface="Roboto Bold"/>
                <a:sym typeface="Roboto Bold"/>
              </a:rPr>
              <a:t>IV. </a:t>
            </a:r>
            <a:r>
              <a:rPr lang="es-MX" sz="6400" b="1" dirty="0">
                <a:solidFill>
                  <a:schemeClr val="accent3">
                    <a:lumMod val="50000"/>
                  </a:schemeClr>
                </a:solidFill>
                <a:effectLst>
                  <a:outerShdw blurRad="38100" dist="38100" dir="2700000" algn="tl">
                    <a:srgbClr val="000000">
                      <a:alpha val="43137"/>
                    </a:srgbClr>
                  </a:outerShdw>
                </a:effectLst>
                <a:latin typeface="Roboto Bold"/>
                <a:ea typeface="Roboto Bold"/>
                <a:cs typeface="Roboto Bold"/>
                <a:sym typeface="Roboto Bold"/>
              </a:rPr>
              <a:t>Evaluación, Implementación y Aplicación</a:t>
            </a:r>
            <a:endParaRPr lang="en-US" sz="6400" b="1" dirty="0">
              <a:solidFill>
                <a:schemeClr val="accent3">
                  <a:lumMod val="50000"/>
                </a:schemeClr>
              </a:solidFill>
              <a:effectLst>
                <a:outerShdw blurRad="38100" dist="38100" dir="2700000" algn="tl">
                  <a:srgbClr val="000000">
                    <a:alpha val="43137"/>
                  </a:srgbClr>
                </a:outerShdw>
              </a:effectLst>
              <a:latin typeface="Roboto Bold"/>
              <a:ea typeface="Roboto Bold"/>
              <a:cs typeface="Roboto Bold"/>
              <a:sym typeface="Roboto Bold"/>
            </a:endParaRPr>
          </a:p>
        </p:txBody>
      </p:sp>
      <p:sp>
        <p:nvSpPr>
          <p:cNvPr id="17412" name="TextBox 8">
            <a:extLst>
              <a:ext uri="{FF2B5EF4-FFF2-40B4-BE49-F238E27FC236}">
                <a16:creationId xmlns:a16="http://schemas.microsoft.com/office/drawing/2014/main" id="{25D01570-9596-E257-2136-3F0E157AF123}"/>
              </a:ext>
            </a:extLst>
          </p:cNvPr>
          <p:cNvSpPr txBox="1">
            <a:spLocks noChangeArrowheads="1"/>
          </p:cNvSpPr>
          <p:nvPr/>
        </p:nvSpPr>
        <p:spPr bwMode="auto">
          <a:xfrm>
            <a:off x="9564688" y="3297238"/>
            <a:ext cx="38481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sp>
        <p:nvSpPr>
          <p:cNvPr id="2" name="Content Placeholder 2">
            <a:extLst>
              <a:ext uri="{FF2B5EF4-FFF2-40B4-BE49-F238E27FC236}">
                <a16:creationId xmlns:a16="http://schemas.microsoft.com/office/drawing/2014/main" id="{4F208ADA-A637-C3F4-B193-08D89F0CCFBD}"/>
              </a:ext>
            </a:extLst>
          </p:cNvPr>
          <p:cNvSpPr txBox="1">
            <a:spLocks noChangeArrowheads="1"/>
          </p:cNvSpPr>
          <p:nvPr/>
        </p:nvSpPr>
        <p:spPr bwMode="auto">
          <a:xfrm>
            <a:off x="304800" y="2108200"/>
            <a:ext cx="17678400"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14400" indent="-9144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a:buFont typeface="Arial" panose="020B0604020202020204" pitchFamily="34" charset="0"/>
              <a:buAutoNum type="arabicParenR"/>
            </a:pPr>
            <a:r>
              <a:rPr lang="es-ES" altLang="en-US" sz="4800" b="1">
                <a:latin typeface="Arial" panose="020B0604020202020204" pitchFamily="34" charset="0"/>
                <a:cs typeface="Arial" panose="020B0604020202020204" pitchFamily="34" charset="0"/>
              </a:rPr>
              <a:t>Revisar las cosas que el equipo está haciendo bien y hacer una lista de ellas.                                                               </a:t>
            </a:r>
          </a:p>
          <a:p>
            <a:pPr eaLnBrk="1">
              <a:buFont typeface="Arial" panose="020B0604020202020204" pitchFamily="34" charset="0"/>
              <a:buAutoNum type="arabicParenR"/>
            </a:pPr>
            <a:r>
              <a:rPr lang="es-ES" altLang="en-US" sz="4800" b="1">
                <a:latin typeface="Arial" panose="020B0604020202020204" pitchFamily="34" charset="0"/>
                <a:cs typeface="Arial" panose="020B0604020202020204" pitchFamily="34" charset="0"/>
              </a:rPr>
              <a:t>Hacer una lista de las cosas que no se están haciendo y que se desearía hacer.                                                                                 </a:t>
            </a:r>
          </a:p>
          <a:p>
            <a:pPr eaLnBrk="1">
              <a:buFont typeface="Arial" panose="020B0604020202020204" pitchFamily="34" charset="0"/>
              <a:buAutoNum type="arabicParenR"/>
            </a:pPr>
            <a:r>
              <a:rPr lang="es-ES" altLang="en-US" sz="4800" b="1">
                <a:latin typeface="Arial" panose="020B0604020202020204" pitchFamily="34" charset="0"/>
                <a:cs typeface="Arial" panose="020B0604020202020204" pitchFamily="34" charset="0"/>
              </a:rPr>
              <a:t>Prioriza los puntos que se mencionaron en el punto 2.                    </a:t>
            </a:r>
          </a:p>
          <a:p>
            <a:pPr eaLnBrk="1">
              <a:buFont typeface="Arial" panose="020B0604020202020204" pitchFamily="34" charset="0"/>
              <a:buAutoNum type="arabicParenR"/>
            </a:pPr>
            <a:r>
              <a:rPr lang="es-ES" altLang="en-US" sz="4800" b="1">
                <a:latin typeface="Arial" panose="020B0604020202020204" pitchFamily="34" charset="0"/>
                <a:cs typeface="Arial" panose="020B0604020202020204" pitchFamily="34" charset="0"/>
              </a:rPr>
              <a:t>Compartir las listas entre todos los miembros del equipo.                                                                                                 </a:t>
            </a:r>
          </a:p>
          <a:p>
            <a:pPr eaLnBrk="1">
              <a:buFont typeface="Arial" panose="020B0604020202020204" pitchFamily="34" charset="0"/>
              <a:buAutoNum type="arabicParenR"/>
            </a:pPr>
            <a:r>
              <a:rPr lang="es-ES" altLang="en-US" sz="4800" b="1">
                <a:latin typeface="Arial" panose="020B0604020202020204" pitchFamily="34" charset="0"/>
                <a:cs typeface="Arial" panose="020B0604020202020204" pitchFamily="34" charset="0"/>
              </a:rPr>
              <a:t>Elegir un punto que todos consideren importante y, sobre todo, que sea factible. Determinar qué necesitaría el equipo para lograr ese punto y cómo podrían hacerlo.</a:t>
            </a:r>
            <a:endParaRPr lang="en-U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8434" name="Group 5">
            <a:extLst>
              <a:ext uri="{FF2B5EF4-FFF2-40B4-BE49-F238E27FC236}">
                <a16:creationId xmlns:a16="http://schemas.microsoft.com/office/drawing/2014/main" id="{007B83FA-8B05-285C-6149-CFA776FE2605}"/>
              </a:ext>
            </a:extLst>
          </p:cNvPr>
          <p:cNvGrpSpPr>
            <a:grpSpLocks/>
          </p:cNvGrpSpPr>
          <p:nvPr/>
        </p:nvGrpSpPr>
        <p:grpSpPr bwMode="auto">
          <a:xfrm>
            <a:off x="0" y="-446088"/>
            <a:ext cx="18288000" cy="1593851"/>
            <a:chOff x="0" y="0"/>
            <a:chExt cx="6186311" cy="1137623"/>
          </a:xfrm>
        </p:grpSpPr>
        <p:sp>
          <p:nvSpPr>
            <p:cNvPr id="18438" name="Freeform 6">
              <a:extLst>
                <a:ext uri="{FF2B5EF4-FFF2-40B4-BE49-F238E27FC236}">
                  <a16:creationId xmlns:a16="http://schemas.microsoft.com/office/drawing/2014/main" id="{D3B33918-9C37-6503-23AD-023FED5F3C9E}"/>
                </a:ext>
              </a:extLst>
            </p:cNvPr>
            <p:cNvSpPr>
              <a:spLocks noChangeArrowheads="1"/>
            </p:cNvSpPr>
            <p:nvPr/>
          </p:nvSpPr>
          <p:spPr bwMode="auto">
            <a:xfrm>
              <a:off x="0" y="0"/>
              <a:ext cx="6186311" cy="1137623"/>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12" name="TextBox 12">
            <a:extLst>
              <a:ext uri="{FF2B5EF4-FFF2-40B4-BE49-F238E27FC236}">
                <a16:creationId xmlns:a16="http://schemas.microsoft.com/office/drawing/2014/main" id="{8DF99CB9-C446-A7C6-9119-5A2A45A43AB0}"/>
              </a:ext>
            </a:extLst>
          </p:cNvPr>
          <p:cNvSpPr txBox="1"/>
          <p:nvPr/>
        </p:nvSpPr>
        <p:spPr>
          <a:xfrm>
            <a:off x="920750" y="0"/>
            <a:ext cx="16803688" cy="1003300"/>
          </a:xfrm>
          <a:prstGeom prst="rect">
            <a:avLst/>
          </a:prstGeom>
        </p:spPr>
        <p:txBody>
          <a:bodyPr lIns="0" tIns="0" rIns="0" bIns="0">
            <a:spAutoFit/>
          </a:bodyPr>
          <a:lstStyle/>
          <a:p>
            <a:pPr eaLnBrk="1" fontAlgn="auto" hangingPunct="1">
              <a:lnSpc>
                <a:spcPts val="8320"/>
              </a:lnSpc>
              <a:spcBef>
                <a:spcPts val="0"/>
              </a:spcBef>
              <a:spcAft>
                <a:spcPts val="0"/>
              </a:spcAft>
              <a:defRPr/>
            </a:pPr>
            <a:r>
              <a:rPr lang="en-US" sz="6400" b="1" dirty="0" err="1">
                <a:solidFill>
                  <a:schemeClr val="accent3">
                    <a:lumMod val="50000"/>
                  </a:schemeClr>
                </a:solidFill>
                <a:latin typeface="Roboto Bold"/>
                <a:ea typeface="Roboto Bold"/>
                <a:cs typeface="Roboto Bold"/>
                <a:sym typeface="Roboto Bold"/>
              </a:rPr>
              <a:t>Recursos</a:t>
            </a:r>
            <a:endParaRPr lang="en-US" sz="6400" b="1" dirty="0">
              <a:solidFill>
                <a:schemeClr val="accent3">
                  <a:lumMod val="50000"/>
                </a:schemeClr>
              </a:solidFill>
              <a:latin typeface="Roboto Bold"/>
              <a:ea typeface="Roboto Bold"/>
              <a:cs typeface="Roboto Bold"/>
              <a:sym typeface="Roboto Bold"/>
            </a:endParaRPr>
          </a:p>
        </p:txBody>
      </p:sp>
      <p:sp>
        <p:nvSpPr>
          <p:cNvPr id="18436" name="TextBox 8">
            <a:extLst>
              <a:ext uri="{FF2B5EF4-FFF2-40B4-BE49-F238E27FC236}">
                <a16:creationId xmlns:a16="http://schemas.microsoft.com/office/drawing/2014/main" id="{B421D22D-A083-A7A0-2617-E3C6F548AD86}"/>
              </a:ext>
            </a:extLst>
          </p:cNvPr>
          <p:cNvSpPr txBox="1">
            <a:spLocks noChangeArrowheads="1"/>
          </p:cNvSpPr>
          <p:nvPr/>
        </p:nvSpPr>
        <p:spPr bwMode="auto">
          <a:xfrm>
            <a:off x="9564688" y="3297238"/>
            <a:ext cx="38481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sp>
        <p:nvSpPr>
          <p:cNvPr id="18437" name="Content Placeholder 2">
            <a:extLst>
              <a:ext uri="{FF2B5EF4-FFF2-40B4-BE49-F238E27FC236}">
                <a16:creationId xmlns:a16="http://schemas.microsoft.com/office/drawing/2014/main" id="{F82D5819-DFD4-07F8-66D6-C0CE694727FD}"/>
              </a:ext>
            </a:extLst>
          </p:cNvPr>
          <p:cNvSpPr txBox="1">
            <a:spLocks noChangeArrowheads="1"/>
          </p:cNvSpPr>
          <p:nvPr/>
        </p:nvSpPr>
        <p:spPr bwMode="auto">
          <a:xfrm>
            <a:off x="152400" y="1147763"/>
            <a:ext cx="18135600" cy="913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b="1">
                <a:latin typeface="Arial" panose="020B0604020202020204" pitchFamily="34" charset="0"/>
                <a:cs typeface="Arial" panose="020B0604020202020204" pitchFamily="34" charset="0"/>
              </a:rPr>
              <a:t>Liturgy Training Publications:</a:t>
            </a: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	The Order of Christian Initiation of Adults, Study Edition</a:t>
            </a:r>
            <a:endParaRPr lang="en-US" altLang="en-US">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	How to Form a Catechumenate Team</a:t>
            </a:r>
            <a:r>
              <a:rPr lang="en-US" altLang="en-US">
                <a:latin typeface="Arial" panose="020B0604020202020204" pitchFamily="34" charset="0"/>
                <a:cs typeface="Arial" panose="020B0604020202020204" pitchFamily="34" charset="0"/>
              </a:rPr>
              <a:t>, Karen Hinman (Powell)</a:t>
            </a: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	A Catechumenate Needs Everybody</a:t>
            </a:r>
            <a:r>
              <a:rPr lang="en-US" altLang="en-US">
                <a:latin typeface="Arial" panose="020B0604020202020204" pitchFamily="34" charset="0"/>
                <a:cs typeface="Arial" panose="020B0604020202020204" pitchFamily="34" charset="0"/>
              </a:rPr>
              <a:t>, James Wilde, editor</a:t>
            </a: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	The Role of the Coordinator in Christian Initiation:  A Pastoral and  Practical Guide, </a:t>
            </a:r>
            <a:r>
              <a:rPr lang="en-US" altLang="en-US">
                <a:latin typeface="Arial" panose="020B0604020202020204" pitchFamily="34" charset="0"/>
                <a:cs typeface="Arial" panose="020B0604020202020204" pitchFamily="34" charset="0"/>
              </a:rPr>
              <a:t>Donna Eschenauer</a:t>
            </a:r>
          </a:p>
          <a:p>
            <a:pPr eaLnBrk="1" hangingPunct="1">
              <a:buFont typeface="Arial" panose="020B0604020202020204" pitchFamily="34" charset="0"/>
              <a:buNone/>
            </a:pPr>
            <a:r>
              <a:rPr lang="en-US" altLang="en-US" b="1">
                <a:latin typeface="Arial" panose="020B0604020202020204" pitchFamily="34" charset="0"/>
                <a:cs typeface="Arial" panose="020B0604020202020204" pitchFamily="34" charset="0"/>
              </a:rPr>
              <a:t>Paulist Press:</a:t>
            </a:r>
          </a:p>
          <a:p>
            <a:pPr eaLnBrk="1" hangingPunct="1">
              <a:buFont typeface="Arial" panose="020B0604020202020204" pitchFamily="34" charset="0"/>
              <a:buNone/>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The RCIA: Transforming the Church</a:t>
            </a:r>
            <a:r>
              <a:rPr lang="en-US" altLang="en-US">
                <a:latin typeface="Arial" panose="020B0604020202020204" pitchFamily="34" charset="0"/>
                <a:cs typeface="Arial" panose="020B0604020202020204" pitchFamily="34" charset="0"/>
              </a:rPr>
              <a:t>, Thomas H. Morris	</a:t>
            </a:r>
          </a:p>
          <a:p>
            <a:pPr eaLnBrk="1" hangingPunct="1">
              <a:buFont typeface="Arial" panose="020B0604020202020204" pitchFamily="34" charset="0"/>
              <a:buNone/>
            </a:pPr>
            <a:r>
              <a:rPr lang="en-US" altLang="en-US" b="1">
                <a:latin typeface="Arial" panose="020B0604020202020204" pitchFamily="34" charset="0"/>
                <a:cs typeface="Arial" panose="020B0604020202020204" pitchFamily="34" charset="0"/>
              </a:rPr>
              <a:t>Resource Publications:</a:t>
            </a:r>
          </a:p>
          <a:p>
            <a:pPr eaLnBrk="1" hangingPunct="1">
              <a:buFont typeface="Arial" panose="020B0604020202020204" pitchFamily="34" charset="0"/>
              <a:buNone/>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RCIA Spirituality: Formation for the Catechumenate Team</a:t>
            </a:r>
            <a:r>
              <a:rPr lang="en-US" altLang="en-US">
                <a:latin typeface="Arial" panose="020B0604020202020204" pitchFamily="34" charset="0"/>
                <a:cs typeface="Arial" panose="020B0604020202020204" pitchFamily="34" charset="0"/>
              </a:rPr>
              <a:t>, Barbara Hixon</a:t>
            </a:r>
          </a:p>
          <a:p>
            <a:pPr eaLnBrk="1" hangingPunct="1">
              <a:buFont typeface="Arial" panose="020B0604020202020204" pitchFamily="34" charset="0"/>
              <a:buNone/>
            </a:pPr>
            <a:r>
              <a:rPr lang="en-US" altLang="en-US" b="1">
                <a:latin typeface="Arial" panose="020B0604020202020204" pitchFamily="34" charset="0"/>
                <a:cs typeface="Arial" panose="020B0604020202020204" pitchFamily="34" charset="0"/>
              </a:rPr>
              <a:t>Sadlier:</a:t>
            </a:r>
          </a:p>
          <a:p>
            <a:pPr eaLnBrk="1" hangingPunct="1">
              <a:buFont typeface="Arial" panose="020B0604020202020204" pitchFamily="34" charset="0"/>
              <a:buNone/>
            </a:pP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New Wine, New Wineskins</a:t>
            </a:r>
            <a:r>
              <a:rPr lang="en-US" altLang="en-US">
                <a:latin typeface="Arial" panose="020B0604020202020204" pitchFamily="34" charset="0"/>
                <a:cs typeface="Arial" panose="020B0604020202020204" pitchFamily="34" charset="0"/>
              </a:rPr>
              <a:t>, Fr. James Dunning</a:t>
            </a:r>
          </a:p>
          <a:p>
            <a:pPr eaLnBrk="1" hangingPunct="1">
              <a:buFont typeface="Arial" panose="020B0604020202020204" pitchFamily="34" charset="0"/>
              <a:buNone/>
            </a:pPr>
            <a:r>
              <a:rPr lang="en-US" altLang="en-US" b="1">
                <a:latin typeface="Arial" panose="020B0604020202020204" pitchFamily="34" charset="0"/>
                <a:cs typeface="Arial" panose="020B0604020202020204" pitchFamily="34" charset="0"/>
              </a:rPr>
              <a:t>Team Initiation:</a:t>
            </a:r>
          </a:p>
          <a:p>
            <a:pPr eaLnBrk="1" hangingPunct="1">
              <a:buFont typeface="Arial" panose="020B0604020202020204" pitchFamily="34" charset="0"/>
              <a:buNone/>
            </a:pPr>
            <a:r>
              <a:rPr lang="en-US" altLang="en-US" i="1">
                <a:latin typeface="Arial" panose="020B0604020202020204" pitchFamily="34" charset="0"/>
                <a:cs typeface="Arial" panose="020B0604020202020204" pitchFamily="34" charset="0"/>
              </a:rPr>
              <a:t>	Your Roadmap to a Conversion-Centered Catechumenate: A Report from the Trenches</a:t>
            </a:r>
            <a:r>
              <a:rPr lang="en-US" altLang="en-US">
                <a:latin typeface="Arial" panose="020B0604020202020204" pitchFamily="34" charset="0"/>
                <a:cs typeface="Arial" panose="020B0604020202020204" pitchFamily="34" charset="0"/>
              </a:rPr>
              <a:t>, John McGlynn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9458" name="Group 5">
            <a:extLst>
              <a:ext uri="{FF2B5EF4-FFF2-40B4-BE49-F238E27FC236}">
                <a16:creationId xmlns:a16="http://schemas.microsoft.com/office/drawing/2014/main" id="{E05AC374-5613-68F9-6C03-E1E3760EB9AF}"/>
              </a:ext>
            </a:extLst>
          </p:cNvPr>
          <p:cNvGrpSpPr>
            <a:grpSpLocks/>
          </p:cNvGrpSpPr>
          <p:nvPr/>
        </p:nvGrpSpPr>
        <p:grpSpPr bwMode="auto">
          <a:xfrm>
            <a:off x="0" y="-446088"/>
            <a:ext cx="18288000" cy="1855788"/>
            <a:chOff x="0" y="0"/>
            <a:chExt cx="6186311" cy="1137623"/>
          </a:xfrm>
        </p:grpSpPr>
        <p:sp>
          <p:nvSpPr>
            <p:cNvPr id="19462" name="Freeform 6">
              <a:extLst>
                <a:ext uri="{FF2B5EF4-FFF2-40B4-BE49-F238E27FC236}">
                  <a16:creationId xmlns:a16="http://schemas.microsoft.com/office/drawing/2014/main" id="{43CA127F-231D-B12E-AD81-F3F3CD7B8741}"/>
                </a:ext>
              </a:extLst>
            </p:cNvPr>
            <p:cNvSpPr>
              <a:spLocks noChangeArrowheads="1"/>
            </p:cNvSpPr>
            <p:nvPr/>
          </p:nvSpPr>
          <p:spPr bwMode="auto">
            <a:xfrm>
              <a:off x="0" y="0"/>
              <a:ext cx="6186311" cy="1137623"/>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12" name="TextBox 12">
            <a:extLst>
              <a:ext uri="{FF2B5EF4-FFF2-40B4-BE49-F238E27FC236}">
                <a16:creationId xmlns:a16="http://schemas.microsoft.com/office/drawing/2014/main" id="{8E30F8A6-0E68-16A4-8EFE-976D502ACBA3}"/>
              </a:ext>
            </a:extLst>
          </p:cNvPr>
          <p:cNvSpPr txBox="1"/>
          <p:nvPr/>
        </p:nvSpPr>
        <p:spPr>
          <a:xfrm>
            <a:off x="884238" y="342900"/>
            <a:ext cx="16803687" cy="1003300"/>
          </a:xfrm>
          <a:prstGeom prst="rect">
            <a:avLst/>
          </a:prstGeom>
        </p:spPr>
        <p:txBody>
          <a:bodyPr lIns="0" tIns="0" rIns="0" bIns="0">
            <a:spAutoFit/>
          </a:bodyPr>
          <a:lstStyle/>
          <a:p>
            <a:pPr eaLnBrk="1" fontAlgn="auto" hangingPunct="1">
              <a:lnSpc>
                <a:spcPts val="8320"/>
              </a:lnSpc>
              <a:spcBef>
                <a:spcPts val="0"/>
              </a:spcBef>
              <a:spcAft>
                <a:spcPts val="0"/>
              </a:spcAft>
              <a:defRPr/>
            </a:pPr>
            <a:r>
              <a:rPr lang="es-MX" sz="6400" b="1" dirty="0">
                <a:solidFill>
                  <a:schemeClr val="accent3">
                    <a:lumMod val="50000"/>
                  </a:schemeClr>
                </a:solidFill>
                <a:latin typeface="Roboto Bold"/>
                <a:ea typeface="Roboto Bold"/>
                <a:cs typeface="Roboto Bold"/>
                <a:sym typeface="Roboto Bold"/>
              </a:rPr>
              <a:t>¿Preguntas/Comentarios?</a:t>
            </a:r>
          </a:p>
        </p:txBody>
      </p:sp>
      <p:sp>
        <p:nvSpPr>
          <p:cNvPr id="19460" name="TextBox 8">
            <a:extLst>
              <a:ext uri="{FF2B5EF4-FFF2-40B4-BE49-F238E27FC236}">
                <a16:creationId xmlns:a16="http://schemas.microsoft.com/office/drawing/2014/main" id="{C34B5695-9B16-35CB-69A0-6007A43FAF0E}"/>
              </a:ext>
            </a:extLst>
          </p:cNvPr>
          <p:cNvSpPr txBox="1">
            <a:spLocks noChangeArrowheads="1"/>
          </p:cNvSpPr>
          <p:nvPr/>
        </p:nvSpPr>
        <p:spPr bwMode="auto">
          <a:xfrm>
            <a:off x="9564688" y="3297238"/>
            <a:ext cx="38481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2663"/>
              </a:lnSpc>
            </a:pPr>
            <a:endParaRPr lang="en-US" altLang="en-US"/>
          </a:p>
        </p:txBody>
      </p:sp>
      <p:pic>
        <p:nvPicPr>
          <p:cNvPr id="19461" name="Imagen 2">
            <a:extLst>
              <a:ext uri="{FF2B5EF4-FFF2-40B4-BE49-F238E27FC236}">
                <a16:creationId xmlns:a16="http://schemas.microsoft.com/office/drawing/2014/main" id="{F7F9E503-6C2A-B3CD-B754-8CF2024EA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28900"/>
            <a:ext cx="14630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0482" name="Group 4">
            <a:extLst>
              <a:ext uri="{FF2B5EF4-FFF2-40B4-BE49-F238E27FC236}">
                <a16:creationId xmlns:a16="http://schemas.microsoft.com/office/drawing/2014/main" id="{529C8C23-F7A8-50C5-B13E-D91B11929328}"/>
              </a:ext>
            </a:extLst>
          </p:cNvPr>
          <p:cNvGrpSpPr>
            <a:grpSpLocks/>
          </p:cNvGrpSpPr>
          <p:nvPr/>
        </p:nvGrpSpPr>
        <p:grpSpPr bwMode="auto">
          <a:xfrm>
            <a:off x="0" y="-619125"/>
            <a:ext cx="18288000" cy="1800225"/>
            <a:chOff x="0" y="0"/>
            <a:chExt cx="6186311" cy="660400"/>
          </a:xfrm>
        </p:grpSpPr>
        <p:sp>
          <p:nvSpPr>
            <p:cNvPr id="20486" name="Freeform 5">
              <a:extLst>
                <a:ext uri="{FF2B5EF4-FFF2-40B4-BE49-F238E27FC236}">
                  <a16:creationId xmlns:a16="http://schemas.microsoft.com/office/drawing/2014/main" id="{70661194-CA46-1800-51F5-25891B1CA77E}"/>
                </a:ext>
              </a:extLst>
            </p:cNvPr>
            <p:cNvSpPr>
              <a:spLocks noChangeArrowheads="1"/>
            </p:cNvSpPr>
            <p:nvPr/>
          </p:nvSpPr>
          <p:spPr bwMode="auto">
            <a:xfrm>
              <a:off x="0" y="0"/>
              <a:ext cx="6186311" cy="660400"/>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20483" name="TextBox 6">
            <a:extLst>
              <a:ext uri="{FF2B5EF4-FFF2-40B4-BE49-F238E27FC236}">
                <a16:creationId xmlns:a16="http://schemas.microsoft.com/office/drawing/2014/main" id="{71B9B62E-41AA-D82F-1749-AD38E1860CFA}"/>
              </a:ext>
            </a:extLst>
          </p:cNvPr>
          <p:cNvSpPr txBox="1">
            <a:spLocks noChangeArrowheads="1"/>
          </p:cNvSpPr>
          <p:nvPr/>
        </p:nvSpPr>
        <p:spPr bwMode="auto">
          <a:xfrm>
            <a:off x="0" y="-331788"/>
            <a:ext cx="181356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lnSpc>
                <a:spcPts val="11200"/>
              </a:lnSpc>
              <a:spcBef>
                <a:spcPts val="8400"/>
              </a:spcBef>
            </a:pPr>
            <a:r>
              <a:rPr lang="es-MX" altLang="en-US" sz="8000" b="1">
                <a:solidFill>
                  <a:srgbClr val="3B4A1E"/>
                </a:solidFill>
                <a:latin typeface="Roboto Bold" charset="0"/>
                <a:cs typeface="Roboto Bold" charset="0"/>
                <a:sym typeface="Roboto Bold" charset="0"/>
              </a:rPr>
              <a:t>Oración: “El quid del la cuestión”</a:t>
            </a:r>
            <a:endParaRPr lang="es-MX" altLang="en-US" sz="8000" i="1">
              <a:latin typeface="Times New Roman" panose="02020603050405020304" pitchFamily="18" charset="0"/>
              <a:cs typeface="Times New Roman" panose="02020603050405020304" pitchFamily="18" charset="0"/>
            </a:endParaRPr>
          </a:p>
          <a:p>
            <a:pPr algn="ctr" eaLnBrk="1" hangingPunct="1">
              <a:lnSpc>
                <a:spcPts val="11200"/>
              </a:lnSpc>
              <a:spcBef>
                <a:spcPts val="8400"/>
              </a:spcBef>
            </a:pPr>
            <a:endParaRPr lang="en-US" altLang="en-US" sz="8000" b="1">
              <a:solidFill>
                <a:srgbClr val="3B4A1E"/>
              </a:solidFill>
              <a:latin typeface="Roboto Bold" charset="0"/>
              <a:cs typeface="Roboto Bold" charset="0"/>
              <a:sym typeface="Roboto Bold" charset="0"/>
            </a:endParaRPr>
          </a:p>
        </p:txBody>
      </p:sp>
      <p:sp>
        <p:nvSpPr>
          <p:cNvPr id="7" name="TextBox 6">
            <a:extLst>
              <a:ext uri="{FF2B5EF4-FFF2-40B4-BE49-F238E27FC236}">
                <a16:creationId xmlns:a16="http://schemas.microsoft.com/office/drawing/2014/main" id="{5FB8B10A-95A3-B87B-CD11-B889BAD34668}"/>
              </a:ext>
            </a:extLst>
          </p:cNvPr>
          <p:cNvSpPr txBox="1"/>
          <p:nvPr/>
        </p:nvSpPr>
        <p:spPr>
          <a:xfrm>
            <a:off x="0" y="1200150"/>
            <a:ext cx="9829800" cy="8956675"/>
          </a:xfrm>
          <a:prstGeom prst="rect">
            <a:avLst/>
          </a:prstGeom>
          <a:noFill/>
        </p:spPr>
        <p:txBody>
          <a:bodyPr>
            <a:spAutoFit/>
          </a:bodyPr>
          <a:lstStyle/>
          <a:p>
            <a:pPr eaLnBrk="1" fontAlgn="auto" hangingPunct="1">
              <a:spcBef>
                <a:spcPts val="0"/>
              </a:spcBef>
              <a:spcAft>
                <a:spcPts val="0"/>
              </a:spcAft>
              <a:defRPr/>
            </a:pP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Señor Dios dijo: Yo mismo soñaré un sueño dentro de ti. Los buenos sueños vienen de Mí, ¿Sabes? Mis sueños parecen imposibles, poco prácticos, no aptos para hombres o mujeres cautelosos; un poco arriesgados a veces, quizás un poco imprudentes; algunos de mis amigos prefieren descansar más cómodamente en un sueño más profundo, con la vista apagada. Pero a quienes comparten mis sueños les pido un poco de paciencia, un poco de humor, un poco de valentía, y un corazón atento; yo haré el resto. Entonces se arriesgarán y se maravillarán de su osadía, correrán y se maravillarán de su velocidad, construirán y se maravillarán de la belleza de su edificio.</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DBA68987-3F80-DBA5-2611-D69928C57DA7}"/>
              </a:ext>
            </a:extLst>
          </p:cNvPr>
          <p:cNvSpPr txBox="1"/>
          <p:nvPr/>
        </p:nvSpPr>
        <p:spPr>
          <a:xfrm>
            <a:off x="9906000" y="922338"/>
            <a:ext cx="8458200" cy="9510712"/>
          </a:xfrm>
          <a:prstGeom prst="rect">
            <a:avLst/>
          </a:prstGeom>
          <a:noFill/>
        </p:spPr>
        <p:txBody>
          <a:bodyPr>
            <a:spAutoFit/>
          </a:bodyPr>
          <a:lstStyle/>
          <a:p>
            <a:pPr eaLnBrk="1" fontAlgn="auto" hangingPunct="1">
              <a:spcBef>
                <a:spcPts val="0"/>
              </a:spcBef>
              <a:spcAft>
                <a:spcPts val="0"/>
              </a:spcAft>
              <a:defRPr/>
            </a:pP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 encontrarás a menudo mientras trabajas. En tus compañeros que comparten tu riesgo, en tus amigos que creen en ti lo suficiente como para prestar sus propios sueños, sus propias manos, sus propios corazones a tu construcción. En las personas que encontrarán tu puerta, se quedarán un rato y se marcharán sabiendo que también pueden encontrar un sueño. Habrá días soleados y a veces lloverá. Un poco de variedad… Ambas vienen de Mí, así que ven, siéntete contento; Es mi sueño lo que sueñas, es mi casa la que construyes, Mi cariño lo presencias, </a:t>
            </a:r>
            <a:r>
              <a:rPr lang="es-E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 amor lo compartes, y este es el quid de la cuestión.</a:t>
            </a:r>
            <a:endParaRPr lang="en-US" sz="3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a:extLst>
              <a:ext uri="{FF2B5EF4-FFF2-40B4-BE49-F238E27FC236}">
                <a16:creationId xmlns:a16="http://schemas.microsoft.com/office/drawing/2014/main" id="{97C12352-D5BD-1FE9-C66A-DADD8D4CC775}"/>
              </a:ext>
            </a:extLst>
          </p:cNvPr>
          <p:cNvSpPr txBox="1"/>
          <p:nvPr/>
        </p:nvSpPr>
        <p:spPr>
          <a:xfrm>
            <a:off x="3124200" y="190500"/>
            <a:ext cx="14630400" cy="1046163"/>
          </a:xfrm>
          <a:prstGeom prst="rect">
            <a:avLst/>
          </a:prstGeom>
        </p:spPr>
        <p:txBody>
          <a:bodyPr lIns="0" tIns="0" rIns="0" bIns="0">
            <a:spAutoFit/>
          </a:bodyPr>
          <a:lstStyle/>
          <a:p>
            <a:pPr eaLnBrk="1" fontAlgn="auto" hangingPunct="1">
              <a:spcBef>
                <a:spcPts val="0"/>
              </a:spcBef>
              <a:spcAft>
                <a:spcPts val="0"/>
              </a:spcAft>
              <a:defRPr/>
            </a:pPr>
            <a:r>
              <a:rPr lang="es-419" alt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Profetas de un futuro que no es nuestro</a:t>
            </a:r>
          </a:p>
          <a:p>
            <a:pPr eaLnBrk="1" fontAlgn="auto" hangingPunct="1">
              <a:spcBef>
                <a:spcPts val="0"/>
              </a:spcBef>
              <a:spcAft>
                <a:spcPts val="0"/>
              </a:spcAft>
              <a:defRPr/>
            </a:pPr>
            <a:r>
              <a:rPr lang="es-419"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Oración de San Oscar Romero, Arzobispo de San Salvador</a:t>
            </a:r>
          </a:p>
        </p:txBody>
      </p:sp>
      <p:sp>
        <p:nvSpPr>
          <p:cNvPr id="6" name="Content Placeholder 2">
            <a:extLst>
              <a:ext uri="{FF2B5EF4-FFF2-40B4-BE49-F238E27FC236}">
                <a16:creationId xmlns:a16="http://schemas.microsoft.com/office/drawing/2014/main" id="{2D8FBFB7-CF33-A7D6-7FF9-56511BB61D1A}"/>
              </a:ext>
            </a:extLst>
          </p:cNvPr>
          <p:cNvSpPr txBox="1">
            <a:spLocks/>
          </p:cNvSpPr>
          <p:nvPr/>
        </p:nvSpPr>
        <p:spPr>
          <a:xfrm>
            <a:off x="2514600" y="1233488"/>
            <a:ext cx="15773400" cy="90535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s-419" altLang="en-US" sz="2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vez en cuando, dar un paso atrás nos ayuda a tomar una perspectiva mejor.                                  El Reino no sólo está más allá de nuestros esfuerzos, sino incluso más allá de nuestra visión. Durante nuestra vida, sólo realizamos una minúscula parte de esa magnífica empresa que es la obra de Dios. </a:t>
            </a:r>
            <a:r>
              <a:rPr lang="es-419" altLang="en-US" sz="29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Nada de lo que hacemos está acabado, lo que significa que el Reino está siempre ante nosotros</a:t>
            </a:r>
            <a:r>
              <a:rPr lang="es-419" altLang="en-US" sz="2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Ninguna declaración dice todo lo que podría decirse.                                                                           Ninguna oración puede expresar plenamente nuestra fe.                                                                Ninguna confesión trae la perfección, ninguna visita pastoral trae la integridad.                               Ningún programa realiza la misión de la Iglesia.                                                                                      En ningún esquema de metas y objetivos se incluye todo.                                                                    Esto es lo que intentamos hacer: </a:t>
            </a:r>
            <a:r>
              <a:rPr lang="es-419" altLang="en-US" sz="29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plantamos semillas que un día crecerán; regamos semillas ya plantadas, sabiendo que son promesa de futuro</a:t>
            </a:r>
            <a:r>
              <a:rPr lang="es-419" altLang="en-US" sz="2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Sentamos bases que necesitarán un mayor desarrollo.                                                                         Los efectos de la levadura que proporcionamos van más allá de nuestras posibilidades.                                                No podemos hacerlo todo y, al darnos cuenta de ello, sentimos una cierta liberación.                        Ella nos capacita a hacer algo, y a hacerlo muy bien. Puede que sea incompleto, pero es un principio, un paso en el camino, una ocasión para que entre la gracia del Señor y haga el resto. Es posible que no veamos nunca los resultados finales, pero ésa es la diferencia entre el jefe de obras y el albañil. </a:t>
            </a:r>
            <a:r>
              <a:rPr lang="es-419" altLang="en-US" sz="29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Somos albañiles, no jefes de obra, ministros, no el Mesías.                            Somos profetas de un futuro que no es nuestro. </a:t>
            </a:r>
            <a:r>
              <a:rPr lang="es-419" alt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AMEN</a:t>
            </a:r>
          </a:p>
          <a:p>
            <a:pPr fontAlgn="auto">
              <a:spcAft>
                <a:spcPts val="0"/>
              </a:spcAft>
              <a:defRPr/>
            </a:pPr>
            <a:endParaRPr lang="en-US" sz="3000" dirty="0"/>
          </a:p>
        </p:txBody>
      </p:sp>
      <p:pic>
        <p:nvPicPr>
          <p:cNvPr id="3076" name="Picture Placeholder 5" descr="A yellow and green rectangular object with a painting on it&#10;&#10;AI-generated content may be incorrect.">
            <a:extLst>
              <a:ext uri="{FF2B5EF4-FFF2-40B4-BE49-F238E27FC236}">
                <a16:creationId xmlns:a16="http://schemas.microsoft.com/office/drawing/2014/main" id="{93E565B7-FC60-1A4D-3992-CD3D4CFCA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335" r="-132335"/>
          <a:stretch>
            <a:fillRect/>
          </a:stretch>
        </p:blipFill>
        <p:spPr bwMode="auto">
          <a:xfrm>
            <a:off x="-2590800" y="1233488"/>
            <a:ext cx="7924800" cy="874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87C6CD4C-E78A-8391-66B2-F93BD9D39BE2}"/>
              </a:ext>
            </a:extLst>
          </p:cNvPr>
          <p:cNvGrpSpPr>
            <a:grpSpLocks/>
          </p:cNvGrpSpPr>
          <p:nvPr/>
        </p:nvGrpSpPr>
        <p:grpSpPr bwMode="auto">
          <a:xfrm>
            <a:off x="0" y="-266700"/>
            <a:ext cx="18288000" cy="2168525"/>
            <a:chOff x="0" y="0"/>
            <a:chExt cx="6186311" cy="733384"/>
          </a:xfrm>
        </p:grpSpPr>
        <p:sp>
          <p:nvSpPr>
            <p:cNvPr id="4106" name="Freeform 3">
              <a:extLst>
                <a:ext uri="{FF2B5EF4-FFF2-40B4-BE49-F238E27FC236}">
                  <a16:creationId xmlns:a16="http://schemas.microsoft.com/office/drawing/2014/main" id="{537C02A2-A9E6-9D76-E68D-A28786A227D1}"/>
                </a:ext>
              </a:extLst>
            </p:cNvPr>
            <p:cNvSpPr>
              <a:spLocks noChangeArrowheads="1"/>
            </p:cNvSpPr>
            <p:nvPr/>
          </p:nvSpPr>
          <p:spPr bwMode="auto">
            <a:xfrm>
              <a:off x="0" y="0"/>
              <a:ext cx="6186311" cy="733384"/>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grpSp>
        <p:nvGrpSpPr>
          <p:cNvPr id="4099" name="Group 4">
            <a:extLst>
              <a:ext uri="{FF2B5EF4-FFF2-40B4-BE49-F238E27FC236}">
                <a16:creationId xmlns:a16="http://schemas.microsoft.com/office/drawing/2014/main" id="{8596479F-4713-F7EF-A675-EB3D1E63C2F2}"/>
              </a:ext>
            </a:extLst>
          </p:cNvPr>
          <p:cNvGrpSpPr>
            <a:grpSpLocks/>
          </p:cNvGrpSpPr>
          <p:nvPr/>
        </p:nvGrpSpPr>
        <p:grpSpPr bwMode="auto">
          <a:xfrm>
            <a:off x="635000" y="-38100"/>
            <a:ext cx="17018000" cy="10163175"/>
            <a:chOff x="-1" y="-20972681"/>
            <a:chExt cx="22692570" cy="22971420"/>
          </a:xfrm>
        </p:grpSpPr>
        <p:sp>
          <p:nvSpPr>
            <p:cNvPr id="4102" name="TextBox 5">
              <a:extLst>
                <a:ext uri="{FF2B5EF4-FFF2-40B4-BE49-F238E27FC236}">
                  <a16:creationId xmlns:a16="http://schemas.microsoft.com/office/drawing/2014/main" id="{A2A3CA4F-A6D1-1A00-D924-DD212BE77929}"/>
                </a:ext>
              </a:extLst>
            </p:cNvPr>
            <p:cNvSpPr txBox="1">
              <a:spLocks noChangeArrowheads="1"/>
            </p:cNvSpPr>
            <p:nvPr/>
          </p:nvSpPr>
          <p:spPr bwMode="auto">
            <a:xfrm>
              <a:off x="1083372" y="-20972681"/>
              <a:ext cx="20525825" cy="196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7150"/>
                </a:lnSpc>
              </a:pPr>
              <a:endParaRPr lang="en-US" altLang="en-US" sz="5500" b="1">
                <a:solidFill>
                  <a:srgbClr val="043539"/>
                </a:solidFill>
                <a:latin typeface="Roboto Bold" charset="0"/>
                <a:cs typeface="Roboto Bold" charset="0"/>
                <a:sym typeface="Roboto Bold" charset="0"/>
              </a:endParaRPr>
            </a:p>
          </p:txBody>
        </p:sp>
        <p:sp>
          <p:nvSpPr>
            <p:cNvPr id="6" name="Freeform 6">
              <a:extLst>
                <a:ext uri="{FF2B5EF4-FFF2-40B4-BE49-F238E27FC236}">
                  <a16:creationId xmlns:a16="http://schemas.microsoft.com/office/drawing/2014/main" id="{A428C19E-12F8-F942-344A-B52B334A2AB8}"/>
                </a:ext>
              </a:extLst>
            </p:cNvPr>
            <p:cNvSpPr/>
            <p:nvPr/>
          </p:nvSpPr>
          <p:spPr>
            <a:xfrm>
              <a:off x="-1" y="1589824"/>
              <a:ext cx="22692570" cy="408915"/>
            </a:xfrm>
            <a:custGeom>
              <a:avLst/>
              <a:gdLst/>
              <a:ahLst/>
              <a:cxnLst/>
              <a:rect l="l" t="t" r="r" b="b"/>
              <a:pathLst>
                <a:path w="22692570" h="408916">
                  <a:moveTo>
                    <a:pt x="0" y="0"/>
                  </a:moveTo>
                  <a:lnTo>
                    <a:pt x="22692570" y="0"/>
                  </a:lnTo>
                  <a:lnTo>
                    <a:pt x="22692570" y="408916"/>
                  </a:lnTo>
                  <a:lnTo>
                    <a:pt x="0" y="408916"/>
                  </a:lnTo>
                  <a:lnTo>
                    <a:pt x="0" y="0"/>
                  </a:lnTo>
                  <a:close/>
                </a:path>
              </a:pathLst>
            </a:custGeom>
            <a:blipFill>
              <a:blip r:embed="rId2"/>
              <a:stretch>
                <a:fillRect t="-95672" b="-95672"/>
              </a:stretch>
            </a:blipFill>
          </p:spPr>
          <p:txBody>
            <a:bodyPr/>
            <a:lstStyle/>
            <a:p>
              <a:pPr eaLnBrk="1" fontAlgn="auto" hangingPunct="1">
                <a:spcBef>
                  <a:spcPts val="0"/>
                </a:spcBef>
                <a:spcAft>
                  <a:spcPts val="0"/>
                </a:spcAft>
                <a:defRPr/>
              </a:pPr>
              <a:endParaRPr lang="en-US">
                <a:latin typeface="+mn-lt"/>
              </a:endParaRPr>
            </a:p>
          </p:txBody>
        </p:sp>
      </p:grpSp>
      <p:sp>
        <p:nvSpPr>
          <p:cNvPr id="7" name="Título 6">
            <a:extLst>
              <a:ext uri="{FF2B5EF4-FFF2-40B4-BE49-F238E27FC236}">
                <a16:creationId xmlns:a16="http://schemas.microsoft.com/office/drawing/2014/main" id="{C0C5A4B5-DFEF-D6AB-6512-E2A26CA9671B}"/>
              </a:ext>
            </a:extLst>
          </p:cNvPr>
          <p:cNvSpPr>
            <a:spLocks noGrp="1"/>
          </p:cNvSpPr>
          <p:nvPr>
            <p:ph type="title"/>
          </p:nvPr>
        </p:nvSpPr>
        <p:spPr>
          <a:xfrm>
            <a:off x="1143000" y="487363"/>
            <a:ext cx="15393988" cy="1143000"/>
          </a:xfrm>
        </p:spPr>
        <p:txBody>
          <a:bodyPr rtlCol="0">
            <a:noAutofit/>
          </a:bodyPr>
          <a:lstStyle/>
          <a:p>
            <a:pPr fontAlgn="auto">
              <a:spcAft>
                <a:spcPts val="0"/>
              </a:spcAft>
              <a:defRPr/>
            </a:pPr>
            <a:r>
              <a:rPr lang="en-US" sz="8000" b="1" dirty="0">
                <a:effectLst>
                  <a:outerShdw blurRad="38100" dist="38100" dir="2700000" algn="tl">
                    <a:srgbClr val="000000">
                      <a:alpha val="43137"/>
                    </a:srgbClr>
                  </a:outerShdw>
                </a:effectLst>
              </a:rPr>
              <a:t>OBJETIVOS DEL TALLER</a:t>
            </a:r>
          </a:p>
        </p:txBody>
      </p:sp>
      <p:sp>
        <p:nvSpPr>
          <p:cNvPr id="9" name="Marcador de contenido 8">
            <a:extLst>
              <a:ext uri="{FF2B5EF4-FFF2-40B4-BE49-F238E27FC236}">
                <a16:creationId xmlns:a16="http://schemas.microsoft.com/office/drawing/2014/main" id="{AAEA1194-872B-05ED-91E7-E7FB71534D99}"/>
              </a:ext>
            </a:extLst>
          </p:cNvPr>
          <p:cNvSpPr>
            <a:spLocks noGrp="1"/>
          </p:cNvSpPr>
          <p:nvPr>
            <p:ph idx="1"/>
          </p:nvPr>
        </p:nvSpPr>
        <p:spPr>
          <a:xfrm>
            <a:off x="457200" y="2933700"/>
            <a:ext cx="17602200" cy="7191375"/>
          </a:xfrm>
        </p:spPr>
        <p:txBody>
          <a:bodyPr rtlCol="0">
            <a:normAutofit/>
          </a:bodyPr>
          <a:lstStyle/>
          <a:p>
            <a:pPr fontAlgn="auto">
              <a:spcAft>
                <a:spcPts val="0"/>
              </a:spcAft>
              <a:buFont typeface="Wingdings" panose="05000000000000000000" pitchFamily="2" charset="2"/>
              <a:buChar char="ü"/>
              <a:defRPr/>
            </a:pPr>
            <a:r>
              <a:rPr lang="es-ES" sz="4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Comprender los roles, las responsabilidades y las cualidades necesarias para formar un equipo RICA exitoso.</a:t>
            </a:r>
          </a:p>
          <a:p>
            <a:pPr fontAlgn="auto">
              <a:spcAft>
                <a:spcPts val="0"/>
              </a:spcAft>
              <a:buFont typeface="Wingdings" panose="05000000000000000000" pitchFamily="2" charset="2"/>
              <a:buChar char="ü"/>
              <a:defRPr/>
            </a:pPr>
            <a:r>
              <a:rPr lang="es-ES" sz="4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Aprender qué métodos y medios de formación puede aprovechar para su equipo.</a:t>
            </a:r>
          </a:p>
          <a:p>
            <a:pPr fontAlgn="auto">
              <a:spcAft>
                <a:spcPts val="0"/>
              </a:spcAft>
              <a:buFont typeface="Wingdings" panose="05000000000000000000" pitchFamily="2" charset="2"/>
              <a:buChar char="ü"/>
              <a:defRPr/>
            </a:pPr>
            <a:r>
              <a:rPr lang="es-ES" sz="4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Aprender a reconocer las señales de un equipo saludable, cómo evitar el agotamiento y cómo fortalecer los dones que cada persona aporta a este ministerio.</a:t>
            </a:r>
          </a:p>
          <a:p>
            <a:pPr marL="0" indent="0" fontAlgn="auto">
              <a:spcAft>
                <a:spcPts val="0"/>
              </a:spcAft>
              <a:buFont typeface="Arial" panose="020B0604020202020204" pitchFamily="34" charset="0"/>
              <a:buNone/>
              <a:defRPr/>
            </a:pPr>
            <a:endParaRPr lang="es-ES" sz="4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es-ES" sz="2400" dirty="0">
                <a:latin typeface="Arial" panose="020B0604020202020204" pitchFamily="34" charset="0"/>
                <a:ea typeface="Calibri" panose="020F0502020204030204" pitchFamily="34" charset="0"/>
                <a:cs typeface="Arial" panose="020B0604020202020204" pitchFamily="34" charset="0"/>
              </a:rPr>
              <a:t>Nota: La presentación, junto con las diapositivas de PowerPoint, estará disponible en unos días en nuestro sitio web.</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620367-661D-E594-EEB0-5773D0A3882B}"/>
              </a:ext>
            </a:extLst>
          </p:cNvPr>
          <p:cNvSpPr>
            <a:spLocks noGrp="1"/>
          </p:cNvSpPr>
          <p:nvPr>
            <p:ph type="title"/>
          </p:nvPr>
        </p:nvSpPr>
        <p:spPr>
          <a:xfrm>
            <a:off x="152400" y="0"/>
            <a:ext cx="13792200" cy="1333500"/>
          </a:xfrm>
        </p:spPr>
        <p:txBody>
          <a:bodyPr rtlCol="0">
            <a:normAutofit/>
          </a:bodyPr>
          <a:lstStyle/>
          <a:p>
            <a:pPr fontAlgn="auto">
              <a:spcAft>
                <a:spcPts val="0"/>
              </a:spcAft>
              <a:defRPr/>
            </a:pPr>
            <a:r>
              <a:rPr lang="en-US" sz="6000" dirty="0">
                <a:effectLst>
                  <a:outerShdw blurRad="38100" dist="38100" dir="2700000" algn="tl">
                    <a:srgbClr val="000000">
                      <a:alpha val="43137"/>
                    </a:srgbClr>
                  </a:outerShdw>
                </a:effectLst>
              </a:rPr>
              <a:t>DIVIDIREMOS EL TALLER EN 4 PARTES</a:t>
            </a:r>
          </a:p>
        </p:txBody>
      </p:sp>
      <p:pic>
        <p:nvPicPr>
          <p:cNvPr id="8" name="Marcador de contenido 7">
            <a:extLst>
              <a:ext uri="{FF2B5EF4-FFF2-40B4-BE49-F238E27FC236}">
                <a16:creationId xmlns:a16="http://schemas.microsoft.com/office/drawing/2014/main" id="{2423021C-1E4E-8CAF-8BFD-DE789E5A1D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153400" y="1790700"/>
            <a:ext cx="5810250" cy="7467600"/>
          </a:xfrm>
        </p:spPr>
      </p:pic>
      <p:sp>
        <p:nvSpPr>
          <p:cNvPr id="6" name="Marcador de texto 5">
            <a:extLst>
              <a:ext uri="{FF2B5EF4-FFF2-40B4-BE49-F238E27FC236}">
                <a16:creationId xmlns:a16="http://schemas.microsoft.com/office/drawing/2014/main" id="{3A4E981A-F3B5-1B2F-AD2D-A8DA3219126F}"/>
              </a:ext>
            </a:extLst>
          </p:cNvPr>
          <p:cNvSpPr>
            <a:spLocks noGrp="1"/>
          </p:cNvSpPr>
          <p:nvPr>
            <p:ph type="body" sz="half" idx="2"/>
          </p:nvPr>
        </p:nvSpPr>
        <p:spPr>
          <a:xfrm>
            <a:off x="-450850" y="1333500"/>
            <a:ext cx="8839200" cy="8953500"/>
          </a:xfrm>
        </p:spPr>
        <p:txBody>
          <a:bodyPr rtlCol="0">
            <a:normAutofit lnSpcReduction="10000"/>
          </a:bodyPr>
          <a:lstStyle/>
          <a:p>
            <a:pPr marL="914400" fontAlgn="auto">
              <a:spcAft>
                <a:spcPts val="0"/>
              </a:spcAft>
              <a:defRPr/>
            </a:pPr>
            <a:r>
              <a:rPr lang="en-US" sz="6600" b="1" dirty="0">
                <a:latin typeface="Roboto Bold" panose="02000000000000000000" charset="0"/>
                <a:ea typeface="Roboto Bold" panose="02000000000000000000" charset="0"/>
                <a:cs typeface="Times New Roman" panose="02020603050405020304" pitchFamily="18" charset="0"/>
              </a:rPr>
              <a:t>I</a:t>
            </a:r>
            <a:r>
              <a:rPr lang="es-MX" sz="6600" b="1" dirty="0">
                <a:latin typeface="Roboto Bold" panose="02000000000000000000" charset="0"/>
                <a:ea typeface="Roboto Bold" panose="02000000000000000000" charset="0"/>
                <a:cs typeface="Times New Roman" panose="02020603050405020304" pitchFamily="18" charset="0"/>
              </a:rPr>
              <a:t>.  Como </a:t>
            </a:r>
            <a:r>
              <a:rPr lang="es-MX" sz="6600" b="1" dirty="0">
                <a:solidFill>
                  <a:srgbClr val="FF0000"/>
                </a:solidFill>
                <a:latin typeface="Roboto Bold" panose="02000000000000000000" charset="0"/>
                <a:ea typeface="Roboto Bold" panose="02000000000000000000" charset="0"/>
                <a:cs typeface="Times New Roman" panose="02020603050405020304" pitchFamily="18" charset="0"/>
              </a:rPr>
              <a:t>Crear</a:t>
            </a:r>
            <a:r>
              <a:rPr lang="es-MX" sz="6600" b="1" dirty="0">
                <a:latin typeface="Roboto Bold" panose="02000000000000000000" charset="0"/>
                <a:ea typeface="Roboto Bold" panose="02000000000000000000" charset="0"/>
                <a:cs typeface="Times New Roman" panose="02020603050405020304" pitchFamily="18" charset="0"/>
              </a:rPr>
              <a:t> un 	Equipo de RICA</a:t>
            </a:r>
            <a:endParaRPr lang="es-MX" sz="6600" dirty="0">
              <a:latin typeface="Roboto Bold" panose="02000000000000000000" charset="0"/>
              <a:ea typeface="Roboto Bold" panose="02000000000000000000" charset="0"/>
              <a:cs typeface="Times New Roman" panose="02020603050405020304" pitchFamily="18" charset="0"/>
            </a:endParaRPr>
          </a:p>
          <a:p>
            <a:pPr marL="914400" fontAlgn="auto">
              <a:spcAft>
                <a:spcPts val="0"/>
              </a:spcAft>
              <a:defRPr/>
            </a:pPr>
            <a:r>
              <a:rPr lang="es-MX" sz="6600" b="1" dirty="0">
                <a:latin typeface="Roboto Bold" panose="02000000000000000000" charset="0"/>
                <a:ea typeface="Roboto Bold" panose="02000000000000000000" charset="0"/>
                <a:cs typeface="Times New Roman" panose="02020603050405020304" pitchFamily="18" charset="0"/>
              </a:rPr>
              <a:t>II. Como </a:t>
            </a:r>
            <a:r>
              <a:rPr lang="es-MX" sz="6600" b="1" dirty="0">
                <a:solidFill>
                  <a:srgbClr val="FF0000"/>
                </a:solidFill>
                <a:latin typeface="Roboto Bold" panose="02000000000000000000" charset="0"/>
                <a:ea typeface="Roboto Bold" panose="02000000000000000000" charset="0"/>
                <a:cs typeface="Times New Roman" panose="02020603050405020304" pitchFamily="18" charset="0"/>
              </a:rPr>
              <a:t>Formar</a:t>
            </a:r>
            <a:r>
              <a:rPr lang="es-MX" sz="6600" b="1" dirty="0">
                <a:latin typeface="Roboto Bold" panose="02000000000000000000" charset="0"/>
                <a:ea typeface="Roboto Bold" panose="02000000000000000000" charset="0"/>
                <a:cs typeface="Times New Roman" panose="02020603050405020304" pitchFamily="18" charset="0"/>
              </a:rPr>
              <a:t> un 	Equipo de RICA</a:t>
            </a:r>
            <a:endParaRPr lang="es-MX" sz="6600" dirty="0">
              <a:latin typeface="Roboto Bold" panose="02000000000000000000" charset="0"/>
              <a:ea typeface="Roboto Bold" panose="02000000000000000000" charset="0"/>
              <a:cs typeface="Times New Roman" panose="02020603050405020304" pitchFamily="18" charset="0"/>
            </a:endParaRPr>
          </a:p>
          <a:p>
            <a:pPr marL="2057400" indent="-1143000" fontAlgn="auto">
              <a:spcAft>
                <a:spcPts val="0"/>
              </a:spcAft>
              <a:buFont typeface="Arial" panose="020B0604020202020204" pitchFamily="34" charset="0"/>
              <a:buAutoNum type="romanUcPeriod" startAt="3"/>
              <a:defRPr/>
            </a:pPr>
            <a:r>
              <a:rPr lang="es-MX" sz="6600" b="1" dirty="0">
                <a:latin typeface="Roboto Bold" panose="02000000000000000000" charset="0"/>
                <a:ea typeface="Roboto Bold" panose="02000000000000000000" charset="0"/>
                <a:cs typeface="Times New Roman" panose="02020603050405020304" pitchFamily="18" charset="0"/>
              </a:rPr>
              <a:t>Como </a:t>
            </a:r>
            <a:r>
              <a:rPr lang="es-MX" sz="6600" b="1" dirty="0">
                <a:solidFill>
                  <a:srgbClr val="FF0000"/>
                </a:solidFill>
                <a:latin typeface="Roboto Bold" panose="02000000000000000000" charset="0"/>
                <a:ea typeface="Roboto Bold" panose="02000000000000000000" charset="0"/>
                <a:cs typeface="Times New Roman" panose="02020603050405020304" pitchFamily="18" charset="0"/>
              </a:rPr>
              <a:t>Nutrir</a:t>
            </a:r>
            <a:r>
              <a:rPr lang="es-MX" sz="6600" b="1" dirty="0">
                <a:latin typeface="Roboto Bold" panose="02000000000000000000" charset="0"/>
                <a:ea typeface="Roboto Bold" panose="02000000000000000000" charset="0"/>
                <a:cs typeface="Times New Roman" panose="02020603050405020304" pitchFamily="18" charset="0"/>
              </a:rPr>
              <a:t>  un Equipo de RICA</a:t>
            </a:r>
          </a:p>
          <a:p>
            <a:pPr marL="2057400" indent="-1143000" fontAlgn="auto">
              <a:spcAft>
                <a:spcPts val="0"/>
              </a:spcAft>
              <a:buFont typeface="Arial" panose="020B0604020202020204" pitchFamily="34" charset="0"/>
              <a:buAutoNum type="romanUcPeriod" startAt="3"/>
              <a:defRPr/>
            </a:pPr>
            <a:r>
              <a:rPr lang="es-MX" sz="6600" b="1" dirty="0">
                <a:latin typeface="Roboto Bold" panose="02000000000000000000" charset="0"/>
                <a:ea typeface="Roboto Bold" panose="02000000000000000000" charset="0"/>
                <a:cs typeface="Times New Roman" panose="02020603050405020304" pitchFamily="18" charset="0"/>
              </a:rPr>
              <a:t>Evaluación, Implementación y Aplicación</a:t>
            </a:r>
            <a:endParaRPr lang="es-MX" sz="6600" dirty="0">
              <a:latin typeface="Roboto Bold" panose="02000000000000000000" charset="0"/>
              <a:ea typeface="Roboto Bold" panose="02000000000000000000" charset="0"/>
              <a:cs typeface="Times New Roman" panose="02020603050405020304" pitchFamily="18" charset="0"/>
            </a:endParaRPr>
          </a:p>
          <a:p>
            <a:pPr fontAlgn="auto">
              <a:spcAft>
                <a:spcPts val="0"/>
              </a:spcAft>
              <a:defRPr/>
            </a:pPr>
            <a:endParaRPr lang="en-US" dirty="0"/>
          </a:p>
        </p:txBody>
      </p:sp>
      <p:grpSp>
        <p:nvGrpSpPr>
          <p:cNvPr id="5125" name="Group 2">
            <a:extLst>
              <a:ext uri="{FF2B5EF4-FFF2-40B4-BE49-F238E27FC236}">
                <a16:creationId xmlns:a16="http://schemas.microsoft.com/office/drawing/2014/main" id="{A6BAD66B-C8B6-5B30-6D1A-B65C2ABB60E3}"/>
              </a:ext>
            </a:extLst>
          </p:cNvPr>
          <p:cNvGrpSpPr>
            <a:grpSpLocks/>
          </p:cNvGrpSpPr>
          <p:nvPr/>
        </p:nvGrpSpPr>
        <p:grpSpPr bwMode="auto">
          <a:xfrm>
            <a:off x="13944600" y="0"/>
            <a:ext cx="4586288" cy="10287000"/>
            <a:chOff x="0" y="0"/>
            <a:chExt cx="2271724" cy="3479800"/>
          </a:xfrm>
        </p:grpSpPr>
        <p:sp>
          <p:nvSpPr>
            <p:cNvPr id="5126" name="Freeform 3">
              <a:extLst>
                <a:ext uri="{FF2B5EF4-FFF2-40B4-BE49-F238E27FC236}">
                  <a16:creationId xmlns:a16="http://schemas.microsoft.com/office/drawing/2014/main" id="{5FF36D5C-1E2C-6961-CB1E-A605955E8B69}"/>
                </a:ext>
              </a:extLst>
            </p:cNvPr>
            <p:cNvSpPr>
              <a:spLocks/>
            </p:cNvSpPr>
            <p:nvPr/>
          </p:nvSpPr>
          <p:spPr bwMode="auto">
            <a:xfrm>
              <a:off x="0" y="0"/>
              <a:ext cx="2271725" cy="3479800"/>
            </a:xfrm>
            <a:custGeom>
              <a:avLst/>
              <a:gdLst>
                <a:gd name="T0" fmla="*/ 2147264 w 2271725"/>
                <a:gd name="T1" fmla="*/ 3479800 h 3479800"/>
                <a:gd name="T2" fmla="*/ 124460 w 2271725"/>
                <a:gd name="T3" fmla="*/ 3479800 h 3479800"/>
                <a:gd name="T4" fmla="*/ 0 w 2271725"/>
                <a:gd name="T5" fmla="*/ 3355340 h 3479800"/>
                <a:gd name="T6" fmla="*/ 0 w 2271725"/>
                <a:gd name="T7" fmla="*/ 124460 h 3479800"/>
                <a:gd name="T8" fmla="*/ 124460 w 2271725"/>
                <a:gd name="T9" fmla="*/ 0 h 3479800"/>
                <a:gd name="T10" fmla="*/ 2147265 w 2271725"/>
                <a:gd name="T11" fmla="*/ 0 h 3479800"/>
                <a:gd name="T12" fmla="*/ 2271725 w 2271725"/>
                <a:gd name="T13" fmla="*/ 124460 h 3479800"/>
                <a:gd name="T14" fmla="*/ 2271725 w 2271725"/>
                <a:gd name="T15" fmla="*/ 3355340 h 3479800"/>
                <a:gd name="T16" fmla="*/ 2147265 w 2271725"/>
                <a:gd name="T17" fmla="*/ 3479800 h 3479800"/>
                <a:gd name="T18" fmla="*/ 2147264 w 2271725"/>
                <a:gd name="T19" fmla="*/ 3479800 h 3479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1725" h="3479800">
                  <a:moveTo>
                    <a:pt x="2147264" y="3479800"/>
                  </a:moveTo>
                  <a:lnTo>
                    <a:pt x="124460" y="3479800"/>
                  </a:lnTo>
                  <a:cubicBezTo>
                    <a:pt x="55880" y="3479800"/>
                    <a:pt x="0" y="3423920"/>
                    <a:pt x="0" y="3355340"/>
                  </a:cubicBezTo>
                  <a:lnTo>
                    <a:pt x="0" y="124460"/>
                  </a:lnTo>
                  <a:cubicBezTo>
                    <a:pt x="0" y="55880"/>
                    <a:pt x="55880" y="0"/>
                    <a:pt x="124460" y="0"/>
                  </a:cubicBezTo>
                  <a:lnTo>
                    <a:pt x="2147265" y="0"/>
                  </a:lnTo>
                  <a:cubicBezTo>
                    <a:pt x="2215845" y="0"/>
                    <a:pt x="2271725" y="55880"/>
                    <a:pt x="2271725" y="124460"/>
                  </a:cubicBezTo>
                  <a:lnTo>
                    <a:pt x="2271725" y="3355340"/>
                  </a:lnTo>
                  <a:cubicBezTo>
                    <a:pt x="2271725" y="3423920"/>
                    <a:pt x="2215845" y="3479800"/>
                    <a:pt x="2147265" y="3479800"/>
                  </a:cubicBezTo>
                  <a:lnTo>
                    <a:pt x="2147264" y="3479800"/>
                  </a:lnTo>
                  <a:close/>
                </a:path>
              </a:pathLst>
            </a:custGeom>
            <a:solidFill>
              <a:srgbClr val="B0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8)">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E1153F44-E648-5E4B-0989-6312E85369BB}"/>
              </a:ext>
            </a:extLst>
          </p:cNvPr>
          <p:cNvGrpSpPr>
            <a:grpSpLocks/>
          </p:cNvGrpSpPr>
          <p:nvPr/>
        </p:nvGrpSpPr>
        <p:grpSpPr bwMode="auto">
          <a:xfrm>
            <a:off x="0" y="-138113"/>
            <a:ext cx="18288000" cy="2166938"/>
            <a:chOff x="0" y="0"/>
            <a:chExt cx="6217243" cy="733384"/>
          </a:xfrm>
        </p:grpSpPr>
        <p:sp>
          <p:nvSpPr>
            <p:cNvPr id="6155" name="Freeform 3">
              <a:extLst>
                <a:ext uri="{FF2B5EF4-FFF2-40B4-BE49-F238E27FC236}">
                  <a16:creationId xmlns:a16="http://schemas.microsoft.com/office/drawing/2014/main" id="{651080BF-5EF5-67E4-711A-638D732ECC5D}"/>
                </a:ext>
              </a:extLst>
            </p:cNvPr>
            <p:cNvSpPr>
              <a:spLocks noChangeArrowheads="1"/>
            </p:cNvSpPr>
            <p:nvPr/>
          </p:nvSpPr>
          <p:spPr bwMode="auto">
            <a:xfrm>
              <a:off x="0" y="0"/>
              <a:ext cx="6217243" cy="733384"/>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6" name="Freeform 6">
            <a:extLst>
              <a:ext uri="{FF2B5EF4-FFF2-40B4-BE49-F238E27FC236}">
                <a16:creationId xmlns:a16="http://schemas.microsoft.com/office/drawing/2014/main" id="{566A95A8-30F2-AE56-64DB-42A5FC1ABC1D}"/>
              </a:ext>
            </a:extLst>
          </p:cNvPr>
          <p:cNvSpPr/>
          <p:nvPr/>
        </p:nvSpPr>
        <p:spPr>
          <a:xfrm>
            <a:off x="634286" y="12562901"/>
            <a:ext cx="17019427" cy="306687"/>
          </a:xfrm>
          <a:custGeom>
            <a:avLst/>
            <a:gdLst/>
            <a:ahLst/>
            <a:cxnLst/>
            <a:rect l="l" t="t" r="r" b="b"/>
            <a:pathLst>
              <a:path w="22692570" h="408916">
                <a:moveTo>
                  <a:pt x="0" y="0"/>
                </a:moveTo>
                <a:lnTo>
                  <a:pt x="22692570" y="0"/>
                </a:lnTo>
                <a:lnTo>
                  <a:pt x="22692570" y="408916"/>
                </a:lnTo>
                <a:lnTo>
                  <a:pt x="0" y="408916"/>
                </a:lnTo>
                <a:lnTo>
                  <a:pt x="0" y="0"/>
                </a:lnTo>
                <a:close/>
              </a:path>
            </a:pathLst>
          </a:custGeom>
          <a:blipFill>
            <a:blip r:embed="rId2"/>
            <a:stretch>
              <a:fillRect t="-95672" b="-95672"/>
            </a:stretch>
          </a:blipFill>
        </p:spPr>
        <p:txBody>
          <a:bodyPr/>
          <a:lstStyle/>
          <a:p>
            <a:pPr eaLnBrk="1" fontAlgn="auto" hangingPunct="1">
              <a:spcBef>
                <a:spcPts val="0"/>
              </a:spcBef>
              <a:spcAft>
                <a:spcPts val="0"/>
              </a:spcAft>
              <a:defRPr/>
            </a:pPr>
            <a:endParaRPr lang="en-US">
              <a:latin typeface="+mn-lt"/>
            </a:endParaRPr>
          </a:p>
        </p:txBody>
      </p:sp>
      <p:sp>
        <p:nvSpPr>
          <p:cNvPr id="6150" name="TextBox 7">
            <a:extLst>
              <a:ext uri="{FF2B5EF4-FFF2-40B4-BE49-F238E27FC236}">
                <a16:creationId xmlns:a16="http://schemas.microsoft.com/office/drawing/2014/main" id="{390847CB-3A6F-AF56-9944-380E7AB563EB}"/>
              </a:ext>
            </a:extLst>
          </p:cNvPr>
          <p:cNvSpPr txBox="1">
            <a:spLocks noChangeArrowheads="1"/>
          </p:cNvSpPr>
          <p:nvPr/>
        </p:nvSpPr>
        <p:spPr bwMode="auto">
          <a:xfrm>
            <a:off x="1676400" y="436563"/>
            <a:ext cx="17019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6000" b="1">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ítulo 3">
            <a:extLst>
              <a:ext uri="{FF2B5EF4-FFF2-40B4-BE49-F238E27FC236}">
                <a16:creationId xmlns:a16="http://schemas.microsoft.com/office/drawing/2014/main" id="{D92C147A-B1D6-4AB0-BFAE-D8B5FF3DEAA1}"/>
              </a:ext>
            </a:extLst>
          </p:cNvPr>
          <p:cNvSpPr>
            <a:spLocks noGrp="1"/>
          </p:cNvSpPr>
          <p:nvPr>
            <p:ph type="title"/>
          </p:nvPr>
        </p:nvSpPr>
        <p:spPr>
          <a:xfrm>
            <a:off x="914400" y="2028825"/>
            <a:ext cx="13639800" cy="1416050"/>
          </a:xfrm>
        </p:spPr>
        <p:txBody>
          <a:bodyPr rtlCol="0">
            <a:normAutofit fontScale="90000"/>
          </a:bodyPr>
          <a:lstStyle/>
          <a:p>
            <a:pPr algn="l" fontAlgn="auto">
              <a:spcAft>
                <a:spcPts val="0"/>
              </a:spcAft>
              <a:defRPr/>
            </a:pPr>
            <a:r>
              <a:rPr lang="en-US" sz="5300" b="1" dirty="0">
                <a:latin typeface="Roboto Bold" panose="02000000000000000000" charset="0"/>
                <a:ea typeface="Roboto Bold" panose="02000000000000000000" charset="0"/>
                <a:cs typeface="Times New Roman" panose="02020603050405020304" pitchFamily="18" charset="0"/>
              </a:rPr>
              <a:t>A.  </a:t>
            </a:r>
            <a:r>
              <a:rPr lang="es-MX" sz="5300" b="1" dirty="0">
                <a:latin typeface="Roboto Bold" panose="02000000000000000000" charset="0"/>
                <a:ea typeface="Roboto Bold" panose="02000000000000000000" charset="0"/>
                <a:cs typeface="Times New Roman" panose="02020603050405020304" pitchFamily="18" charset="0"/>
              </a:rPr>
              <a:t>Principios para tenerse en cuenta</a:t>
            </a:r>
            <a:br>
              <a:rPr lang="en-US"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5" name="Marcador de contenido 4">
            <a:extLst>
              <a:ext uri="{FF2B5EF4-FFF2-40B4-BE49-F238E27FC236}">
                <a16:creationId xmlns:a16="http://schemas.microsoft.com/office/drawing/2014/main" id="{3ED5AF54-19DB-8368-73F4-C00CD7758450}"/>
              </a:ext>
            </a:extLst>
          </p:cNvPr>
          <p:cNvSpPr>
            <a:spLocks noGrp="1"/>
          </p:cNvSpPr>
          <p:nvPr>
            <p:ph sz="half" idx="1"/>
          </p:nvPr>
        </p:nvSpPr>
        <p:spPr>
          <a:xfrm>
            <a:off x="0" y="2986088"/>
            <a:ext cx="8534400" cy="7300912"/>
          </a:xfrm>
        </p:spPr>
        <p:txBody>
          <a:bodyPr rtlCol="0">
            <a:normAutofit fontScale="77500" lnSpcReduction="20000"/>
          </a:bodyPr>
          <a:lstStyle/>
          <a:p>
            <a:pPr marL="800100" lvl="1" indent="-342900" fontAlgn="auto">
              <a:spcAft>
                <a:spcPts val="0"/>
              </a:spcAft>
              <a:buFont typeface="+mj-lt"/>
              <a:buAutoNum type="arabicParenR"/>
              <a:defRPr/>
            </a:pPr>
            <a:r>
              <a:rPr lang="en-US" sz="70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s-ES" sz="7000" b="1" dirty="0">
                <a:solidFill>
                  <a:srgbClr val="00B050"/>
                </a:solidFill>
                <a:latin typeface="Arial" panose="020B0604020202020204" pitchFamily="34" charset="0"/>
                <a:ea typeface="Calibri" panose="020F0502020204030204" pitchFamily="34" charset="0"/>
                <a:cs typeface="Arial" panose="020B0604020202020204" pitchFamily="34" charset="0"/>
              </a:rPr>
              <a:t>El catecumenado pertenece a la parroquia.</a:t>
            </a:r>
          </a:p>
          <a:p>
            <a:pPr marL="800100" lvl="1" indent="-342900" fontAlgn="auto">
              <a:spcAft>
                <a:spcPts val="0"/>
              </a:spcAft>
              <a:buFont typeface="+mj-lt"/>
              <a:buAutoNum type="arabicParenR"/>
              <a:defRPr/>
            </a:pPr>
            <a:r>
              <a:rPr lang="es-ES" sz="7000" b="1" dirty="0">
                <a:solidFill>
                  <a:srgbClr val="00B050"/>
                </a:solidFill>
                <a:latin typeface="Arial" panose="020B0604020202020204" pitchFamily="34" charset="0"/>
                <a:ea typeface="Calibri" panose="020F0502020204030204" pitchFamily="34" charset="0"/>
                <a:cs typeface="Arial" panose="020B0604020202020204" pitchFamily="34" charset="0"/>
              </a:rPr>
              <a:t>El RICA se basa en el principio de que la comunidad transmite la Tradición.                       </a:t>
            </a:r>
          </a:p>
          <a:p>
            <a:pPr marL="457200" lvl="1" indent="0" fontAlgn="auto">
              <a:spcAft>
                <a:spcPts val="0"/>
              </a:spcAft>
              <a:buFont typeface="Arial" panose="020B0604020202020204" pitchFamily="34" charset="0"/>
              <a:buNone/>
              <a:defRPr/>
            </a:pPr>
            <a:r>
              <a:rPr lang="es-ES" sz="4600" b="1" dirty="0">
                <a:latin typeface="Arial" panose="020B0604020202020204" pitchFamily="34" charset="0"/>
                <a:ea typeface="Calibri" panose="020F0502020204030204" pitchFamily="34" charset="0"/>
                <a:cs typeface="Arial" panose="020B0604020202020204" pitchFamily="34" charset="0"/>
              </a:rPr>
              <a:t>El ministro principal es la comunidad: todos los bautizados, toda la comunidad, todos los fieles.                                     En ningún lugar del Rito se usa la palabra "Equipo". </a:t>
            </a:r>
            <a:endParaRPr lang="en-US" sz="4600"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F9BA6761-BAB2-B6DD-B298-15AE690BDA5E}"/>
              </a:ext>
            </a:extLst>
          </p:cNvPr>
          <p:cNvSpPr>
            <a:spLocks noGrp="1"/>
          </p:cNvSpPr>
          <p:nvPr>
            <p:ph sz="half" idx="2"/>
          </p:nvPr>
        </p:nvSpPr>
        <p:spPr>
          <a:xfrm>
            <a:off x="8534400" y="2981325"/>
            <a:ext cx="9753600" cy="7877175"/>
          </a:xfrm>
        </p:spPr>
        <p:txBody>
          <a:bodyPr rtlCol="0">
            <a:normAutofit fontScale="77500" lnSpcReduction="20000"/>
          </a:bodyPr>
          <a:lstStyle/>
          <a:p>
            <a:pPr marL="0" indent="0" fontAlgn="auto">
              <a:spcAft>
                <a:spcPts val="0"/>
              </a:spcAft>
              <a:buFont typeface="Arial" panose="020B0604020202020204" pitchFamily="34" charset="0"/>
              <a:buNone/>
              <a:defRPr/>
            </a:pPr>
            <a:r>
              <a:rPr lang="en-US" sz="7000" b="1" dirty="0">
                <a:solidFill>
                  <a:srgbClr val="00B050"/>
                </a:solidFill>
                <a:latin typeface="Arial" panose="020B0604020202020204" pitchFamily="34" charset="0"/>
                <a:ea typeface="Calibri" panose="020F0502020204030204" pitchFamily="34" charset="0"/>
                <a:cs typeface="Arial" panose="020B0604020202020204" pitchFamily="34" charset="0"/>
              </a:rPr>
              <a:t>3) </a:t>
            </a:r>
            <a:r>
              <a:rPr lang="es-ES" sz="7000" b="1" dirty="0">
                <a:solidFill>
                  <a:srgbClr val="00B050"/>
                </a:solidFill>
                <a:latin typeface="Arial" panose="020B0604020202020204" pitchFamily="34" charset="0"/>
                <a:ea typeface="Calibri" panose="020F0502020204030204" pitchFamily="34" charset="0"/>
                <a:cs typeface="Arial" panose="020B0604020202020204" pitchFamily="34" charset="0"/>
              </a:rPr>
              <a:t>Se otorgarán los dones que la comunidad necesita.                      Nuestra labor es invocar y potenciar los dones ya recibidos, permitiéndoles florecer.</a:t>
            </a:r>
          </a:p>
          <a:p>
            <a:pPr marL="0" indent="0" fontAlgn="auto">
              <a:spcAft>
                <a:spcPts val="0"/>
              </a:spcAft>
              <a:buFont typeface="Arial" panose="020B0604020202020204" pitchFamily="34" charset="0"/>
              <a:buNone/>
              <a:defRPr/>
            </a:pPr>
            <a:r>
              <a:rPr lang="es-ES" sz="7000" b="1" dirty="0">
                <a:solidFill>
                  <a:srgbClr val="00B050"/>
                </a:solidFill>
                <a:latin typeface="Arial" panose="020B0604020202020204" pitchFamily="34" charset="0"/>
                <a:ea typeface="Calibri" panose="020F0502020204030204" pitchFamily="34" charset="0"/>
                <a:cs typeface="Arial" panose="020B0604020202020204" pitchFamily="34" charset="0"/>
              </a:rPr>
              <a:t>4)El principio clave es </a:t>
            </a:r>
            <a:r>
              <a:rPr lang="es-ES" sz="7000" b="1" u="sng"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adaptarnos a cada situación</a:t>
            </a:r>
            <a:r>
              <a:rPr lang="es-ES" sz="7000" b="1" dirty="0">
                <a:solidFill>
                  <a:srgbClr val="00B050"/>
                </a:solidFill>
                <a:latin typeface="Arial" panose="020B0604020202020204" pitchFamily="34" charset="0"/>
                <a:ea typeface="Calibri" panose="020F0502020204030204" pitchFamily="34" charset="0"/>
                <a:cs typeface="Arial" panose="020B0604020202020204" pitchFamily="34" charset="0"/>
              </a:rPr>
              <a:t>.</a:t>
            </a:r>
          </a:p>
          <a:p>
            <a:pPr marL="0" indent="0" fontAlgn="auto">
              <a:spcAft>
                <a:spcPts val="0"/>
              </a:spcAft>
              <a:buFont typeface="Arial" panose="020B0604020202020204" pitchFamily="34" charset="0"/>
              <a:buNone/>
              <a:defRPr/>
            </a:pPr>
            <a:r>
              <a:rPr lang="es-ES" sz="4600" b="1" dirty="0">
                <a:latin typeface="Arial" panose="020B0604020202020204" pitchFamily="34" charset="0"/>
                <a:ea typeface="Calibri" panose="020F0502020204030204" pitchFamily="34" charset="0"/>
                <a:cs typeface="Arial" panose="020B0604020202020204" pitchFamily="34" charset="0"/>
              </a:rPr>
              <a:t>Parroquia grande, pequeña, urbana, suburbana, rural, afroamericana, parroquia hispana, vietnamita, ministerio universitario, etc.</a:t>
            </a:r>
            <a:endParaRPr lang="en-US" sz="46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1CB94180-F65F-D36A-8AD5-7BE56787F3F6}"/>
              </a:ext>
            </a:extLst>
          </p:cNvPr>
          <p:cNvSpPr txBox="1"/>
          <p:nvPr/>
        </p:nvSpPr>
        <p:spPr>
          <a:xfrm>
            <a:off x="2971800" y="558800"/>
            <a:ext cx="14935200" cy="1016000"/>
          </a:xfrm>
          <a:prstGeom prst="rect">
            <a:avLst/>
          </a:prstGeom>
          <a:noFill/>
        </p:spPr>
        <p:txBody>
          <a:bodyPr>
            <a:spAutoFit/>
          </a:bodyPr>
          <a:lstStyle/>
          <a:p>
            <a:pPr eaLnBrk="1" fontAlgn="auto" hangingPunct="1">
              <a:lnSpc>
                <a:spcPts val="7150"/>
              </a:lnSpc>
              <a:spcBef>
                <a:spcPts val="0"/>
              </a:spcBef>
              <a:spcAft>
                <a:spcPts val="0"/>
              </a:spcAft>
              <a:defRPr/>
            </a:pPr>
            <a:r>
              <a:rPr lang="en-US" sz="6000" b="1" dirty="0">
                <a:solidFill>
                  <a:srgbClr val="3B4A1E"/>
                </a:solidFill>
                <a:effectLst>
                  <a:outerShdw blurRad="38100" dist="38100" dir="2700000" algn="tl">
                    <a:srgbClr val="000000">
                      <a:alpha val="43137"/>
                    </a:srgbClr>
                  </a:outerShdw>
                </a:effectLst>
                <a:latin typeface="Roboto Bold" panose="02000000000000000000" charset="0"/>
                <a:ea typeface="Roboto Bold" panose="02000000000000000000" charset="0"/>
                <a:cs typeface="Roboto Bold"/>
                <a:sym typeface="Roboto Bold"/>
              </a:rPr>
              <a:t>I. </a:t>
            </a:r>
            <a:r>
              <a:rPr lang="en-US" sz="6000" b="1" dirty="0">
                <a:solidFill>
                  <a:srgbClr val="3B4A1E"/>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rPr>
              <a:t>Como </a:t>
            </a:r>
            <a:r>
              <a:rPr lang="en-US" sz="6000" b="1" dirty="0">
                <a:solidFill>
                  <a:srgbClr val="FF0000"/>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rPr>
              <a:t>Crear </a:t>
            </a:r>
            <a:r>
              <a:rPr lang="en-US" sz="6000" b="1" dirty="0">
                <a:solidFill>
                  <a:srgbClr val="3B4A1E"/>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rPr>
              <a:t>un Equipo de RICA </a:t>
            </a:r>
            <a:endParaRPr lang="en-US" sz="6000" b="1" dirty="0">
              <a:solidFill>
                <a:srgbClr val="3B4A1E"/>
              </a:solidFill>
              <a:effectLst>
                <a:outerShdw blurRad="38100" dist="38100" dir="2700000" algn="tl">
                  <a:srgbClr val="000000">
                    <a:alpha val="43137"/>
                  </a:srgbClr>
                </a:outerShdw>
              </a:effectLst>
              <a:latin typeface="Roboto Bold" panose="02000000000000000000" charset="0"/>
              <a:ea typeface="Roboto Bold" panose="02000000000000000000" charset="0"/>
              <a:cs typeface="Roboto Bold"/>
              <a:sym typeface="Roboto Bold"/>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 calcmode="lin" valueType="num">
                                      <p:cBhvr>
                                        <p:cTn id="3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7">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 calcmode="lin" valueType="num">
                                      <p:cBhvr>
                                        <p:cTn id="4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333D57CC-1EA0-4183-8F9C-574E7CF7BF8E}"/>
              </a:ext>
            </a:extLst>
          </p:cNvPr>
          <p:cNvSpPr txBox="1">
            <a:spLocks noChangeArrowheads="1"/>
          </p:cNvSpPr>
          <p:nvPr/>
        </p:nvSpPr>
        <p:spPr bwMode="auto">
          <a:xfrm>
            <a:off x="557213" y="266700"/>
            <a:ext cx="171735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5975"/>
              </a:lnSpc>
            </a:pPr>
            <a:endParaRPr lang="en-US" altLang="en-US" sz="4400" b="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Roboto Bold" charset="0"/>
            </a:endParaRPr>
          </a:p>
        </p:txBody>
      </p:sp>
      <p:sp>
        <p:nvSpPr>
          <p:cNvPr id="4" name="Título 3">
            <a:extLst>
              <a:ext uri="{FF2B5EF4-FFF2-40B4-BE49-F238E27FC236}">
                <a16:creationId xmlns:a16="http://schemas.microsoft.com/office/drawing/2014/main" id="{79184343-C2BC-AB8B-76D4-96EAF91B2318}"/>
              </a:ext>
            </a:extLst>
          </p:cNvPr>
          <p:cNvSpPr>
            <a:spLocks noGrp="1"/>
          </p:cNvSpPr>
          <p:nvPr>
            <p:ph type="title"/>
          </p:nvPr>
        </p:nvSpPr>
        <p:spPr>
          <a:xfrm>
            <a:off x="0" y="0"/>
            <a:ext cx="18264188" cy="2476500"/>
          </a:xfrm>
          <a:solidFill>
            <a:schemeClr val="accent1">
              <a:lumMod val="60000"/>
              <a:lumOff val="40000"/>
            </a:schemeClr>
          </a:solidFill>
        </p:spPr>
        <p:txBody>
          <a:bodyPr rtlCol="0">
            <a:normAutofit/>
          </a:bodyPr>
          <a:lstStyle/>
          <a:p>
            <a:pPr fontAlgn="auto">
              <a:spcAft>
                <a:spcPts val="0"/>
              </a:spcAft>
              <a:defRPr/>
            </a:pPr>
            <a:r>
              <a:rPr lang="en-US" sz="66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B.  </a:t>
            </a:r>
            <a:r>
              <a:rPr lang="es-MX" sz="66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Ministerios y Oficios del Rito de Iniciación Cristiana para Adultos</a:t>
            </a:r>
            <a:endParaRPr lang="en-US" dirty="0">
              <a:effectLst>
                <a:outerShdw blurRad="38100" dist="38100" dir="2700000" algn="tl">
                  <a:srgbClr val="000000">
                    <a:alpha val="43137"/>
                  </a:srgbClr>
                </a:outerShdw>
              </a:effectLst>
              <a:latin typeface="Roboto Bold" panose="02000000000000000000" charset="0"/>
              <a:ea typeface="Roboto Bold" panose="02000000000000000000" charset="0"/>
            </a:endParaRPr>
          </a:p>
        </p:txBody>
      </p:sp>
      <p:sp>
        <p:nvSpPr>
          <p:cNvPr id="5" name="Marcador de contenido 4">
            <a:extLst>
              <a:ext uri="{FF2B5EF4-FFF2-40B4-BE49-F238E27FC236}">
                <a16:creationId xmlns:a16="http://schemas.microsoft.com/office/drawing/2014/main" id="{82242529-0513-8DF2-C7C2-0CD6634C662C}"/>
              </a:ext>
            </a:extLst>
          </p:cNvPr>
          <p:cNvSpPr>
            <a:spLocks noGrp="1"/>
          </p:cNvSpPr>
          <p:nvPr>
            <p:ph idx="1"/>
          </p:nvPr>
        </p:nvSpPr>
        <p:spPr>
          <a:xfrm>
            <a:off x="0" y="2476500"/>
            <a:ext cx="18264188" cy="7810500"/>
          </a:xfrm>
        </p:spPr>
        <p:txBody>
          <a:bodyPr rtlCol="0">
            <a:normAutofit/>
          </a:bodyPr>
          <a:lstStyle/>
          <a:p>
            <a:pPr marL="457200" fontAlgn="auto">
              <a:spcAft>
                <a:spcPts val="0"/>
              </a:spcAft>
              <a:buFont typeface="Arial" panose="020B0604020202020204" pitchFamily="34" charset="0"/>
              <a:buNone/>
              <a:defRPr/>
            </a:pP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s-MX" sz="40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Esta sección se encuentra en los numerales del 9 al 16 de la introducción del nuevo RICA, se enlistan las funciones y responsabilidades:</a:t>
            </a:r>
          </a:p>
          <a:p>
            <a:pPr marL="457200" fontAlgn="auto">
              <a:spcAft>
                <a:spcPts val="0"/>
              </a:spcAft>
              <a:buFont typeface="Arial" panose="020B0604020202020204" pitchFamily="34" charset="0"/>
              <a:buNone/>
              <a:defRPr/>
            </a:pPr>
            <a:r>
              <a:rPr lang="es-MX" sz="4000" dirty="0">
                <a:latin typeface="Arial" panose="020B0604020202020204" pitchFamily="34" charset="0"/>
                <a:ea typeface="Calibri" panose="020F0502020204030204" pitchFamily="34" charset="0"/>
                <a:cs typeface="Arial" panose="020B0604020202020204" pitchFamily="34" charset="0"/>
              </a:rPr>
              <a:t> </a:t>
            </a:r>
            <a:r>
              <a:rPr lang="es-MX" sz="4000" b="1" dirty="0">
                <a:solidFill>
                  <a:srgbClr val="00B050"/>
                </a:solidFill>
                <a:latin typeface="Arial" panose="020B0604020202020204" pitchFamily="34" charset="0"/>
                <a:ea typeface="Calibri" panose="020F0502020204030204" pitchFamily="34" charset="0"/>
                <a:cs typeface="Arial" panose="020B0604020202020204" pitchFamily="34" charset="0"/>
              </a:rPr>
              <a:t> Del Pueblo de Dios: </a:t>
            </a:r>
            <a:r>
              <a:rPr lang="es-MX" sz="4000" b="1" u="sng"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todos los bautizados</a:t>
            </a:r>
            <a:r>
              <a:rPr lang="es-MX" sz="400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s-MX" sz="4000" i="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«Todo discípulo de Cristo tiene la obligación individual de difundir la fe». </a:t>
            </a:r>
          </a:p>
          <a:p>
            <a:pPr marL="457200" fontAlgn="auto">
              <a:spcAft>
                <a:spcPts val="0"/>
              </a:spcAft>
              <a:buFont typeface="Arial" panose="020B0604020202020204" pitchFamily="34" charset="0"/>
              <a:buNone/>
              <a:defRPr/>
            </a:pPr>
            <a:r>
              <a:rPr lang="es-MX" sz="4000" b="1" dirty="0">
                <a:solidFill>
                  <a:srgbClr val="00B050"/>
                </a:solidFill>
                <a:latin typeface="Arial" panose="020B0604020202020204" pitchFamily="34" charset="0"/>
                <a:ea typeface="Calibri" panose="020F0502020204030204" pitchFamily="34" charset="0"/>
                <a:cs typeface="Arial" panose="020B0604020202020204" pitchFamily="34" charset="0"/>
              </a:rPr>
              <a:t>Donde se describe cómo el Pueblo de Dios participa en cada período de la RICA.</a:t>
            </a:r>
          </a:p>
          <a:p>
            <a:pPr marL="685800" indent="-571500" fontAlgn="auto">
              <a:spcAft>
                <a:spcPts val="0"/>
              </a:spcAft>
              <a:defRPr/>
            </a:pPr>
            <a:r>
              <a:rPr lang="es-MX" sz="4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Padrinos y madrinas</a:t>
            </a:r>
          </a:p>
          <a:p>
            <a:pPr marL="685800" indent="-571500" fontAlgn="auto">
              <a:spcAft>
                <a:spcPts val="0"/>
              </a:spcAft>
              <a:defRPr/>
            </a:pPr>
            <a:r>
              <a:rPr lang="es-MX" sz="4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Obispo</a:t>
            </a:r>
          </a:p>
          <a:p>
            <a:pPr marL="685800" indent="-571500" fontAlgn="auto">
              <a:spcAft>
                <a:spcPts val="0"/>
              </a:spcAft>
              <a:defRPr/>
            </a:pPr>
            <a:r>
              <a:rPr lang="es-MX" sz="4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Sacerdotes</a:t>
            </a:r>
          </a:p>
          <a:p>
            <a:pPr marL="685800" indent="-571500" fontAlgn="auto">
              <a:spcAft>
                <a:spcPts val="0"/>
              </a:spcAft>
              <a:defRPr/>
            </a:pPr>
            <a:r>
              <a:rPr lang="es-MX" sz="4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Diáconos</a:t>
            </a:r>
          </a:p>
          <a:p>
            <a:pPr marL="685800" indent="-571500" fontAlgn="auto">
              <a:spcAft>
                <a:spcPts val="0"/>
              </a:spcAft>
              <a:defRPr/>
            </a:pPr>
            <a:r>
              <a:rPr lang="es-MX" sz="4000" b="1" dirty="0">
                <a:solidFill>
                  <a:srgbClr val="00B05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Catequistas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A2FEC8F5-BE6C-20C9-5C1A-6F525B1746F8}"/>
              </a:ext>
            </a:extLst>
          </p:cNvPr>
          <p:cNvGrpSpPr>
            <a:grpSpLocks/>
          </p:cNvGrpSpPr>
          <p:nvPr/>
        </p:nvGrpSpPr>
        <p:grpSpPr bwMode="auto">
          <a:xfrm>
            <a:off x="0" y="-446088"/>
            <a:ext cx="18288000" cy="3363913"/>
            <a:chOff x="0" y="0"/>
            <a:chExt cx="6186311" cy="1137623"/>
          </a:xfrm>
        </p:grpSpPr>
        <p:sp>
          <p:nvSpPr>
            <p:cNvPr id="8198" name="Freeform 3">
              <a:extLst>
                <a:ext uri="{FF2B5EF4-FFF2-40B4-BE49-F238E27FC236}">
                  <a16:creationId xmlns:a16="http://schemas.microsoft.com/office/drawing/2014/main" id="{07D34889-E9BA-59CA-AD05-0A6685C459F0}"/>
                </a:ext>
              </a:extLst>
            </p:cNvPr>
            <p:cNvSpPr>
              <a:spLocks noChangeArrowheads="1"/>
            </p:cNvSpPr>
            <p:nvPr/>
          </p:nvSpPr>
          <p:spPr bwMode="auto">
            <a:xfrm>
              <a:off x="0" y="0"/>
              <a:ext cx="6186311" cy="1137623"/>
            </a:xfrm>
            <a:prstGeom prst="rect">
              <a:avLst/>
            </a:prstGeom>
            <a:solidFill>
              <a:srgbClr val="B0D8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grpSp>
      <p:sp>
        <p:nvSpPr>
          <p:cNvPr id="4" name="TextBox 4">
            <a:extLst>
              <a:ext uri="{FF2B5EF4-FFF2-40B4-BE49-F238E27FC236}">
                <a16:creationId xmlns:a16="http://schemas.microsoft.com/office/drawing/2014/main" id="{2AEA2301-AD7E-CDBE-CD58-53E969669A09}"/>
              </a:ext>
            </a:extLst>
          </p:cNvPr>
          <p:cNvSpPr txBox="1"/>
          <p:nvPr/>
        </p:nvSpPr>
        <p:spPr>
          <a:xfrm>
            <a:off x="0" y="358775"/>
            <a:ext cx="18256250" cy="2071688"/>
          </a:xfrm>
          <a:prstGeom prst="rect">
            <a:avLst/>
          </a:prstGeom>
        </p:spPr>
        <p:txBody>
          <a:bodyPr lIns="0" tIns="0" rIns="0" bIns="0">
            <a:spAutoFit/>
          </a:bodyPr>
          <a:lstStyle/>
          <a:p>
            <a:pPr algn="ctr" eaLnBrk="1" fontAlgn="auto" hangingPunct="1">
              <a:lnSpc>
                <a:spcPts val="8320"/>
              </a:lnSpc>
              <a:spcBef>
                <a:spcPts val="0"/>
              </a:spcBef>
              <a:spcAft>
                <a:spcPts val="0"/>
              </a:spcAft>
              <a:defRPr/>
            </a:pPr>
            <a:r>
              <a:rPr lang="en-US" sz="64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C. </a:t>
            </a:r>
            <a:r>
              <a:rPr lang="es-ES" sz="64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Ministerios que han crecido a través de la práctica/implementación en USA</a:t>
            </a:r>
            <a:endParaRPr lang="en-US" sz="6400" b="1" dirty="0">
              <a:solidFill>
                <a:schemeClr val="accent3">
                  <a:lumMod val="50000"/>
                </a:schemeClr>
              </a:solidFill>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endParaRPr>
          </a:p>
        </p:txBody>
      </p:sp>
      <p:sp>
        <p:nvSpPr>
          <p:cNvPr id="52" name="Content Placeholder 51">
            <a:extLst>
              <a:ext uri="{FF2B5EF4-FFF2-40B4-BE49-F238E27FC236}">
                <a16:creationId xmlns:a16="http://schemas.microsoft.com/office/drawing/2014/main" id="{E5B252B3-566A-6C3D-DBE6-8C192DA03D9E}"/>
              </a:ext>
            </a:extLst>
          </p:cNvPr>
          <p:cNvSpPr>
            <a:spLocks noGrp="1"/>
          </p:cNvSpPr>
          <p:nvPr>
            <p:ph sz="half" idx="1"/>
          </p:nvPr>
        </p:nvSpPr>
        <p:spPr>
          <a:xfrm>
            <a:off x="0" y="2917825"/>
            <a:ext cx="9169400" cy="7369175"/>
          </a:xfrm>
        </p:spPr>
        <p:txBody>
          <a:bodyPr rtlCol="0">
            <a:noAutofit/>
          </a:bodyPr>
          <a:lstStyle/>
          <a:p>
            <a:pPr marL="0" indent="0" fontAlgn="auto">
              <a:spcAft>
                <a:spcPts val="0"/>
              </a:spcAft>
              <a:buFont typeface="Arial" panose="020B0604020202020204" pitchFamily="34" charset="0"/>
              <a:buNone/>
              <a:defRPr/>
            </a:pP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Coordinador/Director/Párroco</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Hospitalidad</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 Coordinador/a de Padrinos</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Planificador/a de Liturgia</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 Planificador/a de Oración</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6) Líder de Oración</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7) Catequistas especializados para:</a:t>
            </a:r>
          </a:p>
          <a:p>
            <a:pPr marL="0" indent="0" fontAlgn="auto">
              <a:spcAft>
                <a:spcPts val="0"/>
              </a:spcAft>
              <a:buFont typeface="Arial" panose="020B0604020202020204" pitchFamily="34" charset="0"/>
              <a:buNone/>
              <a:defRPr/>
            </a:pP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-Precatecumenado                                                       -Catecumenado                                            -Purificación e Iluminación                       </a:t>
            </a:r>
            <a:r>
              <a:rPr lang="es-MX"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(Facilitadores/as de Despedida) </a:t>
            </a:r>
            <a:r>
              <a:rPr lang="es-MX"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-Mistagógia</a:t>
            </a:r>
          </a:p>
        </p:txBody>
      </p:sp>
      <p:sp>
        <p:nvSpPr>
          <p:cNvPr id="53" name="Content Placeholder 52">
            <a:extLst>
              <a:ext uri="{FF2B5EF4-FFF2-40B4-BE49-F238E27FC236}">
                <a16:creationId xmlns:a16="http://schemas.microsoft.com/office/drawing/2014/main" id="{99FE5F7F-7EA0-D929-8642-5EEC6BBCA00E}"/>
              </a:ext>
            </a:extLst>
          </p:cNvPr>
          <p:cNvSpPr>
            <a:spLocks noGrp="1"/>
          </p:cNvSpPr>
          <p:nvPr>
            <p:ph sz="half" idx="2"/>
          </p:nvPr>
        </p:nvSpPr>
        <p:spPr>
          <a:xfrm>
            <a:off x="8686800" y="3086100"/>
            <a:ext cx="9569450" cy="7200900"/>
          </a:xfrm>
        </p:spPr>
        <p:txBody>
          <a:bodyPr rtlCol="0">
            <a:normAutofit/>
          </a:bodyPr>
          <a:lstStyle/>
          <a:p>
            <a:pPr marL="0" indent="0" fontAlgn="auto">
              <a:spcAft>
                <a:spcPts val="0"/>
              </a:spcAft>
              <a:buFont typeface="Arial" panose="020B0604020202020204" pitchFamily="34" charset="0"/>
              <a:buNone/>
              <a:defRPr/>
            </a:pP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8) Entrevistadores                                            9) Comunicación                                          10) Planificador(a) de retiros (día de reflexión)                                                         11) Director(a) espiritual                                12) El coordinador (catequistas, etc.) del RICA adaptada para niños                                      13) El coordinador de equipo que trabaja en diferentes idiomas</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2">
                                            <p:txEl>
                                              <p:pRg st="0" end="0"/>
                                            </p:txEl>
                                          </p:spTgt>
                                        </p:tgtEl>
                                        <p:attrNameLst>
                                          <p:attrName>style.visibility</p:attrName>
                                        </p:attrNameLst>
                                      </p:cBhvr>
                                      <p:to>
                                        <p:strVal val="visible"/>
                                      </p:to>
                                    </p:set>
                                    <p:anim calcmode="lin" valueType="num">
                                      <p:cBhvr>
                                        <p:cTn id="7" dur="10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anim calcmode="lin" valueType="num">
                                      <p:cBhvr>
                                        <p:cTn id="13" dur="1000" fill="hold"/>
                                        <p:tgtEl>
                                          <p:spTgt spid="5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xEl>
                                              <p:pRg st="2" end="2"/>
                                            </p:txEl>
                                          </p:spTgt>
                                        </p:tgtEl>
                                        <p:attrNameLst>
                                          <p:attrName>style.visibility</p:attrName>
                                        </p:attrNameLst>
                                      </p:cBhvr>
                                      <p:to>
                                        <p:strVal val="visible"/>
                                      </p:to>
                                    </p:set>
                                    <p:anim calcmode="lin" valueType="num">
                                      <p:cBhvr>
                                        <p:cTn id="19" dur="1000" fill="hold"/>
                                        <p:tgtEl>
                                          <p:spTgt spid="5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2">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2">
                                            <p:txEl>
                                              <p:pRg st="3" end="3"/>
                                            </p:txEl>
                                          </p:spTgt>
                                        </p:tgtEl>
                                        <p:attrNameLst>
                                          <p:attrName>style.visibility</p:attrName>
                                        </p:attrNameLst>
                                      </p:cBhvr>
                                      <p:to>
                                        <p:strVal val="visible"/>
                                      </p:to>
                                    </p:set>
                                    <p:anim calcmode="lin" valueType="num">
                                      <p:cBhvr>
                                        <p:cTn id="25" dur="1000" fill="hold"/>
                                        <p:tgtEl>
                                          <p:spTgt spid="52">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52">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52">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52">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52">
                                            <p:txEl>
                                              <p:pRg st="4" end="4"/>
                                            </p:txEl>
                                          </p:spTgt>
                                        </p:tgtEl>
                                        <p:attrNameLst>
                                          <p:attrName>style.visibility</p:attrName>
                                        </p:attrNameLst>
                                      </p:cBhvr>
                                      <p:to>
                                        <p:strVal val="visible"/>
                                      </p:to>
                                    </p:set>
                                    <p:anim calcmode="lin" valueType="num">
                                      <p:cBhvr>
                                        <p:cTn id="31" dur="1000" fill="hold"/>
                                        <p:tgtEl>
                                          <p:spTgt spid="52">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2">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2">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2">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52">
                                            <p:txEl>
                                              <p:pRg st="5" end="5"/>
                                            </p:txEl>
                                          </p:spTgt>
                                        </p:tgtEl>
                                        <p:attrNameLst>
                                          <p:attrName>style.visibility</p:attrName>
                                        </p:attrNameLst>
                                      </p:cBhvr>
                                      <p:to>
                                        <p:strVal val="visible"/>
                                      </p:to>
                                    </p:set>
                                    <p:anim calcmode="lin" valueType="num">
                                      <p:cBhvr>
                                        <p:cTn id="37" dur="1000" fill="hold"/>
                                        <p:tgtEl>
                                          <p:spTgt spid="52">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52">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52">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52">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52">
                                            <p:txEl>
                                              <p:pRg st="6" end="6"/>
                                            </p:txEl>
                                          </p:spTgt>
                                        </p:tgtEl>
                                        <p:attrNameLst>
                                          <p:attrName>style.visibility</p:attrName>
                                        </p:attrNameLst>
                                      </p:cBhvr>
                                      <p:to>
                                        <p:strVal val="visible"/>
                                      </p:to>
                                    </p:set>
                                    <p:anim calcmode="lin" valueType="num">
                                      <p:cBhvr>
                                        <p:cTn id="43" dur="1000" fill="hold"/>
                                        <p:tgtEl>
                                          <p:spTgt spid="52">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52">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52">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52">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52">
                                            <p:txEl>
                                              <p:pRg st="7" end="7"/>
                                            </p:txEl>
                                          </p:spTgt>
                                        </p:tgtEl>
                                        <p:attrNameLst>
                                          <p:attrName>style.visibility</p:attrName>
                                        </p:attrNameLst>
                                      </p:cBhvr>
                                      <p:to>
                                        <p:strVal val="visible"/>
                                      </p:to>
                                    </p:set>
                                    <p:anim calcmode="lin" valueType="num">
                                      <p:cBhvr>
                                        <p:cTn id="49" dur="1000" fill="hold"/>
                                        <p:tgtEl>
                                          <p:spTgt spid="52">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52">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52">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52">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1" presetClass="entr" presetSubtype="0" fill="hold" nodeType="clickEffect">
                                  <p:stCondLst>
                                    <p:cond delay="0"/>
                                  </p:stCondLst>
                                  <p:childTnLst>
                                    <p:set>
                                      <p:cBhvr>
                                        <p:cTn id="56" dur="1" fill="hold">
                                          <p:stCondLst>
                                            <p:cond delay="0"/>
                                          </p:stCondLst>
                                        </p:cTn>
                                        <p:tgtEl>
                                          <p:spTgt spid="53">
                                            <p:txEl>
                                              <p:pRg st="0" end="0"/>
                                            </p:txEl>
                                          </p:spTgt>
                                        </p:tgtEl>
                                        <p:attrNameLst>
                                          <p:attrName>style.visibility</p:attrName>
                                        </p:attrNameLst>
                                      </p:cBhvr>
                                      <p:to>
                                        <p:strVal val="visible"/>
                                      </p:to>
                                    </p:set>
                                    <p:anim calcmode="lin" valueType="num">
                                      <p:cBhvr>
                                        <p:cTn id="57" dur="10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53">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53">
                                            <p:txEl>
                                              <p:pRg st="0" end="0"/>
                                            </p:txEl>
                                          </p:spTgt>
                                        </p:tgtEl>
                                        <p:attrNameLst>
                                          <p:attrName>style.rotation</p:attrName>
                                        </p:attrNameLst>
                                      </p:cBhvr>
                                      <p:tavLst>
                                        <p:tav tm="0">
                                          <p:val>
                                            <p:fltVal val="90"/>
                                          </p:val>
                                        </p:tav>
                                        <p:tav tm="100000">
                                          <p:val>
                                            <p:fltVal val="0"/>
                                          </p:val>
                                        </p:tav>
                                      </p:tavLst>
                                    </p:anim>
                                    <p:animEffect transition="in" filter="fade">
                                      <p:cBhvr>
                                        <p:cTn id="60" dur="10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9218" name="TextBox 3">
            <a:extLst>
              <a:ext uri="{FF2B5EF4-FFF2-40B4-BE49-F238E27FC236}">
                <a16:creationId xmlns:a16="http://schemas.microsoft.com/office/drawing/2014/main" id="{067ADAD3-F2AD-603A-F21E-8B5C218D6045}"/>
              </a:ext>
            </a:extLst>
          </p:cNvPr>
          <p:cNvSpPr txBox="1">
            <a:spLocks noChangeArrowheads="1"/>
          </p:cNvSpPr>
          <p:nvPr/>
        </p:nvSpPr>
        <p:spPr bwMode="auto">
          <a:xfrm>
            <a:off x="1098550" y="2095500"/>
            <a:ext cx="52832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8325"/>
              </a:lnSpc>
            </a:pPr>
            <a:endParaRPr lang="en-US" altLang="en-US" sz="6600" b="1">
              <a:solidFill>
                <a:srgbClr val="00B050"/>
              </a:solidFill>
              <a:latin typeface="Times New Roman" panose="02020603050405020304" pitchFamily="18" charset="0"/>
              <a:ea typeface="Calibri" panose="020F0502020204030204" pitchFamily="34" charset="0"/>
              <a:cs typeface="Times New Roman" panose="02020603050405020304" pitchFamily="18" charset="0"/>
              <a:sym typeface="Roboto Bold" charset="0"/>
            </a:endParaRPr>
          </a:p>
        </p:txBody>
      </p:sp>
      <p:sp>
        <p:nvSpPr>
          <p:cNvPr id="9219" name="AutoShape 5">
            <a:extLst>
              <a:ext uri="{FF2B5EF4-FFF2-40B4-BE49-F238E27FC236}">
                <a16:creationId xmlns:a16="http://schemas.microsoft.com/office/drawing/2014/main" id="{088CF830-2520-9479-6713-C8BD38AF4C77}"/>
              </a:ext>
            </a:extLst>
          </p:cNvPr>
          <p:cNvSpPr>
            <a:spLocks noChangeShapeType="1"/>
          </p:cNvSpPr>
          <p:nvPr/>
        </p:nvSpPr>
        <p:spPr bwMode="auto">
          <a:xfrm rot="5400000">
            <a:off x="2359025" y="5143500"/>
            <a:ext cx="10287000" cy="0"/>
          </a:xfrm>
          <a:prstGeom prst="line">
            <a:avLst/>
          </a:prstGeom>
          <a:noFill/>
          <a:ln w="9525" cap="rnd">
            <a:solidFill>
              <a:srgbClr val="C8C8C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9220" name="Group 6">
            <a:extLst>
              <a:ext uri="{FF2B5EF4-FFF2-40B4-BE49-F238E27FC236}">
                <a16:creationId xmlns:a16="http://schemas.microsoft.com/office/drawing/2014/main" id="{46B54F45-CCE0-5949-E1E5-6E1F620E7DEE}"/>
              </a:ext>
            </a:extLst>
          </p:cNvPr>
          <p:cNvGrpSpPr>
            <a:grpSpLocks/>
          </p:cNvGrpSpPr>
          <p:nvPr/>
        </p:nvGrpSpPr>
        <p:grpSpPr bwMode="auto">
          <a:xfrm>
            <a:off x="0" y="-88900"/>
            <a:ext cx="18288000" cy="2184400"/>
            <a:chOff x="0" y="161379"/>
            <a:chExt cx="6186311" cy="429377"/>
          </a:xfrm>
        </p:grpSpPr>
        <p:sp>
          <p:nvSpPr>
            <p:cNvPr id="7" name="Freeform 7">
              <a:extLst>
                <a:ext uri="{FF2B5EF4-FFF2-40B4-BE49-F238E27FC236}">
                  <a16:creationId xmlns:a16="http://schemas.microsoft.com/office/drawing/2014/main" id="{660603F1-214F-C496-EBFA-B55C61235BB3}"/>
                </a:ext>
              </a:extLst>
            </p:cNvPr>
            <p:cNvSpPr/>
            <p:nvPr/>
          </p:nvSpPr>
          <p:spPr>
            <a:xfrm>
              <a:off x="0" y="161379"/>
              <a:ext cx="6186311" cy="429377"/>
            </a:xfrm>
            <a:custGeom>
              <a:avLst/>
              <a:gdLst/>
              <a:ahLst/>
              <a:cxnLst/>
              <a:rect l="l" t="t" r="r" b="b"/>
              <a:pathLst>
                <a:path w="6186311" h="660400">
                  <a:moveTo>
                    <a:pt x="6061851" y="660400"/>
                  </a:moveTo>
                  <a:lnTo>
                    <a:pt x="124460" y="660400"/>
                  </a:lnTo>
                  <a:cubicBezTo>
                    <a:pt x="55880" y="660400"/>
                    <a:pt x="0" y="604520"/>
                    <a:pt x="0" y="535940"/>
                  </a:cubicBezTo>
                  <a:lnTo>
                    <a:pt x="0" y="124460"/>
                  </a:lnTo>
                  <a:cubicBezTo>
                    <a:pt x="0" y="55880"/>
                    <a:pt x="55880" y="0"/>
                    <a:pt x="124460" y="0"/>
                  </a:cubicBezTo>
                  <a:lnTo>
                    <a:pt x="6061851" y="0"/>
                  </a:lnTo>
                  <a:cubicBezTo>
                    <a:pt x="6130431" y="0"/>
                    <a:pt x="6186311" y="55880"/>
                    <a:pt x="6186311" y="124460"/>
                  </a:cubicBezTo>
                  <a:lnTo>
                    <a:pt x="6186311" y="535940"/>
                  </a:lnTo>
                  <a:cubicBezTo>
                    <a:pt x="6186311" y="604520"/>
                    <a:pt x="6130431" y="660400"/>
                    <a:pt x="6061851" y="660400"/>
                  </a:cubicBezTo>
                  <a:close/>
                </a:path>
              </a:pathLst>
            </a:custGeom>
            <a:solidFill>
              <a:srgbClr val="B0D8A0"/>
            </a:solidFill>
          </p:spPr>
          <p:txBody>
            <a:bodyPr/>
            <a:lstStyle/>
            <a:p>
              <a:pPr eaLnBrk="1" fontAlgn="auto" hangingPunct="1">
                <a:spcBef>
                  <a:spcPts val="0"/>
                </a:spcBef>
                <a:spcAft>
                  <a:spcPts val="0"/>
                </a:spcAft>
                <a:defRPr/>
              </a:pPr>
              <a:endParaRPr lang="en-US" sz="6000" b="1" dirty="0">
                <a:latin typeface="Times New Roman" panose="02020603050405020304" pitchFamily="18" charset="0"/>
                <a:ea typeface="Calibri" panose="020F0502020204030204" pitchFamily="34" charset="0"/>
                <a:cs typeface="Times New Roman" panose="02020603050405020304" pitchFamily="18" charset="0"/>
                <a:sym typeface="Roboto Bold"/>
              </a:endParaRPr>
            </a:p>
            <a:p>
              <a:pPr eaLnBrk="1" fontAlgn="auto" hangingPunct="1">
                <a:spcBef>
                  <a:spcPts val="0"/>
                </a:spcBef>
                <a:spcAft>
                  <a:spcPts val="0"/>
                </a:spcAft>
                <a:defRPr/>
              </a:pPr>
              <a:r>
                <a:rPr lang="en-US" sz="60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D. </a:t>
              </a:r>
              <a:r>
                <a:rPr lang="es-MX" sz="60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rPr>
                <a:t>Para seleccionar a los miembros del Equipo</a:t>
              </a:r>
              <a:endParaRPr lang="en-US" sz="60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sym typeface="Roboto Bold"/>
              </a:endParaRPr>
            </a:p>
            <a:p>
              <a:pPr eaLnBrk="1" fontAlgn="auto" hangingPunct="1">
                <a:spcBef>
                  <a:spcPts val="0"/>
                </a:spcBef>
                <a:spcAft>
                  <a:spcPts val="0"/>
                </a:spcAft>
                <a:defRPr/>
              </a:pPr>
              <a:endParaRPr lang="en-US" dirty="0">
                <a:latin typeface="+mn-lt"/>
              </a:endParaRPr>
            </a:p>
          </p:txBody>
        </p:sp>
      </p:grpSp>
      <p:sp>
        <p:nvSpPr>
          <p:cNvPr id="9221" name="Título 8">
            <a:extLst>
              <a:ext uri="{FF2B5EF4-FFF2-40B4-BE49-F238E27FC236}">
                <a16:creationId xmlns:a16="http://schemas.microsoft.com/office/drawing/2014/main" id="{522A3C52-13E5-D706-7903-E3DD0117410D}"/>
              </a:ext>
            </a:extLst>
          </p:cNvPr>
          <p:cNvSpPr>
            <a:spLocks noGrp="1" noChangeArrowheads="1"/>
          </p:cNvSpPr>
          <p:nvPr>
            <p:ph type="title"/>
          </p:nvPr>
        </p:nvSpPr>
        <p:spPr>
          <a:xfrm>
            <a:off x="10088563" y="8464550"/>
            <a:ext cx="8229600" cy="1143000"/>
          </a:xfrm>
        </p:spPr>
        <p:txBody>
          <a:bodyPr/>
          <a:lstStyle/>
          <a:p>
            <a:r>
              <a:rPr lang="es-MX" altLang="en-US"/>
              <a:t>             </a:t>
            </a:r>
            <a:endParaRPr lang="en-US" altLang="en-US"/>
          </a:p>
        </p:txBody>
      </p:sp>
      <p:sp>
        <p:nvSpPr>
          <p:cNvPr id="10" name="Marcador de contenido 9">
            <a:extLst>
              <a:ext uri="{FF2B5EF4-FFF2-40B4-BE49-F238E27FC236}">
                <a16:creationId xmlns:a16="http://schemas.microsoft.com/office/drawing/2014/main" id="{927A01F4-0594-4B6B-C76C-3B58C61D73E3}"/>
              </a:ext>
            </a:extLst>
          </p:cNvPr>
          <p:cNvSpPr>
            <a:spLocks noGrp="1"/>
          </p:cNvSpPr>
          <p:nvPr>
            <p:ph sz="half" idx="1"/>
          </p:nvPr>
        </p:nvSpPr>
        <p:spPr>
          <a:xfrm>
            <a:off x="0" y="2041525"/>
            <a:ext cx="10785475" cy="8588375"/>
          </a:xfrm>
        </p:spPr>
        <p:txBody>
          <a:bodyPr rtlCol="0">
            <a:normAutofit/>
          </a:bodyPr>
          <a:lstStyle/>
          <a:p>
            <a:pPr marL="0" indent="0" fontAlgn="auto">
              <a:spcAft>
                <a:spcPts val="0"/>
              </a:spcAft>
              <a:buFont typeface="Arial" panose="020B0604020202020204" pitchFamily="34" charset="0"/>
              <a:buNone/>
              <a:defRPr/>
            </a:pP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Discernir las necesidades de la comunidad                                          Discernir los dones y cualidades de los miembros del equipo:                                                                         </a:t>
            </a:r>
          </a:p>
          <a:p>
            <a:pPr marL="0" indent="0" fontAlgn="auto">
              <a:spcAft>
                <a:spcPts val="0"/>
              </a:spcAft>
              <a:buFont typeface="Arial" panose="020B0604020202020204" pitchFamily="34" charset="0"/>
              <a:buNone/>
              <a:defRPr/>
            </a:pPr>
            <a:endParaRPr lang="es-E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-Laico comprometido                                                 -Persona de Fe y Oración, humilde y generosa                    -Constructoras de Comunidad </a:t>
            </a:r>
            <a:r>
              <a:rPr lang="es-E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(saben que las relaciones humanas son importantes)                                                                       </a:t>
            </a:r>
            <a:r>
              <a:rPr lang="es-E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Hospitalaria, buena anfitriona                                                         -Practican la Tradición Viva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(rezan el Rosario, el Vía Crucis, la Adoración al Santísimo Sacramento)                                                                            </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 en Conversión Continua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(viven una vida en Cristo)             </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-Pregunta/Cuestiona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acepta las cosas sin más, dispuesta a luchar con Dios planteando sus dudas)</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Marcador de contenido 10">
            <a:extLst>
              <a:ext uri="{FF2B5EF4-FFF2-40B4-BE49-F238E27FC236}">
                <a16:creationId xmlns:a16="http://schemas.microsoft.com/office/drawing/2014/main" id="{B184B4AA-5610-591A-54C1-1C7236E7BCF1}"/>
              </a:ext>
            </a:extLst>
          </p:cNvPr>
          <p:cNvSpPr>
            <a:spLocks noGrp="1"/>
          </p:cNvSpPr>
          <p:nvPr>
            <p:ph sz="half" idx="2"/>
          </p:nvPr>
        </p:nvSpPr>
        <p:spPr>
          <a:xfrm>
            <a:off x="9829800" y="2095500"/>
            <a:ext cx="8458200" cy="8245475"/>
          </a:xfrm>
        </p:spPr>
        <p:txBody>
          <a:bodyPr rtlCol="0">
            <a:normAutofit/>
          </a:bodyPr>
          <a:lstStyle/>
          <a:p>
            <a:pPr marL="914400" lvl="2" indent="0" fontAlgn="auto">
              <a:spcAft>
                <a:spcPts val="0"/>
              </a:spcAft>
              <a:buFont typeface="Arial" panose="020B0604020202020204" pitchFamily="34" charset="0"/>
              <a:buNone/>
              <a:defRPr/>
            </a:pP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-Buen sentido del humor                            -Testigo del Evangelio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(habla de su experiencia de Fe)    </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--Orientado a la justicia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(nos recuerda que la misión es la conversión como objetivo, no la Vigilia Pascual)</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-Organizador flexible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se asusta cuando las cosas cambian)                                                                  </a:t>
            </a:r>
            <a:r>
              <a:rPr lang="es-E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-Creativo (se siente cómodo con el uso de imágenes, símbolos, metáforas, parábolas, música…)</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p:cTn id="14"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550DA9E5-1FE6-6D20-DF48-AEA810E582F3}"/>
              </a:ext>
            </a:extLst>
          </p:cNvPr>
          <p:cNvGrpSpPr>
            <a:grpSpLocks/>
          </p:cNvGrpSpPr>
          <p:nvPr/>
        </p:nvGrpSpPr>
        <p:grpSpPr bwMode="auto">
          <a:xfrm>
            <a:off x="-276225" y="0"/>
            <a:ext cx="6753225" cy="10287000"/>
            <a:chOff x="0" y="0"/>
            <a:chExt cx="3011044" cy="3479800"/>
          </a:xfrm>
        </p:grpSpPr>
        <p:sp>
          <p:nvSpPr>
            <p:cNvPr id="10263" name="Freeform 3">
              <a:extLst>
                <a:ext uri="{FF2B5EF4-FFF2-40B4-BE49-F238E27FC236}">
                  <a16:creationId xmlns:a16="http://schemas.microsoft.com/office/drawing/2014/main" id="{22B76888-A0C0-C293-EBE3-50ADBCEE9FAA}"/>
                </a:ext>
              </a:extLst>
            </p:cNvPr>
            <p:cNvSpPr>
              <a:spLocks/>
            </p:cNvSpPr>
            <p:nvPr/>
          </p:nvSpPr>
          <p:spPr bwMode="auto">
            <a:xfrm>
              <a:off x="0" y="0"/>
              <a:ext cx="3011044" cy="3479800"/>
            </a:xfrm>
            <a:custGeom>
              <a:avLst/>
              <a:gdLst>
                <a:gd name="T0" fmla="*/ 2886584 w 3011044"/>
                <a:gd name="T1" fmla="*/ 3479800 h 3479800"/>
                <a:gd name="T2" fmla="*/ 124460 w 3011044"/>
                <a:gd name="T3" fmla="*/ 3479800 h 3479800"/>
                <a:gd name="T4" fmla="*/ 0 w 3011044"/>
                <a:gd name="T5" fmla="*/ 3355340 h 3479800"/>
                <a:gd name="T6" fmla="*/ 0 w 3011044"/>
                <a:gd name="T7" fmla="*/ 124460 h 3479800"/>
                <a:gd name="T8" fmla="*/ 124460 w 3011044"/>
                <a:gd name="T9" fmla="*/ 0 h 3479800"/>
                <a:gd name="T10" fmla="*/ 2886584 w 3011044"/>
                <a:gd name="T11" fmla="*/ 0 h 3479800"/>
                <a:gd name="T12" fmla="*/ 3011044 w 3011044"/>
                <a:gd name="T13" fmla="*/ 124460 h 3479800"/>
                <a:gd name="T14" fmla="*/ 3011044 w 3011044"/>
                <a:gd name="T15" fmla="*/ 3355340 h 3479800"/>
                <a:gd name="T16" fmla="*/ 2886584 w 3011044"/>
                <a:gd name="T17" fmla="*/ 3479800 h 3479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1044" h="3479800">
                  <a:moveTo>
                    <a:pt x="2886584" y="3479800"/>
                  </a:moveTo>
                  <a:lnTo>
                    <a:pt x="124460" y="3479800"/>
                  </a:lnTo>
                  <a:cubicBezTo>
                    <a:pt x="55880" y="3479800"/>
                    <a:pt x="0" y="3423920"/>
                    <a:pt x="0" y="3355340"/>
                  </a:cubicBezTo>
                  <a:lnTo>
                    <a:pt x="0" y="124460"/>
                  </a:lnTo>
                  <a:cubicBezTo>
                    <a:pt x="0" y="55880"/>
                    <a:pt x="55880" y="0"/>
                    <a:pt x="124460" y="0"/>
                  </a:cubicBezTo>
                  <a:lnTo>
                    <a:pt x="2886584" y="0"/>
                  </a:lnTo>
                  <a:cubicBezTo>
                    <a:pt x="2955164" y="0"/>
                    <a:pt x="3011044" y="55880"/>
                    <a:pt x="3011044" y="124460"/>
                  </a:cubicBezTo>
                  <a:lnTo>
                    <a:pt x="3011044" y="3355340"/>
                  </a:lnTo>
                  <a:cubicBezTo>
                    <a:pt x="3011044" y="3423920"/>
                    <a:pt x="2955164" y="3479800"/>
                    <a:pt x="2886584" y="3479800"/>
                  </a:cubicBezTo>
                  <a:close/>
                </a:path>
              </a:pathLst>
            </a:custGeom>
            <a:solidFill>
              <a:srgbClr val="B0D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 name="Group 4">
            <a:extLst>
              <a:ext uri="{FF2B5EF4-FFF2-40B4-BE49-F238E27FC236}">
                <a16:creationId xmlns:a16="http://schemas.microsoft.com/office/drawing/2014/main" id="{CF3B5BC8-64E8-EC5E-240A-D1C8512B65E1}"/>
              </a:ext>
            </a:extLst>
          </p:cNvPr>
          <p:cNvGrpSpPr>
            <a:grpSpLocks/>
          </p:cNvGrpSpPr>
          <p:nvPr/>
        </p:nvGrpSpPr>
        <p:grpSpPr bwMode="auto">
          <a:xfrm>
            <a:off x="7962900" y="7212013"/>
            <a:ext cx="9681109" cy="2471737"/>
            <a:chOff x="0" y="0"/>
            <a:chExt cx="10936979" cy="3295260"/>
          </a:xfrm>
        </p:grpSpPr>
        <p:sp>
          <p:nvSpPr>
            <p:cNvPr id="10261" name="Freeform 5">
              <a:extLst>
                <a:ext uri="{FF2B5EF4-FFF2-40B4-BE49-F238E27FC236}">
                  <a16:creationId xmlns:a16="http://schemas.microsoft.com/office/drawing/2014/main" id="{0998083F-35D8-E151-B4FB-5F5970A62A0B}"/>
                </a:ext>
              </a:extLst>
            </p:cNvPr>
            <p:cNvSpPr>
              <a:spLocks/>
            </p:cNvSpPr>
            <p:nvPr/>
          </p:nvSpPr>
          <p:spPr bwMode="auto">
            <a:xfrm>
              <a:off x="0" y="0"/>
              <a:ext cx="3299384" cy="3295260"/>
            </a:xfrm>
            <a:custGeom>
              <a:avLst/>
              <a:gdLst>
                <a:gd name="T0" fmla="*/ 0 w 3299384"/>
                <a:gd name="T1" fmla="*/ 0 h 3295260"/>
                <a:gd name="T2" fmla="*/ 3299384 w 3299384"/>
                <a:gd name="T3" fmla="*/ 0 h 3295260"/>
                <a:gd name="T4" fmla="*/ 3299384 w 3299384"/>
                <a:gd name="T5" fmla="*/ 3295260 h 3295260"/>
                <a:gd name="T6" fmla="*/ 0 w 3299384"/>
                <a:gd name="T7" fmla="*/ 3295260 h 3295260"/>
                <a:gd name="T8" fmla="*/ 0 w 3299384"/>
                <a:gd name="T9" fmla="*/ 0 h 3295260"/>
              </a:gdLst>
              <a:ahLst/>
              <a:cxnLst>
                <a:cxn ang="0">
                  <a:pos x="T0" y="T1"/>
                </a:cxn>
                <a:cxn ang="0">
                  <a:pos x="T2" y="T3"/>
                </a:cxn>
                <a:cxn ang="0">
                  <a:pos x="T4" y="T5"/>
                </a:cxn>
                <a:cxn ang="0">
                  <a:pos x="T6" y="T7"/>
                </a:cxn>
                <a:cxn ang="0">
                  <a:pos x="T8" y="T9"/>
                </a:cxn>
              </a:cxnLst>
              <a:rect l="0" t="0" r="r" b="b"/>
              <a:pathLst>
                <a:path w="3299384" h="3295260">
                  <a:moveTo>
                    <a:pt x="0" y="0"/>
                  </a:moveTo>
                  <a:lnTo>
                    <a:pt x="3299384" y="0"/>
                  </a:lnTo>
                  <a:lnTo>
                    <a:pt x="3299384" y="3295260"/>
                  </a:lnTo>
                  <a:lnTo>
                    <a:pt x="0" y="329526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TextBox 8">
              <a:extLst>
                <a:ext uri="{FF2B5EF4-FFF2-40B4-BE49-F238E27FC236}">
                  <a16:creationId xmlns:a16="http://schemas.microsoft.com/office/drawing/2014/main" id="{BE0DE950-6901-3241-2AB1-05E3927278D7}"/>
                </a:ext>
              </a:extLst>
            </p:cNvPr>
            <p:cNvSpPr txBox="1">
              <a:spLocks noChangeArrowheads="1"/>
            </p:cNvSpPr>
            <p:nvPr/>
          </p:nvSpPr>
          <p:spPr bwMode="auto">
            <a:xfrm>
              <a:off x="3218468" y="1066273"/>
              <a:ext cx="7718511" cy="11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363"/>
                </a:lnSpc>
              </a:pPr>
              <a:r>
                <a:rPr lang="es-MX" altLang="en-US" sz="3200" b="1" dirty="0">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Conocimientos y habilidades para transmitir la Fe</a:t>
              </a:r>
            </a:p>
          </p:txBody>
        </p:sp>
      </p:grpSp>
      <p:grpSp>
        <p:nvGrpSpPr>
          <p:cNvPr id="14" name="Group 14">
            <a:extLst>
              <a:ext uri="{FF2B5EF4-FFF2-40B4-BE49-F238E27FC236}">
                <a16:creationId xmlns:a16="http://schemas.microsoft.com/office/drawing/2014/main" id="{A5C565A9-A563-0A2D-AAF0-7E076DF63627}"/>
              </a:ext>
            </a:extLst>
          </p:cNvPr>
          <p:cNvGrpSpPr>
            <a:grpSpLocks/>
          </p:cNvGrpSpPr>
          <p:nvPr/>
        </p:nvGrpSpPr>
        <p:grpSpPr bwMode="auto">
          <a:xfrm>
            <a:off x="7826375" y="1820863"/>
            <a:ext cx="9869488" cy="2003425"/>
            <a:chOff x="0" y="0"/>
            <a:chExt cx="13160813" cy="3295260"/>
          </a:xfrm>
        </p:grpSpPr>
        <p:sp>
          <p:nvSpPr>
            <p:cNvPr id="10255" name="Freeform 15">
              <a:extLst>
                <a:ext uri="{FF2B5EF4-FFF2-40B4-BE49-F238E27FC236}">
                  <a16:creationId xmlns:a16="http://schemas.microsoft.com/office/drawing/2014/main" id="{B308E63B-7F16-AD80-B80B-7535F922E13A}"/>
                </a:ext>
              </a:extLst>
            </p:cNvPr>
            <p:cNvSpPr>
              <a:spLocks/>
            </p:cNvSpPr>
            <p:nvPr/>
          </p:nvSpPr>
          <p:spPr bwMode="auto">
            <a:xfrm>
              <a:off x="0" y="0"/>
              <a:ext cx="3299384" cy="3295260"/>
            </a:xfrm>
            <a:custGeom>
              <a:avLst/>
              <a:gdLst>
                <a:gd name="T0" fmla="*/ 0 w 3299384"/>
                <a:gd name="T1" fmla="*/ 0 h 3295260"/>
                <a:gd name="T2" fmla="*/ 3299384 w 3299384"/>
                <a:gd name="T3" fmla="*/ 0 h 3295260"/>
                <a:gd name="T4" fmla="*/ 3299384 w 3299384"/>
                <a:gd name="T5" fmla="*/ 3295260 h 3295260"/>
                <a:gd name="T6" fmla="*/ 0 w 3299384"/>
                <a:gd name="T7" fmla="*/ 3295260 h 3295260"/>
                <a:gd name="T8" fmla="*/ 0 w 3299384"/>
                <a:gd name="T9" fmla="*/ 0 h 3295260"/>
              </a:gdLst>
              <a:ahLst/>
              <a:cxnLst>
                <a:cxn ang="0">
                  <a:pos x="T0" y="T1"/>
                </a:cxn>
                <a:cxn ang="0">
                  <a:pos x="T2" y="T3"/>
                </a:cxn>
                <a:cxn ang="0">
                  <a:pos x="T4" y="T5"/>
                </a:cxn>
                <a:cxn ang="0">
                  <a:pos x="T6" y="T7"/>
                </a:cxn>
                <a:cxn ang="0">
                  <a:pos x="T8" y="T9"/>
                </a:cxn>
              </a:cxnLst>
              <a:rect l="0" t="0" r="r" b="b"/>
              <a:pathLst>
                <a:path w="3299384" h="3295260">
                  <a:moveTo>
                    <a:pt x="0" y="0"/>
                  </a:moveTo>
                  <a:lnTo>
                    <a:pt x="3299384" y="0"/>
                  </a:lnTo>
                  <a:lnTo>
                    <a:pt x="3299384" y="3295260"/>
                  </a:lnTo>
                  <a:lnTo>
                    <a:pt x="0" y="329526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56" name="Group 16">
              <a:extLst>
                <a:ext uri="{FF2B5EF4-FFF2-40B4-BE49-F238E27FC236}">
                  <a16:creationId xmlns:a16="http://schemas.microsoft.com/office/drawing/2014/main" id="{5CD76881-27C3-493C-CD08-9EC0AA5138A6}"/>
                </a:ext>
              </a:extLst>
            </p:cNvPr>
            <p:cNvGrpSpPr>
              <a:grpSpLocks/>
            </p:cNvGrpSpPr>
            <p:nvPr/>
          </p:nvGrpSpPr>
          <p:grpSpPr bwMode="auto">
            <a:xfrm>
              <a:off x="259504" y="257447"/>
              <a:ext cx="2780377" cy="2780366"/>
              <a:chOff x="0" y="0"/>
              <a:chExt cx="6350000" cy="6349975"/>
            </a:xfrm>
          </p:grpSpPr>
          <p:sp>
            <p:nvSpPr>
              <p:cNvPr id="17" name="Freeform 17">
                <a:extLst>
                  <a:ext uri="{FF2B5EF4-FFF2-40B4-BE49-F238E27FC236}">
                    <a16:creationId xmlns:a16="http://schemas.microsoft.com/office/drawing/2014/main" id="{0C57B7F5-EE72-4CFB-AC08-632F41E85396}"/>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7078" r="-42174"/>
                </a:stretch>
              </a:blipFill>
            </p:spPr>
            <p:txBody>
              <a:bodyPr/>
              <a:lstStyle/>
              <a:p>
                <a:pPr eaLnBrk="1" fontAlgn="auto" hangingPunct="1">
                  <a:spcBef>
                    <a:spcPts val="0"/>
                  </a:spcBef>
                  <a:spcAft>
                    <a:spcPts val="0"/>
                  </a:spcAft>
                  <a:defRPr/>
                </a:pPr>
                <a:endParaRPr lang="en-US">
                  <a:latin typeface="+mn-lt"/>
                </a:endParaRPr>
              </a:p>
            </p:txBody>
          </p:sp>
        </p:grpSp>
        <p:sp>
          <p:nvSpPr>
            <p:cNvPr id="10257" name="TextBox 18">
              <a:extLst>
                <a:ext uri="{FF2B5EF4-FFF2-40B4-BE49-F238E27FC236}">
                  <a16:creationId xmlns:a16="http://schemas.microsoft.com/office/drawing/2014/main" id="{14FB5BA4-AE4C-E460-298D-4624EEACA0B3}"/>
                </a:ext>
              </a:extLst>
            </p:cNvPr>
            <p:cNvSpPr txBox="1">
              <a:spLocks noChangeArrowheads="1"/>
            </p:cNvSpPr>
            <p:nvPr/>
          </p:nvSpPr>
          <p:spPr bwMode="auto">
            <a:xfrm>
              <a:off x="4010756" y="1072320"/>
              <a:ext cx="9150057" cy="5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363"/>
                </a:lnSpc>
              </a:pPr>
              <a:r>
                <a:rPr lang="es-ES" altLang="en-US" sz="3600" b="1">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Conciencia personal de la fe</a:t>
              </a:r>
              <a:endParaRPr lang="en-US" altLang="en-US" sz="3600" b="1">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grpSp>
      <p:sp>
        <p:nvSpPr>
          <p:cNvPr id="19" name="TextBox 19">
            <a:extLst>
              <a:ext uri="{FF2B5EF4-FFF2-40B4-BE49-F238E27FC236}">
                <a16:creationId xmlns:a16="http://schemas.microsoft.com/office/drawing/2014/main" id="{06B50417-0FB3-17B1-0AC4-3390DE0FEBDE}"/>
              </a:ext>
            </a:extLst>
          </p:cNvPr>
          <p:cNvSpPr txBox="1"/>
          <p:nvPr/>
        </p:nvSpPr>
        <p:spPr>
          <a:xfrm>
            <a:off x="152400" y="1436688"/>
            <a:ext cx="6324600" cy="2066925"/>
          </a:xfrm>
          <a:prstGeom prst="rect">
            <a:avLst/>
          </a:prstGeom>
        </p:spPr>
        <p:txBody>
          <a:bodyPr lIns="0" tIns="0" rIns="0" bIns="0">
            <a:spAutoFit/>
          </a:bodyPr>
          <a:lstStyle/>
          <a:p>
            <a:pPr eaLnBrk="1" fontAlgn="auto" hangingPunct="1">
              <a:lnSpc>
                <a:spcPts val="8320"/>
              </a:lnSpc>
              <a:spcBef>
                <a:spcPts val="0"/>
              </a:spcBef>
              <a:spcAft>
                <a:spcPts val="0"/>
              </a:spcAft>
              <a:defRPr/>
            </a:pPr>
            <a:r>
              <a:rPr lang="en-US" sz="64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II. Como </a:t>
            </a:r>
            <a:r>
              <a:rPr lang="en-US" sz="6400" b="1" dirty="0" err="1">
                <a:solidFill>
                  <a:srgbClr val="FF0000"/>
                </a:solidFill>
                <a:effectLst>
                  <a:outerShdw blurRad="38100" dist="38100" dir="2700000" algn="tl">
                    <a:srgbClr val="000000">
                      <a:alpha val="43137"/>
                    </a:srgbClr>
                  </a:outerShdw>
                </a:effectLst>
                <a:latin typeface="Roboto Bold"/>
                <a:ea typeface="Roboto Bold"/>
                <a:cs typeface="Roboto Bold"/>
                <a:sym typeface="Roboto Bold"/>
              </a:rPr>
              <a:t>Formar</a:t>
            </a:r>
            <a:r>
              <a:rPr lang="en-US" sz="6400" b="1" dirty="0">
                <a:solidFill>
                  <a:srgbClr val="3B4A1E"/>
                </a:solidFill>
                <a:effectLst>
                  <a:outerShdw blurRad="38100" dist="38100" dir="2700000" algn="tl">
                    <a:srgbClr val="000000">
                      <a:alpha val="43137"/>
                    </a:srgbClr>
                  </a:outerShdw>
                </a:effectLst>
                <a:latin typeface="Roboto Bold"/>
                <a:ea typeface="Roboto Bold"/>
                <a:cs typeface="Roboto Bold"/>
                <a:sym typeface="Roboto Bold"/>
              </a:rPr>
              <a:t> al Equipo</a:t>
            </a:r>
          </a:p>
        </p:txBody>
      </p:sp>
      <p:grpSp>
        <p:nvGrpSpPr>
          <p:cNvPr id="20" name="Group 20">
            <a:extLst>
              <a:ext uri="{FF2B5EF4-FFF2-40B4-BE49-F238E27FC236}">
                <a16:creationId xmlns:a16="http://schemas.microsoft.com/office/drawing/2014/main" id="{6D71644A-7A90-B399-490B-8D9B95974F56}"/>
              </a:ext>
            </a:extLst>
          </p:cNvPr>
          <p:cNvGrpSpPr>
            <a:grpSpLocks/>
          </p:cNvGrpSpPr>
          <p:nvPr/>
        </p:nvGrpSpPr>
        <p:grpSpPr bwMode="auto">
          <a:xfrm>
            <a:off x="7826375" y="4249738"/>
            <a:ext cx="10188575" cy="2471737"/>
            <a:chOff x="-55753" y="33620"/>
            <a:chExt cx="12402274" cy="3295260"/>
          </a:xfrm>
        </p:grpSpPr>
        <p:sp>
          <p:nvSpPr>
            <p:cNvPr id="10250" name="Freeform 21">
              <a:extLst>
                <a:ext uri="{FF2B5EF4-FFF2-40B4-BE49-F238E27FC236}">
                  <a16:creationId xmlns:a16="http://schemas.microsoft.com/office/drawing/2014/main" id="{2A17B85E-B49C-777C-AA99-AFC2D1D1D988}"/>
                </a:ext>
              </a:extLst>
            </p:cNvPr>
            <p:cNvSpPr>
              <a:spLocks/>
            </p:cNvSpPr>
            <p:nvPr/>
          </p:nvSpPr>
          <p:spPr bwMode="auto">
            <a:xfrm>
              <a:off x="-55753" y="33620"/>
              <a:ext cx="3299384" cy="3295260"/>
            </a:xfrm>
            <a:custGeom>
              <a:avLst/>
              <a:gdLst>
                <a:gd name="T0" fmla="*/ 0 w 3299384"/>
                <a:gd name="T1" fmla="*/ 0 h 3295260"/>
                <a:gd name="T2" fmla="*/ 3299384 w 3299384"/>
                <a:gd name="T3" fmla="*/ 0 h 3295260"/>
                <a:gd name="T4" fmla="*/ 3299384 w 3299384"/>
                <a:gd name="T5" fmla="*/ 3295260 h 3295260"/>
                <a:gd name="T6" fmla="*/ 0 w 3299384"/>
                <a:gd name="T7" fmla="*/ 3295260 h 3295260"/>
                <a:gd name="T8" fmla="*/ 0 w 3299384"/>
                <a:gd name="T9" fmla="*/ 0 h 3295260"/>
              </a:gdLst>
              <a:ahLst/>
              <a:cxnLst>
                <a:cxn ang="0">
                  <a:pos x="T0" y="T1"/>
                </a:cxn>
                <a:cxn ang="0">
                  <a:pos x="T2" y="T3"/>
                </a:cxn>
                <a:cxn ang="0">
                  <a:pos x="T4" y="T5"/>
                </a:cxn>
                <a:cxn ang="0">
                  <a:pos x="T6" y="T7"/>
                </a:cxn>
                <a:cxn ang="0">
                  <a:pos x="T8" y="T9"/>
                </a:cxn>
              </a:cxnLst>
              <a:rect l="0" t="0" r="r" b="b"/>
              <a:pathLst>
                <a:path w="3299384" h="3295260">
                  <a:moveTo>
                    <a:pt x="0" y="0"/>
                  </a:moveTo>
                  <a:lnTo>
                    <a:pt x="3299384" y="0"/>
                  </a:lnTo>
                  <a:lnTo>
                    <a:pt x="3299384" y="3295260"/>
                  </a:lnTo>
                  <a:lnTo>
                    <a:pt x="0" y="3295260"/>
                  </a:lnTo>
                  <a:lnTo>
                    <a:pt x="0" y="0"/>
                  </a:lnTo>
                  <a:close/>
                </a:path>
              </a:pathLst>
            </a:cu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2">
              <a:extLst>
                <a:ext uri="{FF2B5EF4-FFF2-40B4-BE49-F238E27FC236}">
                  <a16:creationId xmlns:a16="http://schemas.microsoft.com/office/drawing/2014/main" id="{27604CBC-FD54-6FFA-6D9A-293B7333593A}"/>
                </a:ext>
              </a:extLst>
            </p:cNvPr>
            <p:cNvSpPr/>
            <p:nvPr/>
          </p:nvSpPr>
          <p:spPr>
            <a:xfrm>
              <a:off x="507391" y="545528"/>
              <a:ext cx="2284602" cy="2161804"/>
            </a:xfrm>
            <a:custGeom>
              <a:avLst/>
              <a:gdLst/>
              <a:ahLst/>
              <a:cxnLst/>
              <a:rect l="l" t="t" r="r" b="b"/>
              <a:pathLst>
                <a:path w="2284602" h="2161804">
                  <a:moveTo>
                    <a:pt x="0" y="0"/>
                  </a:moveTo>
                  <a:lnTo>
                    <a:pt x="2284602" y="0"/>
                  </a:lnTo>
                  <a:lnTo>
                    <a:pt x="2284602" y="2161804"/>
                  </a:lnTo>
                  <a:lnTo>
                    <a:pt x="0" y="2161804"/>
                  </a:lnTo>
                  <a:lnTo>
                    <a:pt x="0" y="0"/>
                  </a:lnTo>
                  <a:close/>
                </a:path>
              </a:pathLst>
            </a:custGeom>
            <a:blipFill>
              <a:blip r:embed="rId4"/>
              <a:stretch>
                <a:fillRect/>
              </a:stretch>
            </a:blipFill>
          </p:spPr>
          <p:txBody>
            <a:bodyPr/>
            <a:lstStyle/>
            <a:p>
              <a:pPr eaLnBrk="1" fontAlgn="auto" hangingPunct="1">
                <a:spcBef>
                  <a:spcPts val="0"/>
                </a:spcBef>
                <a:spcAft>
                  <a:spcPts val="0"/>
                </a:spcAft>
                <a:defRPr/>
              </a:pPr>
              <a:endParaRPr lang="en-US">
                <a:latin typeface="+mn-lt"/>
              </a:endParaRPr>
            </a:p>
          </p:txBody>
        </p:sp>
        <p:sp>
          <p:nvSpPr>
            <p:cNvPr id="10254" name="TextBox 23">
              <a:extLst>
                <a:ext uri="{FF2B5EF4-FFF2-40B4-BE49-F238E27FC236}">
                  <a16:creationId xmlns:a16="http://schemas.microsoft.com/office/drawing/2014/main" id="{ED79EDD6-21EE-C79F-81D6-63EF1160CB94}"/>
                </a:ext>
              </a:extLst>
            </p:cNvPr>
            <p:cNvSpPr txBox="1">
              <a:spLocks noChangeArrowheads="1"/>
            </p:cNvSpPr>
            <p:nvPr/>
          </p:nvSpPr>
          <p:spPr bwMode="auto">
            <a:xfrm>
              <a:off x="3605874" y="774243"/>
              <a:ext cx="8740647" cy="11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3363"/>
                </a:lnSpc>
              </a:pPr>
              <a:r>
                <a:rPr lang="es-ES" altLang="en-US" sz="3200" b="1">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Conciencia y comprensión de la construcción de relaciones:</a:t>
              </a:r>
              <a:endParaRPr lang="en-US" altLang="en-US" sz="3200" b="1">
                <a:solidFill>
                  <a:srgbClr val="043539"/>
                </a:solidFill>
                <a:latin typeface="Roboto" panose="02000000000000000000" pitchFamily="2" charset="0"/>
                <a:ea typeface="Roboto" panose="02000000000000000000" pitchFamily="2" charset="0"/>
                <a:cs typeface="Roboto" panose="02000000000000000000" pitchFamily="2" charset="0"/>
                <a:sym typeface="Roboto" panose="02000000000000000000" pitchFamily="2" charset="0"/>
              </a:endParaRPr>
            </a:p>
          </p:txBody>
        </p:sp>
      </p:grpSp>
      <p:pic>
        <p:nvPicPr>
          <p:cNvPr id="25" name="Picture 24" descr="A hand touching a button&#10;&#10;AI-generated content may be incorrect.">
            <a:extLst>
              <a:ext uri="{FF2B5EF4-FFF2-40B4-BE49-F238E27FC236}">
                <a16:creationId xmlns:a16="http://schemas.microsoft.com/office/drawing/2014/main" id="{38C9E805-D8AB-C8B9-97E7-B6FCC8CE0FD0}"/>
              </a:ext>
            </a:extLst>
          </p:cNvPr>
          <p:cNvPicPr preferRelativeResize="0">
            <a:picLocks/>
          </p:cNvPicPr>
          <p:nvPr/>
        </p:nvPicPr>
        <p:blipFill>
          <a:blip r:embed="rId5"/>
          <a:srcRect l="35989" t="34071" r="37488" b="14988"/>
          <a:stretch>
            <a:fillRect/>
          </a:stretch>
        </p:blipFill>
        <p:spPr>
          <a:xfrm>
            <a:off x="8316640" y="7455093"/>
            <a:ext cx="2084832" cy="2084832"/>
          </a:xfrm>
          <a:prstGeom prst="ellipse">
            <a:avLst/>
          </a:prstGeom>
        </p:spPr>
      </p:pic>
      <p:sp>
        <p:nvSpPr>
          <p:cNvPr id="26" name="TextBox 25">
            <a:extLst>
              <a:ext uri="{FF2B5EF4-FFF2-40B4-BE49-F238E27FC236}">
                <a16:creationId xmlns:a16="http://schemas.microsoft.com/office/drawing/2014/main" id="{ECB2D0D6-EB69-B278-A26E-F0268B1204BE}"/>
              </a:ext>
            </a:extLst>
          </p:cNvPr>
          <p:cNvSpPr txBox="1">
            <a:spLocks noChangeArrowheads="1"/>
          </p:cNvSpPr>
          <p:nvPr/>
        </p:nvSpPr>
        <p:spPr bwMode="auto">
          <a:xfrm>
            <a:off x="10739438" y="5835650"/>
            <a:ext cx="66865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n-US" sz="2400" b="1"/>
              <a:t>Construir relaciones que impliquen</a:t>
            </a:r>
            <a:r>
              <a:rPr lang="en-US" altLang="en-US" sz="2400" b="1"/>
              <a:t>;</a:t>
            </a:r>
            <a:r>
              <a:rPr lang="es-ES" altLang="en-US" sz="2400" b="1"/>
              <a:t> hospitalidad, compartir, saber escuchar y compromiso. Mantener relaciones implica ser capaz de manejar conflictos, afirmar, dirigir y desafiar.</a:t>
            </a:r>
            <a:r>
              <a:rPr lang="en-US" altLang="en-US" sz="2400"/>
              <a:t>. </a:t>
            </a:r>
          </a:p>
        </p:txBody>
      </p:sp>
      <p:sp>
        <p:nvSpPr>
          <p:cNvPr id="6" name="TextBox 5">
            <a:extLst>
              <a:ext uri="{FF2B5EF4-FFF2-40B4-BE49-F238E27FC236}">
                <a16:creationId xmlns:a16="http://schemas.microsoft.com/office/drawing/2014/main" id="{27353C6F-7807-2CC7-0F0B-E52809A560F7}"/>
              </a:ext>
            </a:extLst>
          </p:cNvPr>
          <p:cNvSpPr txBox="1"/>
          <p:nvPr/>
        </p:nvSpPr>
        <p:spPr>
          <a:xfrm>
            <a:off x="7826375" y="250825"/>
            <a:ext cx="10896600" cy="1570038"/>
          </a:xfrm>
          <a:prstGeom prst="rect">
            <a:avLst/>
          </a:prstGeom>
          <a:noFill/>
        </p:spPr>
        <p:txBody>
          <a:bodyPr>
            <a:spAutoFit/>
          </a:bodyPr>
          <a:lstStyle/>
          <a:p>
            <a:pPr algn="ctr" eaLnBrk="1" fontAlgn="auto" hangingPunct="1">
              <a:spcBef>
                <a:spcPts val="0"/>
              </a:spcBef>
              <a:spcAft>
                <a:spcPts val="0"/>
              </a:spcAft>
              <a:defRPr/>
            </a:pPr>
            <a:r>
              <a:rPr lang="en-US" sz="48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rPr>
              <a:t>A. </a:t>
            </a:r>
            <a:r>
              <a:rPr lang="es-ES" sz="48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rPr>
              <a:t>Habilidades efectivas de los miembros de equipo </a:t>
            </a:r>
            <a:endParaRPr lang="en-US" sz="4800" b="1" dirty="0">
              <a:effectLst>
                <a:outerShdw blurRad="38100" dist="38100" dir="2700000" algn="tl">
                  <a:srgbClr val="000000">
                    <a:alpha val="43137"/>
                  </a:srgbClr>
                </a:outerShdw>
              </a:effectLst>
              <a:latin typeface="Roboto Bold" panose="02000000000000000000" charset="0"/>
              <a:ea typeface="Roboto Bold" panose="02000000000000000000"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3449</TotalTime>
  <Words>1993</Words>
  <Application>Microsoft Office PowerPoint</Application>
  <PresentationFormat>Custom</PresentationFormat>
  <Paragraphs>126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Roboto Bold</vt:lpstr>
      <vt:lpstr>Wingdings</vt:lpstr>
      <vt:lpstr>Arial</vt:lpstr>
      <vt:lpstr>Times New Roman</vt:lpstr>
      <vt:lpstr>Calibri</vt:lpstr>
      <vt:lpstr>Roboto</vt:lpstr>
      <vt:lpstr>Aptos</vt:lpstr>
      <vt:lpstr>Office Theme</vt:lpstr>
      <vt:lpstr>PowerPoint Presentation</vt:lpstr>
      <vt:lpstr>PowerPoint Presentation</vt:lpstr>
      <vt:lpstr>OBJETIVOS DEL TALLER</vt:lpstr>
      <vt:lpstr>DIVIDIREMOS EL TALLER EN 4 PARTES</vt:lpstr>
      <vt:lpstr>A.  Principios para tenerse en cuenta </vt:lpstr>
      <vt:lpstr>B.  Ministerios y Oficios del Rito de Iniciación Cristiana para Adultos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III. Como Nutrir al Equipo</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 Formation Workshop - Recruiting, Training, and Nurturing Sponsors - Nov 12, 2024.pptx</dc:title>
  <dc:creator>Priscilla Zobel</dc:creator>
  <cp:lastModifiedBy>Darleine Arce</cp:lastModifiedBy>
  <cp:revision>9</cp:revision>
  <dcterms:created xsi:type="dcterms:W3CDTF">2006-08-16T00:00:00Z</dcterms:created>
  <dcterms:modified xsi:type="dcterms:W3CDTF">2025-10-21T23:42:20Z</dcterms:modified>
</cp:coreProperties>
</file>