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9"/>
  </p:notesMasterIdLst>
  <p:sldIdLst>
    <p:sldId id="256" r:id="rId2"/>
    <p:sldId id="259" r:id="rId3"/>
    <p:sldId id="260" r:id="rId4"/>
    <p:sldId id="261" r:id="rId5"/>
    <p:sldId id="262" r:id="rId6"/>
    <p:sldId id="263" r:id="rId7"/>
    <p:sldId id="264" r:id="rId8"/>
    <p:sldId id="265" r:id="rId9"/>
    <p:sldId id="280" r:id="rId10"/>
    <p:sldId id="281" r:id="rId11"/>
    <p:sldId id="267" r:id="rId12"/>
    <p:sldId id="282" r:id="rId13"/>
    <p:sldId id="268" r:id="rId14"/>
    <p:sldId id="284" r:id="rId15"/>
    <p:sldId id="283" r:id="rId16"/>
    <p:sldId id="269" r:id="rId17"/>
    <p:sldId id="285" r:id="rId18"/>
    <p:sldId id="286" r:id="rId19"/>
    <p:sldId id="266" r:id="rId20"/>
    <p:sldId id="270" r:id="rId21"/>
    <p:sldId id="271" r:id="rId22"/>
    <p:sldId id="272" r:id="rId23"/>
    <p:sldId id="273" r:id="rId24"/>
    <p:sldId id="275" r:id="rId25"/>
    <p:sldId id="274" r:id="rId26"/>
    <p:sldId id="276" r:id="rId27"/>
    <p:sldId id="278" r:id="rId28"/>
  </p:sldIdLst>
  <p:sldSz cx="9144000" cy="5143500" type="screen16x9"/>
  <p:notesSz cx="6858000" cy="9144000"/>
  <p:embeddedFontLst>
    <p:embeddedFont>
      <p:font typeface="Lato" panose="020F0502020204030203" pitchFamily="34" charset="0"/>
      <p:regular r:id="rId30"/>
      <p:bold r:id="rId31"/>
      <p:italic r:id="rId32"/>
      <p:boldItalic r:id="rId33"/>
    </p:embeddedFont>
    <p:embeddedFont>
      <p:font typeface="Playfair Display" panose="000005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1000" y="2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E12429-9F62-4F68-9807-3E7BCC78D9F6}" type="doc">
      <dgm:prSet loTypeId="urn:microsoft.com/office/officeart/2005/8/layout/hChevron3" loCatId="process" qsTypeId="urn:microsoft.com/office/officeart/2005/8/quickstyle/simple1" qsCatId="simple" csTypeId="urn:microsoft.com/office/officeart/2005/8/colors/accent1_2" csCatId="accent1" phldr="1"/>
      <dgm:spPr/>
    </dgm:pt>
    <dgm:pt modelId="{1D7F05D9-DA39-427B-BE8F-5181000511F0}">
      <dgm:prSet phldrT="[Text]"/>
      <dgm:spPr>
        <a:gradFill flip="none" rotWithShape="1">
          <a:gsLst>
            <a:gs pos="0">
              <a:schemeClr val="accent1">
                <a:lumMod val="5000"/>
                <a:lumOff val="95000"/>
              </a:schemeClr>
            </a:gs>
            <a:gs pos="0">
              <a:schemeClr val="accent1">
                <a:lumMod val="45000"/>
                <a:lumOff val="55000"/>
              </a:schemeClr>
            </a:gs>
            <a:gs pos="100000">
              <a:schemeClr val="accent1">
                <a:lumMod val="91000"/>
                <a:lumOff val="9000"/>
              </a:schemeClr>
            </a:gs>
            <a:gs pos="12000">
              <a:schemeClr val="accent1">
                <a:lumMod val="30000"/>
                <a:lumOff val="70000"/>
              </a:schemeClr>
            </a:gs>
          </a:gsLst>
          <a:lin ang="0" scaled="1"/>
          <a:tileRect/>
        </a:gradFill>
      </dgm:spPr>
      <dgm:t>
        <a:bodyPr/>
        <a:lstStyle/>
        <a:p>
          <a:pPr marL="461963" indent="0" algn="l"/>
          <a:r>
            <a:rPr lang="es-MX" b="1" noProof="0" dirty="0">
              <a:solidFill>
                <a:srgbClr val="333399"/>
              </a:solidFill>
              <a:effectLst/>
            </a:rPr>
            <a:t>Catequesis</a:t>
          </a:r>
        </a:p>
      </dgm:t>
    </dgm:pt>
    <dgm:pt modelId="{F2F09F93-CE28-4658-96DE-C24259410F32}" type="parTrans" cxnId="{69F62875-781B-4FE2-8D5D-63B9F668CD55}">
      <dgm:prSet/>
      <dgm:spPr/>
      <dgm:t>
        <a:bodyPr/>
        <a:lstStyle/>
        <a:p>
          <a:endParaRPr lang="en-US"/>
        </a:p>
      </dgm:t>
    </dgm:pt>
    <dgm:pt modelId="{E132018A-4A5D-48D4-A5F6-2B3ED04988BD}" type="sibTrans" cxnId="{69F62875-781B-4FE2-8D5D-63B9F668CD55}">
      <dgm:prSet/>
      <dgm:spPr/>
      <dgm:t>
        <a:bodyPr/>
        <a:lstStyle/>
        <a:p>
          <a:endParaRPr lang="en-US"/>
        </a:p>
      </dgm:t>
    </dgm:pt>
    <dgm:pt modelId="{6F56DDFC-F448-4D04-9273-B0814F282B2F}">
      <dgm:prSet phldrT="[Text]"/>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0800000" scaled="1"/>
          <a:tileRect/>
        </a:gradFill>
      </dgm:spPr>
      <dgm:t>
        <a:bodyPr/>
        <a:lstStyle/>
        <a:p>
          <a:pPr marL="569913" indent="0" algn="l"/>
          <a:r>
            <a:rPr lang="es-MX" b="1" noProof="0" dirty="0">
              <a:solidFill>
                <a:srgbClr val="333399"/>
              </a:solidFill>
              <a:effectLst/>
            </a:rPr>
            <a:t>Continuación</a:t>
          </a:r>
        </a:p>
      </dgm:t>
    </dgm:pt>
    <dgm:pt modelId="{8B72746F-A382-4564-8979-8F8E30C596FE}" type="parTrans" cxnId="{B0BF1CD0-EABB-4F48-9CE7-69A3FD4C861C}">
      <dgm:prSet/>
      <dgm:spPr/>
      <dgm:t>
        <a:bodyPr/>
        <a:lstStyle/>
        <a:p>
          <a:endParaRPr lang="en-US"/>
        </a:p>
      </dgm:t>
    </dgm:pt>
    <dgm:pt modelId="{1DB49915-F7F7-4082-ACAD-4D067035DBB7}" type="sibTrans" cxnId="{B0BF1CD0-EABB-4F48-9CE7-69A3FD4C861C}">
      <dgm:prSet/>
      <dgm:spPr/>
      <dgm:t>
        <a:bodyPr/>
        <a:lstStyle/>
        <a:p>
          <a:endParaRPr lang="en-US"/>
        </a:p>
      </dgm:t>
    </dgm:pt>
    <dgm:pt modelId="{F2774CF6-F595-4E49-9B6A-15AF6D17C40C}">
      <dgm:prSet phldrT="[Text]"/>
      <dgm: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dgm:spPr>
      <dgm:t>
        <a:bodyPr/>
        <a:lstStyle/>
        <a:p>
          <a:pPr marL="461963" indent="0" algn="l"/>
          <a:r>
            <a:rPr lang="es-MX" b="1" noProof="0" dirty="0">
              <a:solidFill>
                <a:srgbClr val="333399"/>
              </a:solidFill>
              <a:effectLst/>
            </a:rPr>
            <a:t>Proclamación </a:t>
          </a:r>
        </a:p>
        <a:p>
          <a:pPr marL="461963" indent="0" algn="l"/>
          <a:r>
            <a:rPr lang="es-MX" b="1" noProof="0" dirty="0">
              <a:solidFill>
                <a:srgbClr val="333399"/>
              </a:solidFill>
              <a:effectLst/>
            </a:rPr>
            <a:t>inicial</a:t>
          </a:r>
        </a:p>
      </dgm:t>
    </dgm:pt>
    <dgm:pt modelId="{B4777448-17E0-4085-8226-CCCEBB14F6A1}" type="sibTrans" cxnId="{72BF6A32-E044-482F-9CA6-BAE907F26334}">
      <dgm:prSet/>
      <dgm:spPr/>
      <dgm:t>
        <a:bodyPr/>
        <a:lstStyle/>
        <a:p>
          <a:endParaRPr lang="en-US"/>
        </a:p>
      </dgm:t>
    </dgm:pt>
    <dgm:pt modelId="{7F14A503-DB7B-4177-A549-4ED269457145}" type="parTrans" cxnId="{72BF6A32-E044-482F-9CA6-BAE907F26334}">
      <dgm:prSet/>
      <dgm:spPr/>
      <dgm:t>
        <a:bodyPr/>
        <a:lstStyle/>
        <a:p>
          <a:endParaRPr lang="en-US"/>
        </a:p>
      </dgm:t>
    </dgm:pt>
    <dgm:pt modelId="{C27F9107-9CF9-41A6-AEB8-C298FBEF2F3E}" type="pres">
      <dgm:prSet presAssocID="{3CE12429-9F62-4F68-9807-3E7BCC78D9F6}" presName="Name0" presStyleCnt="0">
        <dgm:presLayoutVars>
          <dgm:dir/>
          <dgm:resizeHandles val="exact"/>
        </dgm:presLayoutVars>
      </dgm:prSet>
      <dgm:spPr/>
    </dgm:pt>
    <dgm:pt modelId="{C4B5AB32-FB71-46AD-B7A0-B60A200DC729}" type="pres">
      <dgm:prSet presAssocID="{F2774CF6-F595-4E49-9B6A-15AF6D17C40C}" presName="parTxOnly" presStyleLbl="node1" presStyleIdx="0" presStyleCnt="3" custLinFactNeighborX="-572">
        <dgm:presLayoutVars>
          <dgm:bulletEnabled val="1"/>
        </dgm:presLayoutVars>
      </dgm:prSet>
      <dgm:spPr/>
    </dgm:pt>
    <dgm:pt modelId="{BB1EAA1D-DB8F-4401-A7A6-B8F2499A35B1}" type="pres">
      <dgm:prSet presAssocID="{B4777448-17E0-4085-8226-CCCEBB14F6A1}" presName="parSpace" presStyleCnt="0"/>
      <dgm:spPr/>
    </dgm:pt>
    <dgm:pt modelId="{68C567CD-E52E-4920-89ED-7391C8925500}" type="pres">
      <dgm:prSet presAssocID="{1D7F05D9-DA39-427B-BE8F-5181000511F0}" presName="parTxOnly" presStyleLbl="node1" presStyleIdx="1" presStyleCnt="3" custLinFactNeighborX="0">
        <dgm:presLayoutVars>
          <dgm:bulletEnabled val="1"/>
        </dgm:presLayoutVars>
      </dgm:prSet>
      <dgm:spPr/>
    </dgm:pt>
    <dgm:pt modelId="{A194366E-2C56-4323-8EAF-D9DCE70727F4}" type="pres">
      <dgm:prSet presAssocID="{E132018A-4A5D-48D4-A5F6-2B3ED04988BD}" presName="parSpace" presStyleCnt="0"/>
      <dgm:spPr/>
    </dgm:pt>
    <dgm:pt modelId="{C5961C91-4776-4534-A0A9-0A58180B2D9D}" type="pres">
      <dgm:prSet presAssocID="{6F56DDFC-F448-4D04-9273-B0814F282B2F}" presName="parTxOnly" presStyleLbl="node1" presStyleIdx="2" presStyleCnt="3" custScaleX="88353" custLinFactNeighborX="-17824" custLinFactNeighborY="-14285">
        <dgm:presLayoutVars>
          <dgm:bulletEnabled val="1"/>
        </dgm:presLayoutVars>
      </dgm:prSet>
      <dgm:spPr/>
    </dgm:pt>
  </dgm:ptLst>
  <dgm:cxnLst>
    <dgm:cxn modelId="{27B2AD31-B767-4D58-9E6A-15C2ACFB4783}" type="presOf" srcId="{1D7F05D9-DA39-427B-BE8F-5181000511F0}" destId="{68C567CD-E52E-4920-89ED-7391C8925500}" srcOrd="0" destOrd="0" presId="urn:microsoft.com/office/officeart/2005/8/layout/hChevron3"/>
    <dgm:cxn modelId="{72BF6A32-E044-482F-9CA6-BAE907F26334}" srcId="{3CE12429-9F62-4F68-9807-3E7BCC78D9F6}" destId="{F2774CF6-F595-4E49-9B6A-15AF6D17C40C}" srcOrd="0" destOrd="0" parTransId="{7F14A503-DB7B-4177-A549-4ED269457145}" sibTransId="{B4777448-17E0-4085-8226-CCCEBB14F6A1}"/>
    <dgm:cxn modelId="{69F62875-781B-4FE2-8D5D-63B9F668CD55}" srcId="{3CE12429-9F62-4F68-9807-3E7BCC78D9F6}" destId="{1D7F05D9-DA39-427B-BE8F-5181000511F0}" srcOrd="1" destOrd="0" parTransId="{F2F09F93-CE28-4658-96DE-C24259410F32}" sibTransId="{E132018A-4A5D-48D4-A5F6-2B3ED04988BD}"/>
    <dgm:cxn modelId="{EA33E889-BA84-4548-B56A-00D233016681}" type="presOf" srcId="{3CE12429-9F62-4F68-9807-3E7BCC78D9F6}" destId="{C27F9107-9CF9-41A6-AEB8-C298FBEF2F3E}" srcOrd="0" destOrd="0" presId="urn:microsoft.com/office/officeart/2005/8/layout/hChevron3"/>
    <dgm:cxn modelId="{0925AD9B-43CF-477B-8934-9616EE073ECB}" type="presOf" srcId="{6F56DDFC-F448-4D04-9273-B0814F282B2F}" destId="{C5961C91-4776-4534-A0A9-0A58180B2D9D}" srcOrd="0" destOrd="0" presId="urn:microsoft.com/office/officeart/2005/8/layout/hChevron3"/>
    <dgm:cxn modelId="{B25AFFCB-52AE-4159-B46F-D86A77D0E76D}" type="presOf" srcId="{F2774CF6-F595-4E49-9B6A-15AF6D17C40C}" destId="{C4B5AB32-FB71-46AD-B7A0-B60A200DC729}" srcOrd="0" destOrd="0" presId="urn:microsoft.com/office/officeart/2005/8/layout/hChevron3"/>
    <dgm:cxn modelId="{B0BF1CD0-EABB-4F48-9CE7-69A3FD4C861C}" srcId="{3CE12429-9F62-4F68-9807-3E7BCC78D9F6}" destId="{6F56DDFC-F448-4D04-9273-B0814F282B2F}" srcOrd="2" destOrd="0" parTransId="{8B72746F-A382-4564-8979-8F8E30C596FE}" sibTransId="{1DB49915-F7F7-4082-ACAD-4D067035DBB7}"/>
    <dgm:cxn modelId="{A3783355-C27B-450F-B454-11400E3B9851}" type="presParOf" srcId="{C27F9107-9CF9-41A6-AEB8-C298FBEF2F3E}" destId="{C4B5AB32-FB71-46AD-B7A0-B60A200DC729}" srcOrd="0" destOrd="0" presId="urn:microsoft.com/office/officeart/2005/8/layout/hChevron3"/>
    <dgm:cxn modelId="{A0BCFDA5-98B6-4FA3-83D0-1CB01C99E5DE}" type="presParOf" srcId="{C27F9107-9CF9-41A6-AEB8-C298FBEF2F3E}" destId="{BB1EAA1D-DB8F-4401-A7A6-B8F2499A35B1}" srcOrd="1" destOrd="0" presId="urn:microsoft.com/office/officeart/2005/8/layout/hChevron3"/>
    <dgm:cxn modelId="{F683413B-D9DF-4633-91F2-8FE56DF1D2C2}" type="presParOf" srcId="{C27F9107-9CF9-41A6-AEB8-C298FBEF2F3E}" destId="{68C567CD-E52E-4920-89ED-7391C8925500}" srcOrd="2" destOrd="0" presId="urn:microsoft.com/office/officeart/2005/8/layout/hChevron3"/>
    <dgm:cxn modelId="{4A45DBF4-3F38-48FE-9F84-B761FCD15975}" type="presParOf" srcId="{C27F9107-9CF9-41A6-AEB8-C298FBEF2F3E}" destId="{A194366E-2C56-4323-8EAF-D9DCE70727F4}" srcOrd="3" destOrd="0" presId="urn:microsoft.com/office/officeart/2005/8/layout/hChevron3"/>
    <dgm:cxn modelId="{8897B585-D5CD-4868-8E84-617E6B954BED}" type="presParOf" srcId="{C27F9107-9CF9-41A6-AEB8-C298FBEF2F3E}" destId="{C5961C91-4776-4534-A0A9-0A58180B2D9D}" srcOrd="4" destOrd="0" presId="urn:microsoft.com/office/officeart/2005/8/layout/hChevron3"/>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5AB32-FB71-46AD-B7A0-B60A200DC729}">
      <dsp:nvSpPr>
        <dsp:cNvPr id="0" name=""/>
        <dsp:cNvSpPr/>
      </dsp:nvSpPr>
      <dsp:spPr>
        <a:xfrm>
          <a:off x="0" y="0"/>
          <a:ext cx="3157835" cy="400050"/>
        </a:xfrm>
        <a:prstGeom prst="homePlate">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461963" lvl="0" indent="0" algn="l" defTabSz="444500">
            <a:lnSpc>
              <a:spcPct val="90000"/>
            </a:lnSpc>
            <a:spcBef>
              <a:spcPct val="0"/>
            </a:spcBef>
            <a:spcAft>
              <a:spcPct val="35000"/>
            </a:spcAft>
            <a:buNone/>
          </a:pPr>
          <a:r>
            <a:rPr lang="es-MX" sz="1000" b="1" kern="1200" noProof="0" dirty="0">
              <a:solidFill>
                <a:srgbClr val="333399"/>
              </a:solidFill>
              <a:effectLst/>
            </a:rPr>
            <a:t>Proclamación </a:t>
          </a:r>
        </a:p>
        <a:p>
          <a:pPr marL="461963" lvl="0" indent="0" algn="l" defTabSz="444500">
            <a:lnSpc>
              <a:spcPct val="90000"/>
            </a:lnSpc>
            <a:spcBef>
              <a:spcPct val="0"/>
            </a:spcBef>
            <a:spcAft>
              <a:spcPct val="35000"/>
            </a:spcAft>
            <a:buNone/>
          </a:pPr>
          <a:r>
            <a:rPr lang="es-MX" sz="1000" b="1" kern="1200" noProof="0" dirty="0">
              <a:solidFill>
                <a:srgbClr val="333399"/>
              </a:solidFill>
              <a:effectLst/>
            </a:rPr>
            <a:t>inicial</a:t>
          </a:r>
        </a:p>
      </dsp:txBody>
      <dsp:txXfrm>
        <a:off x="0" y="0"/>
        <a:ext cx="3057823" cy="400050"/>
      </dsp:txXfrm>
    </dsp:sp>
    <dsp:sp modelId="{68C567CD-E52E-4920-89ED-7391C8925500}">
      <dsp:nvSpPr>
        <dsp:cNvPr id="0" name=""/>
        <dsp:cNvSpPr/>
      </dsp:nvSpPr>
      <dsp:spPr>
        <a:xfrm>
          <a:off x="2529278" y="0"/>
          <a:ext cx="3157835" cy="400050"/>
        </a:xfrm>
        <a:prstGeom prst="chevron">
          <a:avLst/>
        </a:prstGeom>
        <a:gradFill flip="none" rotWithShape="1">
          <a:gsLst>
            <a:gs pos="0">
              <a:schemeClr val="accent1">
                <a:lumMod val="5000"/>
                <a:lumOff val="95000"/>
              </a:schemeClr>
            </a:gs>
            <a:gs pos="0">
              <a:schemeClr val="accent1">
                <a:lumMod val="45000"/>
                <a:lumOff val="55000"/>
              </a:schemeClr>
            </a:gs>
            <a:gs pos="100000">
              <a:schemeClr val="accent1">
                <a:lumMod val="91000"/>
                <a:lumOff val="9000"/>
              </a:schemeClr>
            </a:gs>
            <a:gs pos="12000">
              <a:schemeClr val="accent1">
                <a:lumMod val="30000"/>
                <a:lumOff val="70000"/>
              </a:schemeClr>
            </a:gs>
          </a:gsLst>
          <a:lin ang="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461963" lvl="0" indent="0" algn="l" defTabSz="444500">
            <a:lnSpc>
              <a:spcPct val="90000"/>
            </a:lnSpc>
            <a:spcBef>
              <a:spcPct val="0"/>
            </a:spcBef>
            <a:spcAft>
              <a:spcPct val="35000"/>
            </a:spcAft>
            <a:buNone/>
          </a:pPr>
          <a:r>
            <a:rPr lang="es-MX" sz="1000" b="1" kern="1200" noProof="0" dirty="0">
              <a:solidFill>
                <a:srgbClr val="333399"/>
              </a:solidFill>
              <a:effectLst/>
            </a:rPr>
            <a:t>Catequesis</a:t>
          </a:r>
        </a:p>
      </dsp:txBody>
      <dsp:txXfrm>
        <a:off x="2729303" y="0"/>
        <a:ext cx="2757785" cy="400050"/>
      </dsp:txXfrm>
    </dsp:sp>
    <dsp:sp modelId="{C5961C91-4776-4534-A0A9-0A58180B2D9D}">
      <dsp:nvSpPr>
        <dsp:cNvPr id="0" name=""/>
        <dsp:cNvSpPr/>
      </dsp:nvSpPr>
      <dsp:spPr>
        <a:xfrm>
          <a:off x="4942976" y="0"/>
          <a:ext cx="2790042" cy="400050"/>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08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569913" lvl="0" indent="0" algn="l" defTabSz="444500">
            <a:lnSpc>
              <a:spcPct val="90000"/>
            </a:lnSpc>
            <a:spcBef>
              <a:spcPct val="0"/>
            </a:spcBef>
            <a:spcAft>
              <a:spcPct val="35000"/>
            </a:spcAft>
            <a:buNone/>
          </a:pPr>
          <a:r>
            <a:rPr lang="es-MX" sz="1000" b="1" kern="1200" noProof="0" dirty="0">
              <a:solidFill>
                <a:srgbClr val="333399"/>
              </a:solidFill>
              <a:effectLst/>
            </a:rPr>
            <a:t>Continuación</a:t>
          </a:r>
        </a:p>
      </dsp:txBody>
      <dsp:txXfrm>
        <a:off x="5143001" y="0"/>
        <a:ext cx="2389992" cy="40005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7ddd65732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7ddd65732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428A91-36A3-4AAB-9053-17E3A3F4DFD3}" type="slidenum">
              <a:rPr lang="en-US" smtClean="0"/>
              <a:pPr/>
              <a:t>10</a:t>
            </a:fld>
            <a:endParaRPr lang="en-US"/>
          </a:p>
        </p:txBody>
      </p:sp>
    </p:spTree>
    <p:extLst>
      <p:ext uri="{BB962C8B-B14F-4D97-AF65-F5344CB8AC3E}">
        <p14:creationId xmlns:p14="http://schemas.microsoft.com/office/powerpoint/2010/main" val="1472636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864a67b21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864a67b21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83c7cfb76a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83c7cfb76a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864a67b21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864a67b21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7e0e7adb21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7e0e7adb2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7e0e7adb21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7e0e7adb21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418bd26e35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418bd26e35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418bd26e35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418bd26e35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418bd26e35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418bd26e35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7e0e7adb2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7e0e7adb2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83c7cfb76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83c7cfb7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418bd26e35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418bd26e35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8bdfb5892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8bdfb5892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86e17667e3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86e17667e3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418bd26e35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418bd26e35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Define what we mean by year- round.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883b531c1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883b531c1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7ddd65732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7ddd65732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FIt the needs to get it going</a:t>
            </a:r>
            <a:endParaRPr/>
          </a:p>
          <a:p>
            <a:pPr marL="0" lvl="0" indent="0" algn="l" rtl="0">
              <a:spcBef>
                <a:spcPts val="0"/>
              </a:spcBef>
              <a:spcAft>
                <a:spcPts val="0"/>
              </a:spcAft>
              <a:buNone/>
            </a:pPr>
            <a:r>
              <a:rPr lang="en"/>
              <a:t>US Adaptations</a:t>
            </a:r>
            <a:endParaRPr/>
          </a:p>
          <a:p>
            <a:pPr marL="0" lvl="0" indent="0" algn="l" rtl="0">
              <a:spcBef>
                <a:spcPts val="0"/>
              </a:spcBef>
              <a:spcAft>
                <a:spcPts val="0"/>
              </a:spcAft>
              <a:buNone/>
            </a:pPr>
            <a:r>
              <a:rPr lang="en"/>
              <a:t>Takes 3 years to get to know a person, not just 8-9 months</a:t>
            </a:r>
            <a:endParaRPr/>
          </a:p>
          <a:p>
            <a:pPr marL="0" lvl="0" indent="0" algn="l" rtl="0">
              <a:spcBef>
                <a:spcPts val="0"/>
              </a:spcBef>
              <a:spcAft>
                <a:spcPts val="0"/>
              </a:spcAft>
              <a:buNone/>
            </a:pPr>
            <a:r>
              <a:rPr lang="en"/>
              <a:t>No specific format in the Rites Book</a:t>
            </a:r>
            <a:endParaRPr/>
          </a:p>
          <a:p>
            <a:pPr marL="0" lvl="0" indent="0" algn="l" rtl="0">
              <a:spcBef>
                <a:spcPts val="0"/>
              </a:spcBef>
              <a:spcAft>
                <a:spcPts val="0"/>
              </a:spcAft>
              <a:buNone/>
            </a:pPr>
            <a:endParaRPr/>
          </a:p>
          <a:p>
            <a:pPr marL="0" lvl="0" indent="0" algn="l" rtl="0">
              <a:spcBef>
                <a:spcPts val="0"/>
              </a:spcBef>
              <a:spcAft>
                <a:spcPts val="0"/>
              </a:spcAft>
              <a:buNone/>
            </a:pPr>
            <a:r>
              <a:rPr lang="en"/>
              <a:t>Disciple on Road to Emmaus were leaving Jerusalem, headed away from the cross. Jesus met them where they were. And asked them to tell him what was going on in their lives.The Spirit moves as he will. Are we ready for him?</a:t>
            </a:r>
            <a:endParaRPr/>
          </a:p>
          <a:p>
            <a:pPr marL="0" lvl="0" indent="0" algn="l" rtl="0">
              <a:spcBef>
                <a:spcPts val="0"/>
              </a:spcBef>
              <a:spcAft>
                <a:spcPts val="0"/>
              </a:spcAft>
              <a:buNone/>
            </a:pPr>
            <a:r>
              <a:rPr lang="en"/>
              <a:t>Catechesis: Echoing not a “what” but a “who”. Christianity is not an ideology, it is a person. </a:t>
            </a:r>
            <a:endParaRPr/>
          </a:p>
          <a:p>
            <a:pPr marL="0" lvl="0" indent="0" algn="l" rtl="0">
              <a:spcBef>
                <a:spcPts val="0"/>
              </a:spcBef>
              <a:spcAft>
                <a:spcPts val="0"/>
              </a:spcAft>
              <a:buNone/>
            </a:pPr>
            <a:r>
              <a:rPr lang="en"/>
              <a:t>Year-round allows for people to move not on a formulated schedule or calendar but on their time. It honors the time it takes for conversion to happen and for people to experience Christ in the unfolding of the liturgical year.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418bd26e35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418bd26e35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7e3821917a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7e3821917a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418bd26e35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418bd26e35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7e0e7adb21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7e0e7adb2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4588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Google Shape;12;p2"/>
          <p:cNvCxnSpPr/>
          <p:nvPr/>
        </p:nvCxnSpPr>
        <p:spPr>
          <a:xfrm>
            <a:off x="733219" y="2235351"/>
            <a:ext cx="385200" cy="0"/>
          </a:xfrm>
          <a:prstGeom prst="straightConnector1">
            <a:avLst/>
          </a:prstGeom>
          <a:noFill/>
          <a:ln w="28575" cap="flat" cmpd="sng">
            <a:solidFill>
              <a:schemeClr val="dk1"/>
            </a:solidFill>
            <a:prstDash val="solid"/>
            <a:round/>
            <a:headEnd type="none" w="sm" len="sm"/>
            <a:tailEnd type="none" w="sm" len="sm"/>
          </a:ln>
        </p:spPr>
      </p:cxnSp>
      <p:sp>
        <p:nvSpPr>
          <p:cNvPr id="13" name="Google Shape;13;p2"/>
          <p:cNvSpPr txBox="1">
            <a:spLocks noGrp="1"/>
          </p:cNvSpPr>
          <p:nvPr>
            <p:ph type="ctrTitle"/>
          </p:nvPr>
        </p:nvSpPr>
        <p:spPr>
          <a:xfrm>
            <a:off x="630600" y="136800"/>
            <a:ext cx="7893000" cy="1853700"/>
          </a:xfrm>
          <a:prstGeom prst="rect">
            <a:avLst/>
          </a:prstGeom>
        </p:spPr>
        <p:txBody>
          <a:bodyPr spcFirstLastPara="1" wrap="square" lIns="91425" tIns="91425" rIns="91425" bIns="91425" anchor="b" anchorCtr="0">
            <a:normAutofit/>
          </a:bodyPr>
          <a:lstStyle>
            <a:lvl1pPr lvl="0">
              <a:spcBef>
                <a:spcPts val="100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4" name="Google Shape;14;p2"/>
          <p:cNvSpPr txBox="1">
            <a:spLocks noGrp="1"/>
          </p:cNvSpPr>
          <p:nvPr>
            <p:ph type="subTitle" idx="1"/>
          </p:nvPr>
        </p:nvSpPr>
        <p:spPr>
          <a:xfrm>
            <a:off x="630600" y="3228375"/>
            <a:ext cx="7893000" cy="1274100"/>
          </a:xfrm>
          <a:prstGeom prst="rect">
            <a:avLst/>
          </a:prstGeom>
        </p:spPr>
        <p:txBody>
          <a:bodyPr spcFirstLastPara="1" wrap="square" lIns="91425" tIns="91425" rIns="91425" bIns="91425" anchor="b" anchorCtr="0">
            <a:normAutofit/>
          </a:bodyPr>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0"/>
              </a:spcBef>
              <a:spcAft>
                <a:spcPts val="0"/>
              </a:spcAft>
              <a:buClr>
                <a:schemeClr val="accent6"/>
              </a:buClr>
              <a:buSzPts val="2400"/>
              <a:buNone/>
              <a:defRPr sz="2400">
                <a:solidFill>
                  <a:schemeClr val="accent6"/>
                </a:solidFill>
              </a:defRPr>
            </a:lvl2pPr>
            <a:lvl3pPr lvl="2">
              <a:lnSpc>
                <a:spcPct val="100000"/>
              </a:lnSpc>
              <a:spcBef>
                <a:spcPts val="0"/>
              </a:spcBef>
              <a:spcAft>
                <a:spcPts val="0"/>
              </a:spcAft>
              <a:buClr>
                <a:schemeClr val="accent6"/>
              </a:buClr>
              <a:buSzPts val="2400"/>
              <a:buNone/>
              <a:defRPr sz="2400">
                <a:solidFill>
                  <a:schemeClr val="accent6"/>
                </a:solidFill>
              </a:defRPr>
            </a:lvl3pPr>
            <a:lvl4pPr lvl="3">
              <a:lnSpc>
                <a:spcPct val="100000"/>
              </a:lnSpc>
              <a:spcBef>
                <a:spcPts val="0"/>
              </a:spcBef>
              <a:spcAft>
                <a:spcPts val="0"/>
              </a:spcAft>
              <a:buClr>
                <a:schemeClr val="accent6"/>
              </a:buClr>
              <a:buSzPts val="2400"/>
              <a:buNone/>
              <a:defRPr sz="2400">
                <a:solidFill>
                  <a:schemeClr val="accent6"/>
                </a:solidFill>
              </a:defRPr>
            </a:lvl4pPr>
            <a:lvl5pPr lvl="4">
              <a:lnSpc>
                <a:spcPct val="100000"/>
              </a:lnSpc>
              <a:spcBef>
                <a:spcPts val="0"/>
              </a:spcBef>
              <a:spcAft>
                <a:spcPts val="0"/>
              </a:spcAft>
              <a:buClr>
                <a:schemeClr val="accent6"/>
              </a:buClr>
              <a:buSzPts val="2400"/>
              <a:buNone/>
              <a:defRPr sz="2400">
                <a:solidFill>
                  <a:schemeClr val="accent6"/>
                </a:solidFill>
              </a:defRPr>
            </a:lvl5pPr>
            <a:lvl6pPr lvl="5">
              <a:lnSpc>
                <a:spcPct val="100000"/>
              </a:lnSpc>
              <a:spcBef>
                <a:spcPts val="0"/>
              </a:spcBef>
              <a:spcAft>
                <a:spcPts val="0"/>
              </a:spcAft>
              <a:buClr>
                <a:schemeClr val="accent6"/>
              </a:buClr>
              <a:buSzPts val="2400"/>
              <a:buNone/>
              <a:defRPr sz="2400">
                <a:solidFill>
                  <a:schemeClr val="accent6"/>
                </a:solidFill>
              </a:defRPr>
            </a:lvl6pPr>
            <a:lvl7pPr lvl="6">
              <a:lnSpc>
                <a:spcPct val="100000"/>
              </a:lnSpc>
              <a:spcBef>
                <a:spcPts val="0"/>
              </a:spcBef>
              <a:spcAft>
                <a:spcPts val="0"/>
              </a:spcAft>
              <a:buClr>
                <a:schemeClr val="accent6"/>
              </a:buClr>
              <a:buSzPts val="2400"/>
              <a:buNone/>
              <a:defRPr sz="2400">
                <a:solidFill>
                  <a:schemeClr val="accent6"/>
                </a:solidFill>
              </a:defRPr>
            </a:lvl7pPr>
            <a:lvl8pPr lvl="7">
              <a:lnSpc>
                <a:spcPct val="100000"/>
              </a:lnSpc>
              <a:spcBef>
                <a:spcPts val="0"/>
              </a:spcBef>
              <a:spcAft>
                <a:spcPts val="0"/>
              </a:spcAft>
              <a:buClr>
                <a:schemeClr val="accent6"/>
              </a:buClr>
              <a:buSzPts val="2400"/>
              <a:buNone/>
              <a:defRPr sz="2400">
                <a:solidFill>
                  <a:schemeClr val="accent6"/>
                </a:solidFill>
              </a:defRPr>
            </a:lvl8pPr>
            <a:lvl9pPr lvl="8">
              <a:lnSpc>
                <a:spcPct val="100000"/>
              </a:lnSpc>
              <a:spcBef>
                <a:spcPts val="0"/>
              </a:spcBef>
              <a:spcAft>
                <a:spcPts val="0"/>
              </a:spcAft>
              <a:buClr>
                <a:schemeClr val="accent6"/>
              </a:buClr>
              <a:buSzPts val="2400"/>
              <a:buNone/>
              <a:defRPr sz="2400">
                <a:solidFill>
                  <a:schemeClr val="accent6"/>
                </a:solidFill>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1"/>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1"/>
          <p:cNvSpPr txBox="1">
            <a:spLocks noGrp="1"/>
          </p:cNvSpPr>
          <p:nvPr>
            <p:ph type="title" hasCustomPrompt="1"/>
          </p:nvPr>
        </p:nvSpPr>
        <p:spPr>
          <a:xfrm>
            <a:off x="586725" y="1353788"/>
            <a:ext cx="79707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a:spLocks noGrp="1"/>
          </p:cNvSpPr>
          <p:nvPr>
            <p:ph type="body" idx="1"/>
          </p:nvPr>
        </p:nvSpPr>
        <p:spPr>
          <a:xfrm>
            <a:off x="586725" y="2968388"/>
            <a:ext cx="79707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1" name="Google Shape;6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8/6/2025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2033134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46713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txBox="1">
            <a:spLocks noGrp="1"/>
          </p:cNvSpPr>
          <p:nvPr>
            <p:ph type="title"/>
          </p:nvPr>
        </p:nvSpPr>
        <p:spPr>
          <a:xfrm>
            <a:off x="509550" y="1921350"/>
            <a:ext cx="8124900" cy="1300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 name="Google Shape;2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 name="Google Shape;23;p4"/>
          <p:cNvCxnSpPr/>
          <p:nvPr/>
        </p:nvCxnSpPr>
        <p:spPr>
          <a:xfrm>
            <a:off x="419425" y="1154195"/>
            <a:ext cx="385200" cy="0"/>
          </a:xfrm>
          <a:prstGeom prst="straightConnector1">
            <a:avLst/>
          </a:prstGeom>
          <a:noFill/>
          <a:ln w="28575" cap="flat" cmpd="sng">
            <a:solidFill>
              <a:schemeClr val="dk1"/>
            </a:solidFill>
            <a:prstDash val="solid"/>
            <a:round/>
            <a:headEnd type="none" w="sm" len="sm"/>
            <a:tailEnd type="none" w="sm" len="sm"/>
          </a:ln>
        </p:spPr>
      </p:cxnSp>
      <p:sp>
        <p:nvSpPr>
          <p:cNvPr id="24" name="Google Shape;24;p4"/>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4"/>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6" name="Google Shape;2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w="28575" cap="flat" cmpd="sng">
            <a:solidFill>
              <a:schemeClr val="dk1"/>
            </a:solidFill>
            <a:prstDash val="solid"/>
            <a:round/>
            <a:headEnd type="none" w="sm" len="sm"/>
            <a:tailEnd type="none" w="sm" len="sm"/>
          </a:ln>
        </p:spPr>
      </p:cxnSp>
      <p:sp>
        <p:nvSpPr>
          <p:cNvPr id="29" name="Google Shape;29;p5"/>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5"/>
          <p:cNvSpPr txBox="1">
            <a:spLocks noGrp="1"/>
          </p:cNvSpPr>
          <p:nvPr>
            <p:ph type="body" idx="1"/>
          </p:nvPr>
        </p:nvSpPr>
        <p:spPr>
          <a:xfrm>
            <a:off x="311700" y="1417950"/>
            <a:ext cx="3999900" cy="3150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5"/>
          <p:cNvSpPr txBox="1">
            <a:spLocks noGrp="1"/>
          </p:cNvSpPr>
          <p:nvPr>
            <p:ph type="body" idx="2"/>
          </p:nvPr>
        </p:nvSpPr>
        <p:spPr>
          <a:xfrm>
            <a:off x="4832400" y="1417950"/>
            <a:ext cx="3999900" cy="3150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w="28575" cap="flat" cmpd="sng">
            <a:solidFill>
              <a:schemeClr val="dk1"/>
            </a:solidFill>
            <a:prstDash val="solid"/>
            <a:round/>
            <a:headEnd type="none" w="sm" len="sm"/>
            <a:tailEnd type="none" w="sm" len="sm"/>
          </a:ln>
        </p:spPr>
      </p:cxnSp>
      <p:sp>
        <p:nvSpPr>
          <p:cNvPr id="38" name="Google Shape;38;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9" name="Google Shape;39;p7"/>
          <p:cNvSpPr txBox="1">
            <a:spLocks noGrp="1"/>
          </p:cNvSpPr>
          <p:nvPr>
            <p:ph type="body" idx="1"/>
          </p:nvPr>
        </p:nvSpPr>
        <p:spPr>
          <a:xfrm>
            <a:off x="311700" y="1640350"/>
            <a:ext cx="2808000" cy="29289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8"/>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45" name="Google Shape;4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 name="Google Shape;48;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9" name="Google Shape;49;p9"/>
          <p:cNvSpPr txBox="1">
            <a:spLocks noGrp="1"/>
          </p:cNvSpPr>
          <p:nvPr>
            <p:ph type="title"/>
          </p:nvPr>
        </p:nvSpPr>
        <p:spPr>
          <a:xfrm>
            <a:off x="265500" y="1084625"/>
            <a:ext cx="4045200" cy="17070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0" name="Google Shape;50;p9"/>
          <p:cNvSpPr txBox="1">
            <a:spLocks noGrp="1"/>
          </p:cNvSpPr>
          <p:nvPr>
            <p:ph type="subTitle" idx="1"/>
          </p:nvPr>
        </p:nvSpPr>
        <p:spPr>
          <a:xfrm>
            <a:off x="265500" y="2845200"/>
            <a:ext cx="4045200" cy="1421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51" name="Google Shape;5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0"/>
              </a:spcBef>
              <a:spcAft>
                <a:spcPts val="0"/>
              </a:spcAft>
              <a:buClr>
                <a:schemeClr val="accent1"/>
              </a:buClr>
              <a:buSzPts val="1400"/>
              <a:buChar char="○"/>
              <a:defRPr>
                <a:solidFill>
                  <a:schemeClr val="accent1"/>
                </a:solidFill>
              </a:defRPr>
            </a:lvl2pPr>
            <a:lvl3pPr marL="1371600" lvl="2" indent="-317500">
              <a:spcBef>
                <a:spcPts val="0"/>
              </a:spcBef>
              <a:spcAft>
                <a:spcPts val="0"/>
              </a:spcAft>
              <a:buClr>
                <a:schemeClr val="accent1"/>
              </a:buClr>
              <a:buSzPts val="1400"/>
              <a:buChar char="■"/>
              <a:defRPr>
                <a:solidFill>
                  <a:schemeClr val="accent1"/>
                </a:solidFill>
              </a:defRPr>
            </a:lvl3pPr>
            <a:lvl4pPr marL="1828800" lvl="3" indent="-317500">
              <a:spcBef>
                <a:spcPts val="0"/>
              </a:spcBef>
              <a:spcAft>
                <a:spcPts val="0"/>
              </a:spcAft>
              <a:buClr>
                <a:schemeClr val="accent1"/>
              </a:buClr>
              <a:buSzPts val="1400"/>
              <a:buChar char="●"/>
              <a:defRPr>
                <a:solidFill>
                  <a:schemeClr val="accent1"/>
                </a:solidFill>
              </a:defRPr>
            </a:lvl4pPr>
            <a:lvl5pPr marL="2286000" lvl="4" indent="-317500">
              <a:spcBef>
                <a:spcPts val="0"/>
              </a:spcBef>
              <a:spcAft>
                <a:spcPts val="0"/>
              </a:spcAft>
              <a:buClr>
                <a:schemeClr val="accent1"/>
              </a:buClr>
              <a:buSzPts val="1400"/>
              <a:buChar char="○"/>
              <a:defRPr>
                <a:solidFill>
                  <a:schemeClr val="accent1"/>
                </a:solidFill>
              </a:defRPr>
            </a:lvl5pPr>
            <a:lvl6pPr marL="2743200" lvl="5" indent="-317500">
              <a:spcBef>
                <a:spcPts val="0"/>
              </a:spcBef>
              <a:spcAft>
                <a:spcPts val="0"/>
              </a:spcAft>
              <a:buClr>
                <a:schemeClr val="accent1"/>
              </a:buClr>
              <a:buSzPts val="1400"/>
              <a:buChar char="■"/>
              <a:defRPr>
                <a:solidFill>
                  <a:schemeClr val="accent1"/>
                </a:solidFill>
              </a:defRPr>
            </a:lvl6pPr>
            <a:lvl7pPr marL="3200400" lvl="6" indent="-317500">
              <a:spcBef>
                <a:spcPts val="0"/>
              </a:spcBef>
              <a:spcAft>
                <a:spcPts val="0"/>
              </a:spcAft>
              <a:buClr>
                <a:schemeClr val="accent1"/>
              </a:buClr>
              <a:buSzPts val="1400"/>
              <a:buChar char="●"/>
              <a:defRPr>
                <a:solidFill>
                  <a:schemeClr val="accent1"/>
                </a:solidFill>
              </a:defRPr>
            </a:lvl7pPr>
            <a:lvl8pPr marL="3657600" lvl="7" indent="-317500">
              <a:spcBef>
                <a:spcPts val="0"/>
              </a:spcBef>
              <a:spcAft>
                <a:spcPts val="0"/>
              </a:spcAft>
              <a:buClr>
                <a:schemeClr val="accent1"/>
              </a:buClr>
              <a:buSzPts val="1400"/>
              <a:buChar char="○"/>
              <a:defRPr>
                <a:solidFill>
                  <a:schemeClr val="accent1"/>
                </a:solidFill>
              </a:defRPr>
            </a:lvl8pPr>
            <a:lvl9pPr marL="4114800" lvl="8" indent="-317500">
              <a:spcBef>
                <a:spcPts val="0"/>
              </a:spcBef>
              <a:spcAft>
                <a:spcPts val="0"/>
              </a:spcAft>
              <a:buClr>
                <a:schemeClr val="accent1"/>
              </a:buClr>
              <a:buSzPts val="1400"/>
              <a:buChar char="■"/>
              <a:defRPr>
                <a:solidFill>
                  <a:schemeClr val="accent1"/>
                </a:solidFill>
              </a:defRPr>
            </a:lvl9pPr>
          </a:lstStyle>
          <a:p>
            <a:endParaRPr/>
          </a:p>
        </p:txBody>
      </p:sp>
      <p:sp>
        <p:nvSpPr>
          <p:cNvPr id="52" name="Google Shape;5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Google Shape;5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5" name="Google Shape;5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lue-go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72725"/>
            <a:ext cx="8520600" cy="645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417800"/>
            <a:ext cx="8520600" cy="3150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7.png"/><Relationship Id="rId7" Type="http://schemas.openxmlformats.org/officeDocument/2006/relationships/diagramQuickStyle" Target="../diagrams/quickStyle1.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9.jpeg"/><Relationship Id="rId4" Type="http://schemas.openxmlformats.org/officeDocument/2006/relationships/image" Target="../media/image18.png"/><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2.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2.xml"/><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howard-carter.blogspot.com/2012/04/emmaus-road-blessing-based-on-luke-2412.htm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catholicdr.com/"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teamrcia.com/2020/11/is-your-rcia-open-all-year-round-being-flexible/" TargetMode="External"/><Relationship Id="rId7"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hyperlink" Target="https://teamrcia.com/2018/12/is-your-rcia-open-all-year-round-are-we-catechizing-for-knowledge-or-understanding/" TargetMode="External"/><Relationship Id="rId4" Type="http://schemas.openxmlformats.org/officeDocument/2006/relationships/hyperlink" Target="https://teamrcia.com/2019/06/rcia-requires-big-paradigm-shifts-starting-with-these-two/"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3"/>
          <p:cNvSpPr txBox="1">
            <a:spLocks noGrp="1"/>
          </p:cNvSpPr>
          <p:nvPr>
            <p:ph type="body" idx="1"/>
          </p:nvPr>
        </p:nvSpPr>
        <p:spPr>
          <a:xfrm>
            <a:off x="54050" y="146838"/>
            <a:ext cx="5321500" cy="4880862"/>
          </a:xfrm>
          <a:prstGeom prst="rect">
            <a:avLst/>
          </a:prstGeom>
        </p:spPr>
        <p:txBody>
          <a:bodyPr spcFirstLastPara="1" wrap="square" lIns="91425" tIns="91425" rIns="91425" bIns="91425" anchor="t" anchorCtr="0">
            <a:normAutofit fontScale="92500" lnSpcReduction="20000"/>
          </a:bodyPr>
          <a:lstStyle/>
          <a:p>
            <a:pPr marL="0" lvl="0" indent="0" algn="l" rtl="0">
              <a:lnSpc>
                <a:spcPct val="100000"/>
              </a:lnSpc>
              <a:spcBef>
                <a:spcPts val="0"/>
              </a:spcBef>
              <a:spcAft>
                <a:spcPts val="0"/>
              </a:spcAft>
              <a:buNone/>
            </a:pPr>
            <a:r>
              <a:rPr lang="en" sz="3800" b="1" dirty="0">
                <a:latin typeface="Arial"/>
                <a:ea typeface="Arial"/>
                <a:cs typeface="Arial"/>
                <a:sym typeface="Arial"/>
              </a:rPr>
              <a:t>Adaptando el Proceso del Catecumenado</a:t>
            </a:r>
            <a:br>
              <a:rPr lang="en" sz="3800" b="1" dirty="0">
                <a:latin typeface="Arial"/>
                <a:ea typeface="Arial"/>
                <a:cs typeface="Arial"/>
                <a:sym typeface="Arial"/>
              </a:rPr>
            </a:br>
            <a:r>
              <a:rPr lang="en" sz="3800" b="1" dirty="0">
                <a:latin typeface="Arial"/>
                <a:ea typeface="Arial"/>
                <a:cs typeface="Arial"/>
                <a:sym typeface="Arial"/>
              </a:rPr>
              <a:t>para todo el a</a:t>
            </a:r>
            <a:r>
              <a:rPr lang="es-MX" sz="3800" b="1" dirty="0" err="1">
                <a:latin typeface="Arial"/>
                <a:ea typeface="Arial"/>
                <a:cs typeface="Arial"/>
                <a:sym typeface="Arial"/>
              </a:rPr>
              <a:t>ño</a:t>
            </a:r>
            <a:r>
              <a:rPr lang="en" sz="3800" b="1" dirty="0">
                <a:latin typeface="Arial"/>
                <a:ea typeface="Arial"/>
                <a:cs typeface="Arial"/>
                <a:sym typeface="Arial"/>
              </a:rPr>
              <a:t>:</a:t>
            </a:r>
            <a:endParaRPr sz="3800" b="1" dirty="0">
              <a:latin typeface="Arial"/>
              <a:ea typeface="Arial"/>
              <a:cs typeface="Arial"/>
              <a:sym typeface="Arial"/>
            </a:endParaRPr>
          </a:p>
          <a:p>
            <a:pPr marL="0" lvl="0" indent="0" algn="l" rtl="0">
              <a:lnSpc>
                <a:spcPct val="100000"/>
              </a:lnSpc>
              <a:spcBef>
                <a:spcPts val="0"/>
              </a:spcBef>
              <a:spcAft>
                <a:spcPts val="0"/>
              </a:spcAft>
              <a:buNone/>
            </a:pPr>
            <a:r>
              <a:rPr lang="es-MX" sz="3100" b="1" dirty="0">
                <a:solidFill>
                  <a:srgbClr val="FFD966"/>
                </a:solidFill>
                <a:latin typeface="Arial"/>
                <a:ea typeface="Arial"/>
                <a:cs typeface="Arial"/>
                <a:sym typeface="Arial"/>
              </a:rPr>
              <a:t>¿</a:t>
            </a:r>
            <a:r>
              <a:rPr lang="en" sz="3100" b="1" dirty="0">
                <a:solidFill>
                  <a:srgbClr val="FFD966"/>
                </a:solidFill>
                <a:latin typeface="Arial"/>
                <a:ea typeface="Arial"/>
                <a:cs typeface="Arial"/>
                <a:sym typeface="Arial"/>
              </a:rPr>
              <a:t>Porque es importante    </a:t>
            </a:r>
            <a:endParaRPr sz="3100" b="1" dirty="0">
              <a:solidFill>
                <a:srgbClr val="FFD966"/>
              </a:solidFill>
              <a:latin typeface="Arial"/>
              <a:ea typeface="Arial"/>
              <a:cs typeface="Arial"/>
              <a:sym typeface="Arial"/>
            </a:endParaRPr>
          </a:p>
          <a:p>
            <a:pPr marL="0" lvl="0" indent="0" algn="l" rtl="0">
              <a:lnSpc>
                <a:spcPct val="100000"/>
              </a:lnSpc>
              <a:spcBef>
                <a:spcPts val="0"/>
              </a:spcBef>
              <a:spcAft>
                <a:spcPts val="0"/>
              </a:spcAft>
              <a:buNone/>
            </a:pPr>
            <a:r>
              <a:rPr lang="en" sz="3100" b="1" i="1" dirty="0">
                <a:solidFill>
                  <a:srgbClr val="FFD966"/>
                </a:solidFill>
                <a:latin typeface="Arial"/>
                <a:ea typeface="Arial"/>
                <a:cs typeface="Arial"/>
                <a:sym typeface="Arial"/>
              </a:rPr>
              <a:t>           y</a:t>
            </a:r>
            <a:r>
              <a:rPr lang="en" sz="3100" b="1" dirty="0">
                <a:solidFill>
                  <a:srgbClr val="FFD966"/>
                </a:solidFill>
                <a:latin typeface="Arial"/>
                <a:ea typeface="Arial"/>
                <a:cs typeface="Arial"/>
                <a:sym typeface="Arial"/>
              </a:rPr>
              <a:t> </a:t>
            </a:r>
            <a:endParaRPr sz="3100" b="1" dirty="0">
              <a:solidFill>
                <a:srgbClr val="FFD966"/>
              </a:solidFill>
              <a:latin typeface="Arial"/>
              <a:ea typeface="Arial"/>
              <a:cs typeface="Arial"/>
              <a:sym typeface="Arial"/>
            </a:endParaRPr>
          </a:p>
          <a:p>
            <a:pPr marL="0" lvl="0" indent="0" algn="l" rtl="0">
              <a:lnSpc>
                <a:spcPct val="100000"/>
              </a:lnSpc>
              <a:spcBef>
                <a:spcPts val="0"/>
              </a:spcBef>
              <a:spcAft>
                <a:spcPts val="0"/>
              </a:spcAft>
              <a:buNone/>
            </a:pPr>
            <a:r>
              <a:rPr lang="es-MX" sz="3100" b="1" dirty="0">
                <a:solidFill>
                  <a:srgbClr val="FFD966"/>
                </a:solidFill>
                <a:latin typeface="Arial"/>
                <a:ea typeface="Arial"/>
                <a:cs typeface="Arial"/>
                <a:sym typeface="Arial"/>
              </a:rPr>
              <a:t>Como adoptarlo?</a:t>
            </a:r>
            <a:endParaRPr sz="3100" b="1" dirty="0">
              <a:solidFill>
                <a:srgbClr val="FFD966"/>
              </a:solidFill>
              <a:latin typeface="Arial"/>
              <a:ea typeface="Arial"/>
              <a:cs typeface="Arial"/>
              <a:sym typeface="Arial"/>
            </a:endParaRPr>
          </a:p>
          <a:p>
            <a:pPr marL="0" lvl="0" indent="0" algn="l" rtl="0">
              <a:lnSpc>
                <a:spcPct val="100000"/>
              </a:lnSpc>
              <a:spcBef>
                <a:spcPts val="0"/>
              </a:spcBef>
              <a:spcAft>
                <a:spcPts val="0"/>
              </a:spcAft>
              <a:buNone/>
            </a:pPr>
            <a:r>
              <a:rPr lang="en" sz="1400" b="1" dirty="0">
                <a:latin typeface="Arial"/>
                <a:ea typeface="Arial"/>
                <a:cs typeface="Arial"/>
                <a:sym typeface="Arial"/>
              </a:rPr>
              <a:t>      </a:t>
            </a:r>
            <a:endParaRPr sz="1400" b="1" dirty="0">
              <a:latin typeface="Arial"/>
              <a:ea typeface="Arial"/>
              <a:cs typeface="Arial"/>
              <a:sym typeface="Arial"/>
            </a:endParaRPr>
          </a:p>
          <a:p>
            <a:pPr marL="0" lvl="0" indent="0" algn="l" rtl="0">
              <a:lnSpc>
                <a:spcPct val="100000"/>
              </a:lnSpc>
              <a:spcBef>
                <a:spcPts val="0"/>
              </a:spcBef>
              <a:spcAft>
                <a:spcPts val="0"/>
              </a:spcAft>
              <a:buNone/>
            </a:pPr>
            <a:r>
              <a:rPr lang="en" sz="1600" b="1" dirty="0">
                <a:latin typeface="Arial"/>
                <a:ea typeface="Arial"/>
                <a:cs typeface="Arial"/>
                <a:sym typeface="Arial"/>
              </a:rPr>
              <a:t>Martes 19 de Agosto, 2025,  7:00 pm</a:t>
            </a:r>
          </a:p>
          <a:p>
            <a:pPr marL="0" lvl="0" indent="0" algn="l" rtl="0">
              <a:lnSpc>
                <a:spcPct val="100000"/>
              </a:lnSpc>
              <a:spcBef>
                <a:spcPts val="0"/>
              </a:spcBef>
              <a:spcAft>
                <a:spcPts val="0"/>
              </a:spcAft>
              <a:buNone/>
            </a:pPr>
            <a:endParaRPr lang="en" sz="1300" b="1" dirty="0">
              <a:latin typeface="Arial"/>
              <a:ea typeface="Arial"/>
              <a:cs typeface="Arial"/>
              <a:sym typeface="Arial"/>
            </a:endParaRPr>
          </a:p>
          <a:p>
            <a:pPr marL="0" lvl="0" indent="0" algn="ctr" rtl="0">
              <a:lnSpc>
                <a:spcPct val="100000"/>
              </a:lnSpc>
              <a:spcBef>
                <a:spcPts val="0"/>
              </a:spcBef>
              <a:spcAft>
                <a:spcPts val="0"/>
              </a:spcAft>
              <a:buNone/>
            </a:pPr>
            <a:r>
              <a:rPr lang="en" sz="1300" b="1" dirty="0">
                <a:latin typeface="Arial"/>
                <a:ea typeface="Arial"/>
                <a:cs typeface="Arial"/>
                <a:sym typeface="Arial"/>
              </a:rPr>
              <a:t>Adolfo Trana</a:t>
            </a:r>
          </a:p>
          <a:p>
            <a:pPr marL="0" lvl="0" indent="0" algn="ctr" rtl="0">
              <a:lnSpc>
                <a:spcPct val="100000"/>
              </a:lnSpc>
              <a:spcBef>
                <a:spcPts val="0"/>
              </a:spcBef>
              <a:spcAft>
                <a:spcPts val="0"/>
              </a:spcAft>
              <a:buNone/>
            </a:pPr>
            <a:r>
              <a:rPr lang="en" sz="1300" b="1" dirty="0">
                <a:latin typeface="Arial"/>
                <a:ea typeface="Arial"/>
                <a:cs typeface="Arial"/>
                <a:sym typeface="Arial"/>
              </a:rPr>
              <a:t>Dr. Luis Guzman </a:t>
            </a:r>
            <a:endParaRPr sz="1300" b="1" dirty="0">
              <a:latin typeface="Arial"/>
              <a:ea typeface="Arial"/>
              <a:cs typeface="Arial"/>
              <a:sym typeface="Arial"/>
            </a:endParaRPr>
          </a:p>
          <a:p>
            <a:pPr marL="0" lvl="0" indent="0" algn="l" rtl="0">
              <a:lnSpc>
                <a:spcPct val="100000"/>
              </a:lnSpc>
              <a:spcBef>
                <a:spcPts val="0"/>
              </a:spcBef>
              <a:spcAft>
                <a:spcPts val="0"/>
              </a:spcAft>
              <a:buNone/>
            </a:pPr>
            <a:endParaRPr sz="1600" b="1" dirty="0">
              <a:latin typeface="Arial"/>
              <a:ea typeface="Arial"/>
              <a:cs typeface="Arial"/>
              <a:sym typeface="Arial"/>
            </a:endParaRPr>
          </a:p>
          <a:p>
            <a:pPr marL="0" lvl="0" indent="0" algn="l" rtl="0">
              <a:lnSpc>
                <a:spcPct val="100000"/>
              </a:lnSpc>
              <a:spcBef>
                <a:spcPts val="0"/>
              </a:spcBef>
              <a:spcAft>
                <a:spcPts val="0"/>
              </a:spcAft>
              <a:buNone/>
            </a:pPr>
            <a:endParaRPr sz="1600" b="1" dirty="0">
              <a:latin typeface="Arial"/>
              <a:ea typeface="Arial"/>
              <a:cs typeface="Arial"/>
              <a:sym typeface="Arial"/>
            </a:endParaRPr>
          </a:p>
          <a:p>
            <a:pPr marL="0" lvl="0" indent="0" algn="l" rtl="0">
              <a:lnSpc>
                <a:spcPct val="100000"/>
              </a:lnSpc>
              <a:spcBef>
                <a:spcPts val="0"/>
              </a:spcBef>
              <a:spcAft>
                <a:spcPts val="0"/>
              </a:spcAft>
              <a:buNone/>
            </a:pPr>
            <a:endParaRPr sz="1600" b="1" dirty="0">
              <a:latin typeface="Arial"/>
              <a:ea typeface="Arial"/>
              <a:cs typeface="Arial"/>
              <a:sym typeface="Arial"/>
            </a:endParaRPr>
          </a:p>
          <a:p>
            <a:pPr marL="2286000" lvl="0" indent="457200" algn="l" rtl="0">
              <a:lnSpc>
                <a:spcPct val="100000"/>
              </a:lnSpc>
              <a:spcBef>
                <a:spcPts val="0"/>
              </a:spcBef>
              <a:spcAft>
                <a:spcPts val="0"/>
              </a:spcAft>
              <a:buNone/>
            </a:pPr>
            <a:r>
              <a:rPr lang="en" sz="1600" b="1" i="1" dirty="0">
                <a:latin typeface="Arial"/>
                <a:ea typeface="Arial"/>
                <a:cs typeface="Arial"/>
                <a:sym typeface="Arial"/>
              </a:rPr>
              <a:t>   </a:t>
            </a:r>
            <a:r>
              <a:rPr lang="es-MX" sz="3500" b="1" i="1" dirty="0">
                <a:latin typeface="Arial"/>
                <a:ea typeface="Arial"/>
                <a:cs typeface="Arial"/>
                <a:sym typeface="Arial"/>
              </a:rPr>
              <a:t>Taller de</a:t>
            </a:r>
          </a:p>
          <a:p>
            <a:pPr marL="2286000" lvl="0" indent="457200" algn="l" rtl="0">
              <a:lnSpc>
                <a:spcPct val="100000"/>
              </a:lnSpc>
              <a:spcBef>
                <a:spcPts val="0"/>
              </a:spcBef>
              <a:spcAft>
                <a:spcPts val="0"/>
              </a:spcAft>
              <a:buNone/>
            </a:pPr>
            <a:r>
              <a:rPr lang="es-MX" sz="3500" b="1" i="1" dirty="0">
                <a:latin typeface="Arial"/>
                <a:ea typeface="Arial"/>
                <a:cs typeface="Arial"/>
                <a:sym typeface="Arial"/>
              </a:rPr>
              <a:t>Iniciación</a:t>
            </a:r>
            <a:endParaRPr sz="3500" b="1" i="1" dirty="0">
              <a:latin typeface="Arial"/>
              <a:ea typeface="Arial"/>
              <a:cs typeface="Arial"/>
              <a:sym typeface="Arial"/>
            </a:endParaRPr>
          </a:p>
          <a:p>
            <a:pPr marL="0" lvl="0" indent="0" algn="l" rtl="0">
              <a:lnSpc>
                <a:spcPct val="100000"/>
              </a:lnSpc>
              <a:spcBef>
                <a:spcPts val="0"/>
              </a:spcBef>
              <a:spcAft>
                <a:spcPts val="0"/>
              </a:spcAft>
              <a:buNone/>
            </a:pPr>
            <a:endParaRPr sz="1600" b="1" dirty="0">
              <a:latin typeface="Arial"/>
              <a:ea typeface="Arial"/>
              <a:cs typeface="Arial"/>
              <a:sym typeface="Arial"/>
            </a:endParaRPr>
          </a:p>
        </p:txBody>
      </p:sp>
      <p:pic>
        <p:nvPicPr>
          <p:cNvPr id="69" name="Google Shape;69;p13"/>
          <p:cNvPicPr preferRelativeResize="0"/>
          <p:nvPr/>
        </p:nvPicPr>
        <p:blipFill>
          <a:blip r:embed="rId3">
            <a:alphaModFix/>
          </a:blip>
          <a:stretch>
            <a:fillRect/>
          </a:stretch>
        </p:blipFill>
        <p:spPr>
          <a:xfrm>
            <a:off x="5375550" y="61775"/>
            <a:ext cx="3714400" cy="4965875"/>
          </a:xfrm>
          <a:prstGeom prst="rect">
            <a:avLst/>
          </a:prstGeom>
          <a:noFill/>
          <a:ln>
            <a:noFill/>
          </a:ln>
          <a:effectLst>
            <a:outerShdw blurRad="57150" dist="19050" dir="5400000" algn="bl" rotWithShape="0">
              <a:srgbClr val="000000">
                <a:alpha val="42000"/>
              </a:srgbClr>
            </a:outerShdw>
          </a:effectLst>
        </p:spPr>
      </p:pic>
      <p:sp>
        <p:nvSpPr>
          <p:cNvPr id="71" name="Google Shape;71;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a:t>
            </a:fld>
            <a:endParaRPr/>
          </a:p>
        </p:txBody>
      </p:sp>
      <p:pic>
        <p:nvPicPr>
          <p:cNvPr id="2" name="Imagen 1">
            <a:extLst>
              <a:ext uri="{FF2B5EF4-FFF2-40B4-BE49-F238E27FC236}">
                <a16:creationId xmlns:a16="http://schemas.microsoft.com/office/drawing/2014/main" id="{38B3AFE2-4BC0-F319-DB1D-2814FE108625}"/>
              </a:ext>
            </a:extLst>
          </p:cNvPr>
          <p:cNvPicPr>
            <a:picLocks noChangeAspect="1"/>
          </p:cNvPicPr>
          <p:nvPr/>
        </p:nvPicPr>
        <p:blipFill>
          <a:blip r:embed="rId4"/>
          <a:stretch>
            <a:fillRect/>
          </a:stretch>
        </p:blipFill>
        <p:spPr>
          <a:xfrm>
            <a:off x="0" y="3449370"/>
            <a:ext cx="2580426" cy="15782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0"/>
            <a:ext cx="9144000" cy="4264819"/>
            <a:chOff x="259147" y="533400"/>
            <a:chExt cx="7490746" cy="5029200"/>
          </a:xfrm>
        </p:grpSpPr>
        <p:pic>
          <p:nvPicPr>
            <p:cNvPr id="4" name="Picture 3" descr="path on the Way of Faith - color.png"/>
            <p:cNvPicPr/>
            <p:nvPr/>
          </p:nvPicPr>
          <p:blipFill>
            <a:blip r:embed="rId3" cstate="print"/>
            <a:srcRect t="2732" b="6186"/>
            <a:stretch>
              <a:fillRect/>
            </a:stretch>
          </p:blipFill>
          <p:spPr>
            <a:xfrm>
              <a:off x="259147" y="533400"/>
              <a:ext cx="7490746" cy="5029200"/>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rot="19699759">
              <a:off x="4377450" y="4800125"/>
              <a:ext cx="2158128" cy="451570"/>
            </a:xfrm>
            <a:prstGeom prst="rect">
              <a:avLst/>
            </a:prstGeom>
          </p:spPr>
        </p:pic>
      </p:grpSp>
      <p:graphicFrame>
        <p:nvGraphicFramePr>
          <p:cNvPr id="8" name="Content Placeholder 2"/>
          <p:cNvGraphicFramePr>
            <a:graphicFrameLocks noGrp="1"/>
          </p:cNvGraphicFramePr>
          <p:nvPr>
            <p:ph sz="quarter" idx="4294967295"/>
          </p:nvPr>
        </p:nvGraphicFramePr>
        <p:xfrm>
          <a:off x="1143000" y="4456842"/>
          <a:ext cx="7848600" cy="4000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Rectangle 8"/>
          <p:cNvSpPr/>
          <p:nvPr/>
        </p:nvSpPr>
        <p:spPr>
          <a:xfrm>
            <a:off x="1334986" y="4456026"/>
            <a:ext cx="266741" cy="346249"/>
          </a:xfrm>
          <a:prstGeom prst="rect">
            <a:avLst/>
          </a:prstGeom>
          <a:noFill/>
        </p:spPr>
        <p:txBody>
          <a:bodyPr wrap="none" lIns="68580" tIns="34290" rIns="68580" bIns="34290">
            <a:spAutoFit/>
          </a:bodyPr>
          <a:lstStyle/>
          <a:p>
            <a:pPr algn="ctr"/>
            <a:r>
              <a:rPr lang="en-US" sz="1800" b="1" dirty="0">
                <a:ln w="6600">
                  <a:solidFill>
                    <a:schemeClr val="accent2"/>
                  </a:solidFill>
                  <a:prstDash val="solid"/>
                </a:ln>
                <a:solidFill>
                  <a:srgbClr val="FFC000"/>
                </a:solidFill>
                <a:effectLst>
                  <a:outerShdw dist="38100" dir="2700000" algn="tl" rotWithShape="0">
                    <a:schemeClr val="accent2"/>
                  </a:outerShdw>
                </a:effectLst>
              </a:rPr>
              <a:t>1</a:t>
            </a:r>
          </a:p>
        </p:txBody>
      </p:sp>
      <p:sp>
        <p:nvSpPr>
          <p:cNvPr id="10" name="Rectangle 9"/>
          <p:cNvSpPr/>
          <p:nvPr/>
        </p:nvSpPr>
        <p:spPr>
          <a:xfrm>
            <a:off x="3933327" y="4454352"/>
            <a:ext cx="266741" cy="346249"/>
          </a:xfrm>
          <a:prstGeom prst="rect">
            <a:avLst/>
          </a:prstGeom>
          <a:noFill/>
        </p:spPr>
        <p:txBody>
          <a:bodyPr wrap="none" lIns="68580" tIns="34290" rIns="68580" bIns="34290">
            <a:spAutoFit/>
          </a:bodyPr>
          <a:lstStyle/>
          <a:p>
            <a:pPr algn="ctr"/>
            <a:r>
              <a:rPr lang="en-US" sz="1800" b="1" dirty="0">
                <a:ln w="6600">
                  <a:solidFill>
                    <a:schemeClr val="accent2"/>
                  </a:solidFill>
                  <a:prstDash val="solid"/>
                </a:ln>
                <a:solidFill>
                  <a:srgbClr val="FFC000"/>
                </a:solidFill>
                <a:effectLst>
                  <a:outerShdw dist="38100" dir="2700000" algn="tl" rotWithShape="0">
                    <a:schemeClr val="accent2"/>
                  </a:outerShdw>
                </a:effectLst>
              </a:rPr>
              <a:t>2</a:t>
            </a:r>
          </a:p>
        </p:txBody>
      </p:sp>
      <p:sp>
        <p:nvSpPr>
          <p:cNvPr id="11" name="Rectangle 10"/>
          <p:cNvSpPr/>
          <p:nvPr/>
        </p:nvSpPr>
        <p:spPr>
          <a:xfrm>
            <a:off x="6351171" y="4445223"/>
            <a:ext cx="266741" cy="346249"/>
          </a:xfrm>
          <a:prstGeom prst="rect">
            <a:avLst/>
          </a:prstGeom>
          <a:noFill/>
        </p:spPr>
        <p:txBody>
          <a:bodyPr wrap="none" lIns="68580" tIns="34290" rIns="68580" bIns="34290">
            <a:spAutoFit/>
          </a:bodyPr>
          <a:lstStyle/>
          <a:p>
            <a:pPr algn="ctr"/>
            <a:r>
              <a:rPr lang="en-US" sz="1800" b="1" dirty="0">
                <a:ln w="6600">
                  <a:solidFill>
                    <a:schemeClr val="accent2"/>
                  </a:solidFill>
                  <a:prstDash val="solid"/>
                </a:ln>
                <a:solidFill>
                  <a:srgbClr val="FFC000"/>
                </a:solidFill>
                <a:effectLst>
                  <a:outerShdw dist="38100" dir="2700000" algn="tl" rotWithShape="0">
                    <a:schemeClr val="accent2"/>
                  </a:outerShdw>
                </a:effectLst>
              </a:rPr>
              <a:t>3</a:t>
            </a:r>
          </a:p>
        </p:txBody>
      </p:sp>
      <p:pic>
        <p:nvPicPr>
          <p:cNvPr id="12" name="Picture 11" descr="generaldirectoryforcatechesis.jpg"/>
          <p:cNvPicPr>
            <a:picLocks noChangeAspect="1"/>
          </p:cNvPicPr>
          <p:nvPr/>
        </p:nvPicPr>
        <p:blipFill>
          <a:blip r:embed="rId10" cstate="print"/>
          <a:srcRect l="18000" r="18000"/>
          <a:stretch>
            <a:fillRect/>
          </a:stretch>
        </p:blipFill>
        <p:spPr>
          <a:xfrm>
            <a:off x="0" y="3804046"/>
            <a:ext cx="1143000" cy="1339454"/>
          </a:xfrm>
          <a:prstGeom prst="rect">
            <a:avLst/>
          </a:prstGeom>
          <a:ln>
            <a:noFill/>
          </a:ln>
          <a:effectLst>
            <a:outerShdw blurRad="292100" dist="139700" dir="2700000" algn="tl" rotWithShape="0">
              <a:srgbClr val="333333">
                <a:alpha val="65000"/>
              </a:srgbClr>
            </a:outerShdw>
          </a:effectLst>
        </p:spPr>
      </p:pic>
      <p:sp>
        <p:nvSpPr>
          <p:cNvPr id="13" name="Content Placeholder 6"/>
          <p:cNvSpPr>
            <a:spLocks noGrp="1"/>
          </p:cNvSpPr>
          <p:nvPr>
            <p:ph sz="quarter" idx="4294967295"/>
          </p:nvPr>
        </p:nvSpPr>
        <p:spPr>
          <a:xfrm>
            <a:off x="1143000" y="4857750"/>
            <a:ext cx="7696200" cy="228600"/>
          </a:xfrm>
          <a:prstGeom prst="rect">
            <a:avLst/>
          </a:prstGeom>
        </p:spPr>
        <p:txBody>
          <a:bodyPr>
            <a:noAutofit/>
          </a:bodyPr>
          <a:lstStyle/>
          <a:p>
            <a:pPr algn="ctr">
              <a:buNone/>
            </a:pPr>
            <a:r>
              <a:rPr lang="es-MX" sz="1200" i="1" dirty="0"/>
              <a:t>Directorio General para la Catequesis, Capitulo 2</a:t>
            </a:r>
          </a:p>
        </p:txBody>
      </p:sp>
    </p:spTree>
    <p:extLst>
      <p:ext uri="{BB962C8B-B14F-4D97-AF65-F5344CB8AC3E}">
        <p14:creationId xmlns:p14="http://schemas.microsoft.com/office/powerpoint/2010/main" val="2832859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4"/>
          <p:cNvSpPr txBox="1">
            <a:spLocks noGrp="1"/>
          </p:cNvSpPr>
          <p:nvPr>
            <p:ph type="title"/>
          </p:nvPr>
        </p:nvSpPr>
        <p:spPr>
          <a:xfrm>
            <a:off x="509725" y="162175"/>
            <a:ext cx="8322600" cy="96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2980" dirty="0">
                <a:latin typeface="Arial"/>
                <a:ea typeface="Arial"/>
                <a:cs typeface="Arial"/>
                <a:sym typeface="Arial"/>
              </a:rPr>
              <a:t>PREGUNTAS/PRECATECUMENADO</a:t>
            </a:r>
            <a:endParaRPr sz="2980" dirty="0">
              <a:latin typeface="Arial"/>
              <a:ea typeface="Arial"/>
              <a:cs typeface="Arial"/>
              <a:sym typeface="Arial"/>
            </a:endParaRPr>
          </a:p>
        </p:txBody>
      </p:sp>
      <p:sp>
        <p:nvSpPr>
          <p:cNvPr id="165" name="Google Shape;165;p24"/>
          <p:cNvSpPr txBox="1">
            <a:spLocks noGrp="1"/>
          </p:cNvSpPr>
          <p:nvPr>
            <p:ph type="body" idx="1"/>
          </p:nvPr>
        </p:nvSpPr>
        <p:spPr>
          <a:xfrm>
            <a:off x="276775" y="787750"/>
            <a:ext cx="8744700" cy="4131900"/>
          </a:xfrm>
          <a:prstGeom prst="rect">
            <a:avLst/>
          </a:prstGeom>
        </p:spPr>
        <p:txBody>
          <a:bodyPr spcFirstLastPara="1" wrap="square" lIns="91425" tIns="91425" rIns="91425" bIns="91425" anchor="t" anchorCtr="0">
            <a:noAutofit/>
          </a:bodyPr>
          <a:lstStyle/>
          <a:p>
            <a:pPr marL="914400" lvl="1" indent="-330200" algn="l" rtl="0">
              <a:lnSpc>
                <a:spcPct val="105000"/>
              </a:lnSpc>
              <a:spcBef>
                <a:spcPts val="0"/>
              </a:spcBef>
              <a:spcAft>
                <a:spcPts val="0"/>
              </a:spcAft>
              <a:buSzPts val="1600"/>
              <a:buFont typeface="Arial"/>
              <a:buChar char="○"/>
            </a:pPr>
            <a:r>
              <a:rPr lang="es-ES" sz="1600" dirty="0">
                <a:latin typeface="Arial"/>
                <a:ea typeface="Arial"/>
                <a:cs typeface="Arial"/>
                <a:sym typeface="Arial"/>
              </a:rPr>
              <a:t>La conversación/reunión/entrevista inicial es CRÍTICA y determina el camino (bautismo, matrimonio)</a:t>
            </a:r>
          </a:p>
          <a:p>
            <a:pPr marL="914400" lvl="1" indent="-330200" algn="l" rtl="0">
              <a:lnSpc>
                <a:spcPct val="105000"/>
              </a:lnSpc>
              <a:spcBef>
                <a:spcPts val="0"/>
              </a:spcBef>
              <a:spcAft>
                <a:spcPts val="0"/>
              </a:spcAft>
              <a:buSzPts val="1600"/>
              <a:buFont typeface="Arial"/>
              <a:buChar char="○"/>
            </a:pPr>
            <a:r>
              <a:rPr lang="es-ES" sz="1600" dirty="0">
                <a:latin typeface="Arial"/>
                <a:ea typeface="Arial"/>
                <a:cs typeface="Arial"/>
                <a:sym typeface="Arial"/>
              </a:rPr>
              <a:t>Determinar el camino: basado en la preparación y las necesidades INDIVIDUALES</a:t>
            </a:r>
          </a:p>
          <a:p>
            <a:pPr marL="914400" lvl="1" indent="-330200" algn="l" rtl="0">
              <a:lnSpc>
                <a:spcPct val="105000"/>
              </a:lnSpc>
              <a:spcBef>
                <a:spcPts val="0"/>
              </a:spcBef>
              <a:spcAft>
                <a:spcPts val="0"/>
              </a:spcAft>
              <a:buSzPts val="1600"/>
              <a:buFont typeface="Arial"/>
              <a:buChar char="○"/>
            </a:pPr>
            <a:r>
              <a:rPr lang="es-ES" sz="1600" dirty="0">
                <a:latin typeface="Arial"/>
                <a:ea typeface="Arial"/>
                <a:cs typeface="Arial"/>
                <a:sym typeface="Arial"/>
              </a:rPr>
              <a:t>Horario de reuniones flexible y ambiente confortable.</a:t>
            </a:r>
          </a:p>
          <a:p>
            <a:pPr marL="914400" lvl="1" indent="-330200" algn="l" rtl="0">
              <a:lnSpc>
                <a:spcPct val="105000"/>
              </a:lnSpc>
              <a:spcBef>
                <a:spcPts val="0"/>
              </a:spcBef>
              <a:spcAft>
                <a:spcPts val="0"/>
              </a:spcAft>
              <a:buSzPts val="1600"/>
              <a:buFont typeface="Arial"/>
              <a:buChar char="○"/>
            </a:pPr>
            <a:r>
              <a:rPr lang="es-ES" sz="1600" dirty="0">
                <a:latin typeface="Arial"/>
                <a:ea typeface="Arial"/>
                <a:cs typeface="Arial"/>
                <a:sym typeface="Arial"/>
              </a:rPr>
              <a:t>Compartir historias: que te trae aquí?</a:t>
            </a:r>
          </a:p>
          <a:p>
            <a:pPr marL="914400" lvl="1" indent="-330200" algn="l" rtl="0">
              <a:lnSpc>
                <a:spcPct val="105000"/>
              </a:lnSpc>
              <a:spcBef>
                <a:spcPts val="0"/>
              </a:spcBef>
              <a:spcAft>
                <a:spcPts val="0"/>
              </a:spcAft>
              <a:buSzPts val="1600"/>
              <a:buFont typeface="Arial"/>
              <a:buChar char="○"/>
            </a:pPr>
            <a:r>
              <a:rPr lang="es-ES" sz="1600" dirty="0">
                <a:latin typeface="Arial"/>
                <a:ea typeface="Arial"/>
                <a:cs typeface="Arial"/>
                <a:sym typeface="Arial"/>
              </a:rPr>
              <a:t>Imágenes de Dios</a:t>
            </a:r>
          </a:p>
          <a:p>
            <a:pPr marL="914400" lvl="1" indent="-330200" algn="l" rtl="0">
              <a:lnSpc>
                <a:spcPct val="105000"/>
              </a:lnSpc>
              <a:spcBef>
                <a:spcPts val="0"/>
              </a:spcBef>
              <a:spcAft>
                <a:spcPts val="0"/>
              </a:spcAft>
              <a:buSzPts val="1600"/>
              <a:buFont typeface="Arial"/>
              <a:buChar char="○"/>
            </a:pPr>
            <a:r>
              <a:rPr lang="es-ES" sz="1600" dirty="0">
                <a:latin typeface="Arial"/>
                <a:ea typeface="Arial"/>
                <a:cs typeface="Arial"/>
                <a:sym typeface="Arial"/>
              </a:rPr>
              <a:t>Descubrir/compartir dones</a:t>
            </a:r>
          </a:p>
          <a:p>
            <a:pPr marL="914400" lvl="1" indent="-330200" algn="l" rtl="0">
              <a:lnSpc>
                <a:spcPct val="105000"/>
              </a:lnSpc>
              <a:spcBef>
                <a:spcPts val="0"/>
              </a:spcBef>
              <a:spcAft>
                <a:spcPts val="0"/>
              </a:spcAft>
              <a:buSzPts val="1600"/>
              <a:buFont typeface="Arial"/>
              <a:buChar char="○"/>
            </a:pPr>
            <a:r>
              <a:rPr lang="es-ES" sz="1600" dirty="0">
                <a:latin typeface="Arial"/>
                <a:ea typeface="Arial"/>
                <a:cs typeface="Arial"/>
                <a:sym typeface="Arial"/>
              </a:rPr>
              <a:t>Preguntas y aclaración de dudas: ¡aliente esto!</a:t>
            </a:r>
          </a:p>
          <a:p>
            <a:pPr marL="914400" lvl="1" indent="-330200" algn="l" rtl="0">
              <a:lnSpc>
                <a:spcPct val="105000"/>
              </a:lnSpc>
              <a:spcBef>
                <a:spcPts val="0"/>
              </a:spcBef>
              <a:spcAft>
                <a:spcPts val="0"/>
              </a:spcAft>
              <a:buSzPts val="1600"/>
              <a:buFont typeface="Arial"/>
              <a:buChar char="○"/>
            </a:pPr>
            <a:r>
              <a:rPr lang="es-ES" sz="1600" dirty="0">
                <a:latin typeface="Arial"/>
                <a:ea typeface="Arial"/>
                <a:cs typeface="Arial"/>
                <a:sym typeface="Arial"/>
              </a:rPr>
              <a:t>Oración, al inicio y al final de cada sesión.</a:t>
            </a:r>
          </a:p>
          <a:p>
            <a:pPr marL="914400" lvl="1" indent="-330200" algn="l" rtl="0">
              <a:lnSpc>
                <a:spcPct val="105000"/>
              </a:lnSpc>
              <a:spcBef>
                <a:spcPts val="0"/>
              </a:spcBef>
              <a:spcAft>
                <a:spcPts val="0"/>
              </a:spcAft>
              <a:buSzPts val="1600"/>
              <a:buFont typeface="Arial"/>
              <a:buChar char="○"/>
            </a:pPr>
            <a:r>
              <a:rPr lang="es-ES" sz="1600" dirty="0">
                <a:latin typeface="Arial"/>
                <a:ea typeface="Arial"/>
                <a:cs typeface="Arial"/>
                <a:sym typeface="Arial"/>
              </a:rPr>
              <a:t>Misa (enfoque en el calendario litúrgico)</a:t>
            </a:r>
          </a:p>
          <a:p>
            <a:pPr marL="914400" lvl="1" indent="-330200" algn="l" rtl="0">
              <a:lnSpc>
                <a:spcPct val="105000"/>
              </a:lnSpc>
              <a:spcBef>
                <a:spcPts val="0"/>
              </a:spcBef>
              <a:spcAft>
                <a:spcPts val="0"/>
              </a:spcAft>
              <a:buSzPts val="1600"/>
              <a:buFont typeface="Arial"/>
              <a:buChar char="○"/>
            </a:pPr>
            <a:r>
              <a:rPr lang="es-ES" sz="1600" dirty="0">
                <a:latin typeface="Arial"/>
                <a:ea typeface="Arial"/>
                <a:cs typeface="Arial"/>
                <a:sym typeface="Arial"/>
              </a:rPr>
              <a:t>Los “PADRINOS” son los que invitan con su ejemplo y acompañan, deben estar involucrados en la vida de la parroquia</a:t>
            </a:r>
          </a:p>
          <a:p>
            <a:pPr marL="914400" lvl="1" indent="-330200" algn="l" rtl="0">
              <a:lnSpc>
                <a:spcPct val="105000"/>
              </a:lnSpc>
              <a:spcBef>
                <a:spcPts val="0"/>
              </a:spcBef>
              <a:spcAft>
                <a:spcPts val="0"/>
              </a:spcAft>
              <a:buSzPts val="1600"/>
              <a:buFont typeface="Arial"/>
              <a:buChar char="○"/>
            </a:pPr>
            <a:r>
              <a:rPr lang="es-ES" sz="1600" dirty="0">
                <a:latin typeface="Arial"/>
                <a:ea typeface="Arial"/>
                <a:cs typeface="Arial"/>
                <a:sym typeface="Arial"/>
              </a:rPr>
              <a:t>¡Éste es el tiempo del que llega para unirse al camino de la fe, no el nuestro!</a:t>
            </a:r>
          </a:p>
          <a:p>
            <a:pPr marL="914400" lvl="1" indent="-330200" algn="l" rtl="0">
              <a:lnSpc>
                <a:spcPct val="105000"/>
              </a:lnSpc>
              <a:spcBef>
                <a:spcPts val="0"/>
              </a:spcBef>
              <a:spcAft>
                <a:spcPts val="0"/>
              </a:spcAft>
              <a:buSzPts val="1600"/>
              <a:buFont typeface="Arial"/>
              <a:buChar char="○"/>
            </a:pPr>
            <a:r>
              <a:rPr lang="es-ES" sz="1600" dirty="0">
                <a:latin typeface="Arial"/>
                <a:ea typeface="Arial"/>
                <a:cs typeface="Arial"/>
                <a:sym typeface="Arial"/>
              </a:rPr>
              <a:t>Catecúmeno y Candidato se unen después del Proceso de Discernimiento y el Rito de Aceptación (o Rito de Bienvenida–opcional)</a:t>
            </a:r>
            <a:endParaRPr sz="1600" dirty="0">
              <a:latin typeface="Arial"/>
              <a:ea typeface="Arial"/>
              <a:cs typeface="Arial"/>
              <a:sym typeface="Arial"/>
            </a:endParaRPr>
          </a:p>
        </p:txBody>
      </p:sp>
      <p:sp>
        <p:nvSpPr>
          <p:cNvPr id="166" name="Google Shape;166;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733" y="0"/>
            <a:ext cx="8264614" cy="990600"/>
          </a:xfrm>
        </p:spPr>
        <p:txBody>
          <a:bodyPr>
            <a:normAutofit/>
          </a:bodyPr>
          <a:lstStyle/>
          <a:p>
            <a:r>
              <a:rPr lang="es-MX" b="1" dirty="0">
                <a:effectLst>
                  <a:outerShdw blurRad="38100" dist="38100" dir="2700000" algn="tl">
                    <a:srgbClr val="000000">
                      <a:alpha val="43137"/>
                    </a:srgbClr>
                  </a:outerShdw>
                </a:effectLst>
              </a:rPr>
              <a:t>Precatecumenado: La Evangelización</a:t>
            </a:r>
          </a:p>
        </p:txBody>
      </p:sp>
      <p:sp>
        <p:nvSpPr>
          <p:cNvPr id="3" name="Content Placeholder 2"/>
          <p:cNvSpPr>
            <a:spLocks noGrp="1"/>
          </p:cNvSpPr>
          <p:nvPr>
            <p:ph sz="half" idx="1"/>
          </p:nvPr>
        </p:nvSpPr>
        <p:spPr>
          <a:xfrm>
            <a:off x="0" y="530679"/>
            <a:ext cx="5599707" cy="4612822"/>
          </a:xfrm>
        </p:spPr>
        <p:txBody>
          <a:bodyPr>
            <a:noAutofit/>
          </a:bodyPr>
          <a:lstStyle/>
          <a:p>
            <a:pPr>
              <a:buFont typeface="+mj-lt"/>
              <a:buAutoNum type="arabicPeriod"/>
            </a:pPr>
            <a:r>
              <a:rPr lang="es-MX" sz="1575" dirty="0">
                <a:effectLst>
                  <a:outerShdw blurRad="38100" dist="38100" dir="2700000" algn="tl">
                    <a:srgbClr val="000000">
                      <a:alpha val="43137"/>
                    </a:srgbClr>
                  </a:outerShdw>
                </a:effectLst>
              </a:rPr>
              <a:t>Manejo y conocimiento de la Biblia</a:t>
            </a:r>
          </a:p>
          <a:p>
            <a:pPr>
              <a:buFont typeface="+mj-lt"/>
              <a:buAutoNum type="arabicPeriod"/>
            </a:pPr>
            <a:r>
              <a:rPr lang="es-MX" sz="1575" dirty="0">
                <a:effectLst>
                  <a:outerShdw blurRad="38100" dist="38100" dir="2700000" algn="tl">
                    <a:srgbClr val="000000">
                      <a:alpha val="43137"/>
                    </a:srgbClr>
                  </a:outerShdw>
                </a:effectLst>
              </a:rPr>
              <a:t>Concepto claro del Credo, símbolo de la Fe</a:t>
            </a:r>
          </a:p>
          <a:p>
            <a:pPr>
              <a:buFont typeface="+mj-lt"/>
              <a:buAutoNum type="arabicPeriod"/>
            </a:pPr>
            <a:r>
              <a:rPr lang="es-MX" sz="1575" dirty="0">
                <a:effectLst>
                  <a:outerShdw blurRad="38100" dist="38100" dir="2700000" algn="tl">
                    <a:srgbClr val="000000">
                      <a:alpha val="43137"/>
                    </a:srgbClr>
                  </a:outerShdw>
                </a:effectLst>
              </a:rPr>
              <a:t>Concepto de la Fe en la Sagrada Escritura</a:t>
            </a:r>
          </a:p>
          <a:p>
            <a:pPr>
              <a:buFont typeface="+mj-lt"/>
              <a:buAutoNum type="arabicPeriod"/>
            </a:pPr>
            <a:r>
              <a:rPr lang="es-MX" sz="1575" dirty="0">
                <a:effectLst>
                  <a:outerShdw blurRad="38100" dist="38100" dir="2700000" algn="tl">
                    <a:srgbClr val="000000">
                      <a:alpha val="43137"/>
                    </a:srgbClr>
                  </a:outerShdw>
                </a:effectLst>
              </a:rPr>
              <a:t>Conocimiento detallado de la Santa Misa y su significado</a:t>
            </a:r>
          </a:p>
          <a:p>
            <a:pPr>
              <a:buFont typeface="+mj-lt"/>
              <a:buAutoNum type="arabicPeriod"/>
            </a:pPr>
            <a:r>
              <a:rPr lang="es-MX" sz="1575" dirty="0">
                <a:effectLst>
                  <a:outerShdw blurRad="38100" dist="38100" dir="2700000" algn="tl">
                    <a:srgbClr val="000000">
                      <a:alpha val="43137"/>
                    </a:srgbClr>
                  </a:outerShdw>
                </a:effectLst>
              </a:rPr>
              <a:t>Explicar quienes son los santos</a:t>
            </a:r>
          </a:p>
          <a:p>
            <a:pPr>
              <a:buFont typeface="+mj-lt"/>
              <a:buAutoNum type="arabicPeriod"/>
            </a:pPr>
            <a:r>
              <a:rPr lang="es-MX" sz="1575" dirty="0">
                <a:effectLst>
                  <a:outerShdw blurRad="38100" dist="38100" dir="2700000" algn="tl">
                    <a:srgbClr val="000000">
                      <a:alpha val="43137"/>
                    </a:srgbClr>
                  </a:outerShdw>
                </a:effectLst>
              </a:rPr>
              <a:t>Tener claro el conocimiento de la Virgen María (Mariología)</a:t>
            </a:r>
          </a:p>
          <a:p>
            <a:pPr>
              <a:buFont typeface="+mj-lt"/>
              <a:buAutoNum type="arabicPeriod"/>
            </a:pPr>
            <a:r>
              <a:rPr lang="es-MX" sz="1575" dirty="0">
                <a:effectLst>
                  <a:outerShdw blurRad="38100" dist="38100" dir="2700000" algn="tl">
                    <a:srgbClr val="000000">
                      <a:alpha val="43137"/>
                    </a:srgbClr>
                  </a:outerShdw>
                </a:effectLst>
              </a:rPr>
              <a:t>Conocer detalladamente su parroquia (tour de la iglesia)</a:t>
            </a:r>
          </a:p>
          <a:p>
            <a:pPr>
              <a:buFont typeface="+mj-lt"/>
              <a:buAutoNum type="arabicPeriod"/>
            </a:pPr>
            <a:r>
              <a:rPr lang="es-MX" sz="1575" dirty="0">
                <a:effectLst>
                  <a:outerShdw blurRad="38100" dist="38100" dir="2700000" algn="tl">
                    <a:srgbClr val="000000">
                      <a:alpha val="43137"/>
                    </a:srgbClr>
                  </a:outerShdw>
                </a:effectLst>
              </a:rPr>
              <a:t>Conocer quien es quien en la Iglesia Católica y en su diócesis</a:t>
            </a:r>
          </a:p>
          <a:p>
            <a:pPr>
              <a:buFont typeface="+mj-lt"/>
              <a:buAutoNum type="arabicPeriod"/>
            </a:pPr>
            <a:r>
              <a:rPr lang="es-MX" sz="1575" dirty="0">
                <a:effectLst>
                  <a:outerShdw blurRad="38100" dist="38100" dir="2700000" algn="tl">
                    <a:srgbClr val="000000">
                      <a:alpha val="43137"/>
                    </a:srgbClr>
                  </a:outerShdw>
                </a:effectLst>
              </a:rPr>
              <a:t>Explicar la oración; tipos, aplicaciones y herramientas (Rosario, etc.)</a:t>
            </a:r>
          </a:p>
          <a:p>
            <a:pPr>
              <a:buFont typeface="+mj-lt"/>
              <a:buAutoNum type="arabicPeriod"/>
            </a:pPr>
            <a:r>
              <a:rPr lang="es-MX" sz="1575" dirty="0">
                <a:effectLst>
                  <a:outerShdw blurRad="38100" dist="38100" dir="2700000" algn="tl">
                    <a:srgbClr val="000000">
                      <a:alpha val="43137"/>
                    </a:srgbClr>
                  </a:outerShdw>
                </a:effectLst>
              </a:rPr>
              <a:t>Tener claro las costumbres, la liturgia y sus tiempos durante cada ciclo</a:t>
            </a:r>
          </a:p>
          <a:p>
            <a:pPr>
              <a:buFont typeface="+mj-lt"/>
              <a:buAutoNum type="arabicPeriod"/>
            </a:pPr>
            <a:r>
              <a:rPr lang="es-MX" sz="1575" dirty="0">
                <a:effectLst>
                  <a:outerShdw blurRad="38100" dist="38100" dir="2700000" algn="tl">
                    <a:srgbClr val="000000">
                      <a:alpha val="43137"/>
                    </a:srgbClr>
                  </a:outerShdw>
                </a:effectLst>
              </a:rPr>
              <a:t>Entender el verdadero significado de “Iglesia”</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7579" y="3146604"/>
            <a:ext cx="2176421" cy="199689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8456" y="3161947"/>
            <a:ext cx="1449123" cy="1981739"/>
          </a:xfrm>
          <a:prstGeom prst="rect">
            <a:avLst/>
          </a:prstGeom>
        </p:spPr>
      </p:pic>
      <p:pic>
        <p:nvPicPr>
          <p:cNvPr id="5"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457825" y="662744"/>
            <a:ext cx="3833132" cy="2499018"/>
          </a:xfrm>
        </p:spPr>
      </p:pic>
    </p:spTree>
    <p:extLst>
      <p:ext uri="{BB962C8B-B14F-4D97-AF65-F5344CB8AC3E}">
        <p14:creationId xmlns:p14="http://schemas.microsoft.com/office/powerpoint/2010/main" val="1210366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5"/>
          <p:cNvSpPr txBox="1">
            <a:spLocks noGrp="1"/>
          </p:cNvSpPr>
          <p:nvPr>
            <p:ph type="title"/>
          </p:nvPr>
        </p:nvSpPr>
        <p:spPr>
          <a:xfrm>
            <a:off x="540600" y="231700"/>
            <a:ext cx="8122800" cy="930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latin typeface="Arial"/>
                <a:ea typeface="Arial"/>
                <a:cs typeface="Arial"/>
                <a:sym typeface="Arial"/>
              </a:rPr>
              <a:t>CATECUMENADO</a:t>
            </a:r>
            <a:endParaRPr sz="3400" i="1" dirty="0">
              <a:latin typeface="Arial"/>
              <a:ea typeface="Arial"/>
              <a:cs typeface="Arial"/>
              <a:sym typeface="Arial"/>
            </a:endParaRPr>
          </a:p>
        </p:txBody>
      </p:sp>
      <p:sp>
        <p:nvSpPr>
          <p:cNvPr id="172" name="Google Shape;172;p25"/>
          <p:cNvSpPr txBox="1">
            <a:spLocks noGrp="1"/>
          </p:cNvSpPr>
          <p:nvPr>
            <p:ph type="body" idx="1"/>
          </p:nvPr>
        </p:nvSpPr>
        <p:spPr>
          <a:xfrm>
            <a:off x="373475" y="1088950"/>
            <a:ext cx="8520600" cy="3487800"/>
          </a:xfrm>
          <a:prstGeom prst="rect">
            <a:avLst/>
          </a:prstGeom>
        </p:spPr>
        <p:txBody>
          <a:bodyPr spcFirstLastPara="1" wrap="square" lIns="91425" tIns="91425" rIns="91425" bIns="91425" anchor="t" anchorCtr="0">
            <a:noAutofit/>
          </a:bodyPr>
          <a:lstStyle/>
          <a:p>
            <a:pPr marL="914400" lvl="1" indent="-336550" algn="l" rtl="0">
              <a:lnSpc>
                <a:spcPct val="95000"/>
              </a:lnSpc>
              <a:spcBef>
                <a:spcPts val="0"/>
              </a:spcBef>
              <a:spcAft>
                <a:spcPts val="0"/>
              </a:spcAft>
              <a:buSzPts val="1700"/>
              <a:buFont typeface="Arial"/>
              <a:buChar char="○"/>
            </a:pPr>
            <a:r>
              <a:rPr lang="es-ES" sz="1700" dirty="0">
                <a:latin typeface="Arial"/>
                <a:ea typeface="Arial"/>
                <a:cs typeface="Arial"/>
                <a:sym typeface="Arial"/>
              </a:rPr>
              <a:t>Se reúne semanalmente, durante todo el año: Después de la liturgia de la Palabra Dominical, para el discernimiento de la Palabra, y para Catequesis/Doctrina.</a:t>
            </a:r>
          </a:p>
          <a:p>
            <a:pPr marL="914400" lvl="1" indent="-336550" algn="l" rtl="0">
              <a:lnSpc>
                <a:spcPct val="95000"/>
              </a:lnSpc>
              <a:spcBef>
                <a:spcPts val="0"/>
              </a:spcBef>
              <a:spcAft>
                <a:spcPts val="0"/>
              </a:spcAft>
              <a:buSzPts val="1700"/>
              <a:buFont typeface="Arial"/>
              <a:buChar char="○"/>
            </a:pPr>
            <a:r>
              <a:rPr lang="es-ES" sz="1700" dirty="0">
                <a:latin typeface="Arial"/>
                <a:ea typeface="Arial"/>
                <a:cs typeface="Arial"/>
                <a:sym typeface="Arial"/>
              </a:rPr>
              <a:t>Revisar el calendario litúrgico </a:t>
            </a:r>
            <a:r>
              <a:rPr lang="es-ES" sz="1700" dirty="0" err="1">
                <a:latin typeface="Arial"/>
                <a:ea typeface="Arial"/>
                <a:cs typeface="Arial"/>
                <a:sym typeface="Arial"/>
              </a:rPr>
              <a:t>basandose</a:t>
            </a:r>
            <a:r>
              <a:rPr lang="es-ES" sz="1700" dirty="0">
                <a:latin typeface="Arial"/>
                <a:ea typeface="Arial"/>
                <a:cs typeface="Arial"/>
                <a:sym typeface="Arial"/>
              </a:rPr>
              <a:t> en el leccionario</a:t>
            </a:r>
          </a:p>
          <a:p>
            <a:pPr marL="914400" lvl="1" indent="-336550" algn="l" rtl="0">
              <a:lnSpc>
                <a:spcPct val="95000"/>
              </a:lnSpc>
              <a:spcBef>
                <a:spcPts val="0"/>
              </a:spcBef>
              <a:spcAft>
                <a:spcPts val="0"/>
              </a:spcAft>
              <a:buSzPts val="1700"/>
              <a:buFont typeface="Arial"/>
              <a:buChar char="○"/>
            </a:pPr>
            <a:r>
              <a:rPr lang="es-ES" sz="1700" dirty="0">
                <a:latin typeface="Arial"/>
                <a:ea typeface="Arial"/>
                <a:cs typeface="Arial"/>
                <a:sym typeface="Arial"/>
              </a:rPr>
              <a:t>Tener equipo de Catequistas/facilitadores dependiendo del numero de Catecúmenos y candidatos para compartir en mesas redondas las presentaciones y diálogos: </a:t>
            </a:r>
            <a:r>
              <a:rPr lang="es-ES" sz="1700" b="1" u="sng" dirty="0">
                <a:effectLst>
                  <a:outerShdw blurRad="38100" dist="38100" dir="2700000" algn="tl">
                    <a:srgbClr val="000000">
                      <a:alpha val="43137"/>
                    </a:srgbClr>
                  </a:outerShdw>
                </a:effectLst>
                <a:latin typeface="Arial"/>
                <a:ea typeface="Arial"/>
                <a:cs typeface="Arial"/>
                <a:sym typeface="Arial"/>
              </a:rPr>
              <a:t>pasar de la “formación” a la “transformación”</a:t>
            </a:r>
          </a:p>
          <a:p>
            <a:pPr marL="914400" lvl="1" indent="-336550" algn="l" rtl="0">
              <a:lnSpc>
                <a:spcPct val="95000"/>
              </a:lnSpc>
              <a:spcBef>
                <a:spcPts val="0"/>
              </a:spcBef>
              <a:spcAft>
                <a:spcPts val="0"/>
              </a:spcAft>
              <a:buSzPts val="1700"/>
              <a:buFont typeface="Arial"/>
              <a:buChar char="○"/>
            </a:pPr>
            <a:r>
              <a:rPr lang="es-ES" sz="1700" dirty="0">
                <a:latin typeface="Arial"/>
                <a:ea typeface="Arial"/>
                <a:cs typeface="Arial"/>
                <a:sym typeface="Arial"/>
              </a:rPr>
              <a:t>¡Los adultos aprenden mejor unos de otros!</a:t>
            </a:r>
          </a:p>
          <a:p>
            <a:pPr marL="914400" lvl="1" indent="-336550" algn="l" rtl="0">
              <a:lnSpc>
                <a:spcPct val="95000"/>
              </a:lnSpc>
              <a:spcBef>
                <a:spcPts val="0"/>
              </a:spcBef>
              <a:spcAft>
                <a:spcPts val="0"/>
              </a:spcAft>
              <a:buSzPts val="1700"/>
              <a:buFont typeface="Arial"/>
              <a:buChar char="○"/>
            </a:pPr>
            <a:r>
              <a:rPr lang="es-ES" sz="1700" dirty="0">
                <a:latin typeface="Arial"/>
                <a:ea typeface="Arial"/>
                <a:cs typeface="Arial"/>
                <a:sym typeface="Arial"/>
              </a:rPr>
              <a:t>¡El misterio está lleno de significado!</a:t>
            </a:r>
          </a:p>
          <a:p>
            <a:pPr marL="914400" lvl="1" indent="-336550" algn="l" rtl="0">
              <a:lnSpc>
                <a:spcPct val="95000"/>
              </a:lnSpc>
              <a:spcBef>
                <a:spcPts val="0"/>
              </a:spcBef>
              <a:spcAft>
                <a:spcPts val="0"/>
              </a:spcAft>
              <a:buSzPts val="1700"/>
              <a:buFont typeface="Arial"/>
              <a:buChar char="○"/>
            </a:pPr>
            <a:r>
              <a:rPr lang="es-ES" sz="1700" dirty="0">
                <a:latin typeface="Arial"/>
                <a:ea typeface="Arial"/>
                <a:cs typeface="Arial"/>
                <a:sym typeface="Arial"/>
              </a:rPr>
              <a:t>¿Por qué es importante esta verdad (por ejemplo, la resurrección)? </a:t>
            </a:r>
          </a:p>
          <a:p>
            <a:pPr marL="914400" lvl="1" indent="-336550" algn="l" rtl="0">
              <a:lnSpc>
                <a:spcPct val="95000"/>
              </a:lnSpc>
              <a:spcBef>
                <a:spcPts val="0"/>
              </a:spcBef>
              <a:spcAft>
                <a:spcPts val="0"/>
              </a:spcAft>
              <a:buSzPts val="1700"/>
              <a:buFont typeface="Arial"/>
              <a:buChar char="○"/>
            </a:pPr>
            <a:r>
              <a:rPr lang="es-ES" sz="1700" dirty="0">
                <a:latin typeface="Arial"/>
                <a:ea typeface="Arial"/>
                <a:cs typeface="Arial"/>
                <a:sym typeface="Arial"/>
              </a:rPr>
              <a:t>¡Esta es la MISTAGOGÍA que actúa durante todo el proceso! </a:t>
            </a:r>
          </a:p>
          <a:p>
            <a:pPr marL="914400" lvl="1" indent="-336550" algn="l" rtl="0">
              <a:lnSpc>
                <a:spcPct val="95000"/>
              </a:lnSpc>
              <a:spcBef>
                <a:spcPts val="0"/>
              </a:spcBef>
              <a:spcAft>
                <a:spcPts val="0"/>
              </a:spcAft>
              <a:buSzPts val="1700"/>
              <a:buFont typeface="Arial"/>
              <a:buChar char="○"/>
            </a:pPr>
            <a:r>
              <a:rPr lang="es-ES" sz="1700" dirty="0">
                <a:latin typeface="Arial"/>
                <a:ea typeface="Arial"/>
                <a:cs typeface="Arial"/>
                <a:sym typeface="Arial"/>
              </a:rPr>
              <a:t>Los catecúmenos/candidatos se mueven como individuos y no como grupo¡</a:t>
            </a:r>
          </a:p>
          <a:p>
            <a:pPr marL="914400" lvl="1" indent="-336550" algn="l" rtl="0">
              <a:lnSpc>
                <a:spcPct val="95000"/>
              </a:lnSpc>
              <a:spcBef>
                <a:spcPts val="0"/>
              </a:spcBef>
              <a:spcAft>
                <a:spcPts val="0"/>
              </a:spcAft>
              <a:buSzPts val="1700"/>
              <a:buFont typeface="Arial"/>
              <a:buChar char="○"/>
            </a:pPr>
            <a:r>
              <a:rPr lang="es-ES" sz="1700" dirty="0">
                <a:latin typeface="Arial"/>
                <a:ea typeface="Arial"/>
                <a:cs typeface="Arial"/>
                <a:sym typeface="Arial"/>
              </a:rPr>
              <a:t>Se necesita el tiempo que sea necesario!</a:t>
            </a:r>
            <a:endParaRPr sz="1500" dirty="0"/>
          </a:p>
          <a:p>
            <a:pPr marL="457200" lvl="0" indent="0" algn="l" rtl="0">
              <a:lnSpc>
                <a:spcPct val="100000"/>
              </a:lnSpc>
              <a:spcBef>
                <a:spcPts val="1200"/>
              </a:spcBef>
              <a:spcAft>
                <a:spcPts val="0"/>
              </a:spcAft>
              <a:buNone/>
            </a:pPr>
            <a:endParaRPr sz="1300" i="1" dirty="0"/>
          </a:p>
        </p:txBody>
      </p:sp>
      <p:sp>
        <p:nvSpPr>
          <p:cNvPr id="173" name="Google Shape;173;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556" y="154429"/>
            <a:ext cx="6447501" cy="990600"/>
          </a:xfrm>
        </p:spPr>
        <p:txBody>
          <a:bodyPr/>
          <a:lstStyle/>
          <a:p>
            <a:r>
              <a:rPr lang="es-MX" b="1" dirty="0">
                <a:effectLst>
                  <a:outerShdw blurRad="38100" dist="38100" dir="2700000" algn="tl">
                    <a:srgbClr val="000000">
                      <a:alpha val="43137"/>
                    </a:srgbClr>
                  </a:outerShdw>
                </a:effectLst>
              </a:rPr>
              <a:t>Temas de Catequesis</a:t>
            </a:r>
          </a:p>
        </p:txBody>
      </p:sp>
      <p:sp>
        <p:nvSpPr>
          <p:cNvPr id="3" name="Content Placeholder 2"/>
          <p:cNvSpPr>
            <a:spLocks noGrp="1"/>
          </p:cNvSpPr>
          <p:nvPr>
            <p:ph sz="half" idx="1"/>
          </p:nvPr>
        </p:nvSpPr>
        <p:spPr>
          <a:xfrm>
            <a:off x="57150" y="767443"/>
            <a:ext cx="4147755" cy="4376057"/>
          </a:xfrm>
        </p:spPr>
        <p:txBody>
          <a:bodyPr>
            <a:normAutofit/>
          </a:bodyPr>
          <a:lstStyle/>
          <a:p>
            <a:r>
              <a:rPr lang="es-MX" sz="2100" dirty="0">
                <a:effectLst>
                  <a:outerShdw blurRad="38100" dist="38100" dir="2700000" algn="tl">
                    <a:srgbClr val="000000">
                      <a:alpha val="43137"/>
                    </a:srgbClr>
                  </a:outerShdw>
                </a:effectLst>
              </a:rPr>
              <a:t>El pueblo de Dios</a:t>
            </a:r>
          </a:p>
          <a:p>
            <a:r>
              <a:rPr lang="es-MX" sz="2100" dirty="0">
                <a:effectLst>
                  <a:outerShdw blurRad="38100" dist="38100" dir="2700000" algn="tl">
                    <a:srgbClr val="000000">
                      <a:alpha val="43137"/>
                    </a:srgbClr>
                  </a:outerShdw>
                </a:effectLst>
              </a:rPr>
              <a:t>¿Quien es Jesucristo?</a:t>
            </a:r>
          </a:p>
          <a:p>
            <a:r>
              <a:rPr lang="es-MX" sz="2100" dirty="0">
                <a:effectLst>
                  <a:outerShdw blurRad="38100" dist="38100" dir="2700000" algn="tl">
                    <a:srgbClr val="000000">
                      <a:alpha val="43137"/>
                    </a:srgbClr>
                  </a:outerShdw>
                </a:effectLst>
              </a:rPr>
              <a:t>Iglesia Primitiva</a:t>
            </a:r>
          </a:p>
          <a:p>
            <a:r>
              <a:rPr lang="es-MX" sz="2100" dirty="0">
                <a:effectLst>
                  <a:outerShdw blurRad="38100" dist="38100" dir="2700000" algn="tl">
                    <a:srgbClr val="000000">
                      <a:alpha val="43137"/>
                    </a:srgbClr>
                  </a:outerShdw>
                </a:effectLst>
              </a:rPr>
              <a:t>Historia de la Iglesia</a:t>
            </a:r>
          </a:p>
          <a:p>
            <a:r>
              <a:rPr lang="es-MX" sz="2100" dirty="0">
                <a:effectLst>
                  <a:outerShdw blurRad="38100" dist="38100" dir="2700000" algn="tl">
                    <a:srgbClr val="000000">
                      <a:alpha val="43137"/>
                    </a:srgbClr>
                  </a:outerShdw>
                </a:effectLst>
              </a:rPr>
              <a:t>Moral Cristiana</a:t>
            </a:r>
          </a:p>
          <a:p>
            <a:r>
              <a:rPr lang="es-MX" sz="2100" dirty="0">
                <a:effectLst>
                  <a:outerShdw blurRad="38100" dist="38100" dir="2700000" algn="tl">
                    <a:srgbClr val="000000">
                      <a:alpha val="43137"/>
                    </a:srgbClr>
                  </a:outerShdw>
                </a:effectLst>
              </a:rPr>
              <a:t>Justicia Social</a:t>
            </a:r>
          </a:p>
          <a:p>
            <a:r>
              <a:rPr lang="es-MX" sz="2100" dirty="0">
                <a:effectLst>
                  <a:outerShdw blurRad="38100" dist="38100" dir="2700000" algn="tl">
                    <a:srgbClr val="000000">
                      <a:alpha val="43137"/>
                    </a:srgbClr>
                  </a:outerShdw>
                </a:effectLst>
              </a:rPr>
              <a:t>Ética de la Vida</a:t>
            </a:r>
          </a:p>
          <a:p>
            <a:r>
              <a:rPr lang="es-MX" sz="2100" dirty="0">
                <a:effectLst>
                  <a:outerShdw blurRad="38100" dist="38100" dir="2700000" algn="tl">
                    <a:srgbClr val="000000">
                      <a:alpha val="43137"/>
                    </a:srgbClr>
                  </a:outerShdw>
                </a:effectLst>
              </a:rPr>
              <a:t>Dignidad de la vida Humana</a:t>
            </a:r>
          </a:p>
          <a:p>
            <a:r>
              <a:rPr lang="es-MX" sz="2100" dirty="0">
                <a:effectLst>
                  <a:outerShdw blurRad="38100" dist="38100" dir="2700000" algn="tl">
                    <a:srgbClr val="000000">
                      <a:alpha val="43137"/>
                    </a:srgbClr>
                  </a:outerShdw>
                </a:effectLst>
              </a:rPr>
              <a:t>Los Sacramentos; signos del amor de Cristo</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50331" y="1961985"/>
            <a:ext cx="1872531" cy="2438499"/>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0331" y="154429"/>
            <a:ext cx="3588877" cy="180755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8805" y="1961703"/>
            <a:ext cx="1805195" cy="2439063"/>
          </a:xfrm>
          <a:prstGeom prst="rect">
            <a:avLst/>
          </a:prstGeom>
        </p:spPr>
      </p:pic>
    </p:spTree>
    <p:extLst>
      <p:ext uri="{BB962C8B-B14F-4D97-AF65-F5344CB8AC3E}">
        <p14:creationId xmlns:p14="http://schemas.microsoft.com/office/powerpoint/2010/main" val="2678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114300"/>
            <a:ext cx="6447501" cy="990600"/>
          </a:xfrm>
        </p:spPr>
        <p:txBody>
          <a:bodyPr>
            <a:normAutofit/>
          </a:bodyPr>
          <a:lstStyle/>
          <a:p>
            <a:r>
              <a:rPr lang="es-MX" b="1" dirty="0">
                <a:effectLst>
                  <a:outerShdw blurRad="38100" dist="38100" dir="2700000" algn="tl">
                    <a:srgbClr val="000000">
                      <a:alpha val="43137"/>
                    </a:srgbClr>
                  </a:outerShdw>
                </a:effectLst>
              </a:rPr>
              <a:t>La Fe y los Sacramentos</a:t>
            </a:r>
          </a:p>
        </p:txBody>
      </p:sp>
      <p:sp>
        <p:nvSpPr>
          <p:cNvPr id="3" name="Content Placeholder 2"/>
          <p:cNvSpPr>
            <a:spLocks noGrp="1"/>
          </p:cNvSpPr>
          <p:nvPr>
            <p:ph sz="half" idx="1"/>
          </p:nvPr>
        </p:nvSpPr>
        <p:spPr>
          <a:xfrm>
            <a:off x="1" y="620486"/>
            <a:ext cx="5760052" cy="4588329"/>
          </a:xfrm>
        </p:spPr>
        <p:txBody>
          <a:bodyPr>
            <a:normAutofit fontScale="92500"/>
          </a:bodyPr>
          <a:lstStyle/>
          <a:p>
            <a:r>
              <a:rPr lang="es-MX" b="1" dirty="0">
                <a:effectLst>
                  <a:outerShdw blurRad="38100" dist="38100" dir="2700000" algn="tl">
                    <a:srgbClr val="000000">
                      <a:alpha val="43137"/>
                    </a:srgbClr>
                  </a:outerShdw>
                </a:effectLst>
              </a:rPr>
              <a:t>Los catecúmenos están en el camino de la Fe cuando:</a:t>
            </a:r>
          </a:p>
          <a:p>
            <a:pPr>
              <a:buFont typeface="Wingdings" panose="05000000000000000000" pitchFamily="2" charset="2"/>
              <a:buChar char="ü"/>
            </a:pPr>
            <a:r>
              <a:rPr lang="es-MX" b="1" dirty="0">
                <a:effectLst>
                  <a:outerShdw blurRad="38100" dist="38100" dir="2700000" algn="tl">
                    <a:srgbClr val="000000">
                      <a:alpha val="43137"/>
                    </a:srgbClr>
                  </a:outerShdw>
                </a:effectLst>
              </a:rPr>
              <a:t>Conocen el amor y su significado</a:t>
            </a:r>
          </a:p>
          <a:p>
            <a:pPr>
              <a:buFont typeface="Wingdings" panose="05000000000000000000" pitchFamily="2" charset="2"/>
              <a:buChar char="ü"/>
            </a:pPr>
            <a:r>
              <a:rPr lang="es-MX" b="1" dirty="0">
                <a:effectLst>
                  <a:outerShdw blurRad="38100" dist="38100" dir="2700000" algn="tl">
                    <a:srgbClr val="000000">
                      <a:alpha val="43137"/>
                    </a:srgbClr>
                  </a:outerShdw>
                </a:effectLst>
              </a:rPr>
              <a:t>Usan la Sagrada Escritura y entienden su mensaje</a:t>
            </a:r>
          </a:p>
          <a:p>
            <a:pPr>
              <a:buFont typeface="Wingdings" panose="05000000000000000000" pitchFamily="2" charset="2"/>
              <a:buChar char="ü"/>
            </a:pPr>
            <a:r>
              <a:rPr lang="es-MX" b="1" dirty="0">
                <a:effectLst>
                  <a:outerShdw blurRad="38100" dist="38100" dir="2700000" algn="tl">
                    <a:srgbClr val="000000">
                      <a:alpha val="43137"/>
                    </a:srgbClr>
                  </a:outerShdw>
                </a:effectLst>
              </a:rPr>
              <a:t>Entienden la voluntad de Dios</a:t>
            </a:r>
          </a:p>
          <a:p>
            <a:pPr>
              <a:buFont typeface="Wingdings" panose="05000000000000000000" pitchFamily="2" charset="2"/>
              <a:buChar char="ü"/>
            </a:pPr>
            <a:r>
              <a:rPr lang="es-MX" b="1" dirty="0">
                <a:effectLst>
                  <a:outerShdw blurRad="38100" dist="38100" dir="2700000" algn="tl">
                    <a:srgbClr val="000000">
                      <a:alpha val="43137"/>
                    </a:srgbClr>
                  </a:outerShdw>
                </a:effectLst>
              </a:rPr>
              <a:t>Conocen a Jesús y su Buena Nueva</a:t>
            </a:r>
          </a:p>
          <a:p>
            <a:pPr>
              <a:buFont typeface="Wingdings" panose="05000000000000000000" pitchFamily="2" charset="2"/>
              <a:buChar char="ü"/>
            </a:pPr>
            <a:r>
              <a:rPr lang="es-MX" b="1" dirty="0">
                <a:effectLst>
                  <a:outerShdw blurRad="38100" dist="38100" dir="2700000" algn="tl">
                    <a:srgbClr val="000000">
                      <a:alpha val="43137"/>
                    </a:srgbClr>
                  </a:outerShdw>
                </a:effectLst>
              </a:rPr>
              <a:t>Sienten el amor de Dios y el Espíritu de Fe y Caridad</a:t>
            </a:r>
          </a:p>
          <a:p>
            <a:pPr>
              <a:buFont typeface="Wingdings" panose="05000000000000000000" pitchFamily="2" charset="2"/>
              <a:buChar char="ü"/>
            </a:pPr>
            <a:r>
              <a:rPr lang="es-MX" b="1" dirty="0">
                <a:effectLst>
                  <a:outerShdw blurRad="38100" dist="38100" dir="2700000" algn="tl">
                    <a:srgbClr val="000000">
                      <a:alpha val="43137"/>
                    </a:srgbClr>
                  </a:outerShdw>
                </a:effectLst>
              </a:rPr>
              <a:t>Desean recibir los regalos y signos de amor de Dios</a:t>
            </a:r>
          </a:p>
          <a:p>
            <a:pPr algn="ctr">
              <a:buFont typeface="+mj-lt"/>
              <a:buAutoNum type="arabicPeriod"/>
            </a:pPr>
            <a:r>
              <a:rPr lang="es-MX" sz="1500" b="1" dirty="0">
                <a:effectLst>
                  <a:outerShdw blurRad="38100" dist="38100" dir="2700000" algn="tl">
                    <a:srgbClr val="000000">
                      <a:alpha val="43137"/>
                    </a:srgbClr>
                  </a:outerShdw>
                </a:effectLst>
              </a:rPr>
              <a:t>Bautismo</a:t>
            </a:r>
          </a:p>
          <a:p>
            <a:pPr algn="ctr">
              <a:buFont typeface="+mj-lt"/>
              <a:buAutoNum type="arabicPeriod"/>
            </a:pPr>
            <a:r>
              <a:rPr lang="es-MX" sz="1500" b="1" dirty="0">
                <a:effectLst>
                  <a:outerShdw blurRad="38100" dist="38100" dir="2700000" algn="tl">
                    <a:srgbClr val="000000">
                      <a:alpha val="43137"/>
                    </a:srgbClr>
                  </a:outerShdw>
                </a:effectLst>
              </a:rPr>
              <a:t>Confirmación</a:t>
            </a:r>
          </a:p>
          <a:p>
            <a:pPr algn="ctr">
              <a:buFont typeface="+mj-lt"/>
              <a:buAutoNum type="arabicPeriod"/>
            </a:pPr>
            <a:r>
              <a:rPr lang="es-MX" sz="1500" b="1" dirty="0">
                <a:effectLst>
                  <a:outerShdw blurRad="38100" dist="38100" dir="2700000" algn="tl">
                    <a:srgbClr val="000000">
                      <a:alpha val="43137"/>
                    </a:srgbClr>
                  </a:outerShdw>
                </a:effectLst>
              </a:rPr>
              <a:t>Comunión</a:t>
            </a:r>
          </a:p>
          <a:p>
            <a:pPr algn="ctr">
              <a:buFont typeface="+mj-lt"/>
              <a:buAutoNum type="arabicPeriod"/>
            </a:pPr>
            <a:r>
              <a:rPr lang="es-MX" sz="1500" b="1" dirty="0">
                <a:effectLst>
                  <a:outerShdw blurRad="38100" dist="38100" dir="2700000" algn="tl">
                    <a:srgbClr val="000000">
                      <a:alpha val="43137"/>
                    </a:srgbClr>
                  </a:outerShdw>
                </a:effectLst>
              </a:rPr>
              <a:t>Reconciliación</a:t>
            </a:r>
          </a:p>
          <a:p>
            <a:pPr algn="ctr">
              <a:buFont typeface="+mj-lt"/>
              <a:buAutoNum type="arabicPeriod"/>
            </a:pPr>
            <a:r>
              <a:rPr lang="es-MX" sz="1500" b="1" dirty="0">
                <a:effectLst>
                  <a:outerShdw blurRad="38100" dist="38100" dir="2700000" algn="tl">
                    <a:srgbClr val="000000">
                      <a:alpha val="43137"/>
                    </a:srgbClr>
                  </a:outerShdw>
                </a:effectLst>
              </a:rPr>
              <a:t>Unción de los enfermos</a:t>
            </a:r>
          </a:p>
          <a:p>
            <a:pPr algn="ctr">
              <a:buFont typeface="+mj-lt"/>
              <a:buAutoNum type="arabicPeriod"/>
            </a:pPr>
            <a:r>
              <a:rPr lang="es-MX" sz="1500" b="1" dirty="0">
                <a:effectLst>
                  <a:outerShdw blurRad="38100" dist="38100" dir="2700000" algn="tl">
                    <a:srgbClr val="000000">
                      <a:alpha val="43137"/>
                    </a:srgbClr>
                  </a:outerShdw>
                </a:effectLst>
              </a:rPr>
              <a:t>Orden Sagrada</a:t>
            </a:r>
          </a:p>
          <a:p>
            <a:pPr algn="ctr">
              <a:buFont typeface="+mj-lt"/>
              <a:buAutoNum type="arabicPeriod"/>
            </a:pPr>
            <a:r>
              <a:rPr lang="es-MX" sz="1500" b="1" dirty="0">
                <a:effectLst>
                  <a:outerShdw blurRad="38100" dist="38100" dir="2700000" algn="tl">
                    <a:srgbClr val="000000">
                      <a:alpha val="43137"/>
                    </a:srgbClr>
                  </a:outerShdw>
                </a:effectLst>
              </a:rPr>
              <a:t>Matrimonio</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60053" y="367392"/>
            <a:ext cx="3481917" cy="4408715"/>
          </a:xfrm>
        </p:spPr>
      </p:pic>
    </p:spTree>
    <p:extLst>
      <p:ext uri="{BB962C8B-B14F-4D97-AF65-F5344CB8AC3E}">
        <p14:creationId xmlns:p14="http://schemas.microsoft.com/office/powerpoint/2010/main" val="281489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6"/>
          <p:cNvSpPr txBox="1">
            <a:spLocks noGrp="1"/>
          </p:cNvSpPr>
          <p:nvPr>
            <p:ph type="title"/>
          </p:nvPr>
        </p:nvSpPr>
        <p:spPr>
          <a:xfrm>
            <a:off x="477900" y="344570"/>
            <a:ext cx="8354400" cy="93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latin typeface="Arial"/>
                <a:ea typeface="Arial"/>
                <a:cs typeface="Arial"/>
                <a:sym typeface="Arial"/>
              </a:rPr>
              <a:t>PURIFICACION E ILUMINACION</a:t>
            </a:r>
            <a:endParaRPr dirty="0">
              <a:latin typeface="Arial"/>
              <a:ea typeface="Arial"/>
              <a:cs typeface="Arial"/>
              <a:sym typeface="Arial"/>
            </a:endParaRPr>
          </a:p>
        </p:txBody>
      </p:sp>
      <p:sp>
        <p:nvSpPr>
          <p:cNvPr id="179" name="Google Shape;179;p26"/>
          <p:cNvSpPr txBox="1">
            <a:spLocks noGrp="1"/>
          </p:cNvSpPr>
          <p:nvPr>
            <p:ph type="body" idx="1"/>
          </p:nvPr>
        </p:nvSpPr>
        <p:spPr>
          <a:xfrm>
            <a:off x="311700" y="1214749"/>
            <a:ext cx="8520600" cy="3584181"/>
          </a:xfrm>
          <a:prstGeom prst="rect">
            <a:avLst/>
          </a:prstGeom>
        </p:spPr>
        <p:txBody>
          <a:bodyPr spcFirstLastPara="1" wrap="square" lIns="91425" tIns="91425" rIns="91425" bIns="91425" anchor="t" anchorCtr="0">
            <a:noAutofit/>
          </a:bodyPr>
          <a:lstStyle/>
          <a:p>
            <a:pPr marL="457200" lvl="0" indent="-336550" algn="l" rtl="0">
              <a:lnSpc>
                <a:spcPct val="95000"/>
              </a:lnSpc>
              <a:spcBef>
                <a:spcPts val="0"/>
              </a:spcBef>
              <a:spcAft>
                <a:spcPts val="0"/>
              </a:spcAft>
              <a:buSzPts val="1700"/>
              <a:buFont typeface="Arial"/>
              <a:buChar char="●"/>
            </a:pPr>
            <a:r>
              <a:rPr lang="es-ES" sz="1700" b="1" dirty="0">
                <a:latin typeface="Arial"/>
                <a:ea typeface="Arial"/>
                <a:cs typeface="Arial"/>
                <a:sym typeface="Arial"/>
              </a:rPr>
              <a:t>Seis Semanas de Cuaresma</a:t>
            </a:r>
          </a:p>
          <a:p>
            <a:pPr marL="457200" lvl="0" indent="-336550" algn="l" rtl="0">
              <a:lnSpc>
                <a:spcPct val="95000"/>
              </a:lnSpc>
              <a:spcBef>
                <a:spcPts val="0"/>
              </a:spcBef>
              <a:spcAft>
                <a:spcPts val="0"/>
              </a:spcAft>
              <a:buSzPts val="1700"/>
              <a:buFont typeface="Arial"/>
              <a:buChar char="●"/>
            </a:pPr>
            <a:r>
              <a:rPr lang="es-ES" sz="1700" b="1" dirty="0">
                <a:latin typeface="Arial"/>
                <a:ea typeface="Arial"/>
                <a:cs typeface="Arial"/>
                <a:sym typeface="Arial"/>
              </a:rPr>
              <a:t>Viaje a la Vigilia Pascual</a:t>
            </a:r>
          </a:p>
          <a:p>
            <a:pPr marL="457200" lvl="0" indent="-336550" algn="l" rtl="0">
              <a:lnSpc>
                <a:spcPct val="95000"/>
              </a:lnSpc>
              <a:spcBef>
                <a:spcPts val="0"/>
              </a:spcBef>
              <a:spcAft>
                <a:spcPts val="0"/>
              </a:spcAft>
              <a:buSzPts val="1700"/>
              <a:buFont typeface="Arial"/>
              <a:buChar char="●"/>
            </a:pPr>
            <a:r>
              <a:rPr lang="es-ES" sz="1700" b="1" dirty="0">
                <a:latin typeface="Arial"/>
                <a:ea typeface="Arial"/>
                <a:cs typeface="Arial"/>
                <a:sym typeface="Arial"/>
              </a:rPr>
              <a:t>Preparación espiritual y de oración antes de los sacramentos</a:t>
            </a:r>
          </a:p>
          <a:p>
            <a:pPr marL="457200" lvl="0" indent="-336550" algn="l" rtl="0">
              <a:lnSpc>
                <a:spcPct val="95000"/>
              </a:lnSpc>
              <a:spcBef>
                <a:spcPts val="0"/>
              </a:spcBef>
              <a:spcAft>
                <a:spcPts val="0"/>
              </a:spcAft>
              <a:buSzPts val="1700"/>
              <a:buFont typeface="Arial"/>
              <a:buChar char="●"/>
            </a:pPr>
            <a:r>
              <a:rPr lang="es-ES" sz="1700" b="1" dirty="0">
                <a:latin typeface="Arial"/>
                <a:ea typeface="Arial"/>
                <a:cs typeface="Arial"/>
                <a:sym typeface="Arial"/>
              </a:rPr>
              <a:t>Sólo ELEGIDOS</a:t>
            </a:r>
          </a:p>
          <a:p>
            <a:pPr marL="457200" lvl="0" indent="-336550" algn="l" rtl="0">
              <a:lnSpc>
                <a:spcPct val="95000"/>
              </a:lnSpc>
              <a:spcBef>
                <a:spcPts val="0"/>
              </a:spcBef>
              <a:spcAft>
                <a:spcPts val="0"/>
              </a:spcAft>
              <a:buSzPts val="1700"/>
              <a:buFont typeface="Arial"/>
              <a:buChar char="●"/>
            </a:pPr>
            <a:r>
              <a:rPr lang="es-ES" sz="1700" b="1" dirty="0">
                <a:latin typeface="Arial"/>
                <a:ea typeface="Arial"/>
                <a:cs typeface="Arial"/>
                <a:sym typeface="Arial"/>
              </a:rPr>
              <a:t>Elegidos + Candidatos (no Catecúmenos)</a:t>
            </a:r>
          </a:p>
          <a:p>
            <a:pPr marL="457200" lvl="0" indent="-336550" algn="l" rtl="0">
              <a:lnSpc>
                <a:spcPct val="95000"/>
              </a:lnSpc>
              <a:spcBef>
                <a:spcPts val="0"/>
              </a:spcBef>
              <a:spcAft>
                <a:spcPts val="0"/>
              </a:spcAft>
              <a:buSzPts val="1700"/>
              <a:buFont typeface="Arial"/>
              <a:buChar char="●"/>
            </a:pPr>
            <a:r>
              <a:rPr lang="es-ES" sz="1700" b="1" dirty="0">
                <a:latin typeface="Arial"/>
                <a:ea typeface="Arial"/>
                <a:cs typeface="Arial"/>
                <a:sym typeface="Arial"/>
              </a:rPr>
              <a:t>Sillas en círculo</a:t>
            </a:r>
          </a:p>
          <a:p>
            <a:pPr marL="457200" lvl="0" indent="-336550" algn="l" rtl="0">
              <a:lnSpc>
                <a:spcPct val="95000"/>
              </a:lnSpc>
              <a:spcBef>
                <a:spcPts val="0"/>
              </a:spcBef>
              <a:spcAft>
                <a:spcPts val="0"/>
              </a:spcAft>
              <a:buSzPts val="1700"/>
              <a:buFont typeface="Arial"/>
              <a:buChar char="●"/>
            </a:pPr>
            <a:r>
              <a:rPr lang="es-ES" sz="1700" b="1" dirty="0">
                <a:latin typeface="Arial"/>
                <a:ea typeface="Arial"/>
                <a:cs typeface="Arial"/>
                <a:sym typeface="Arial"/>
              </a:rPr>
              <a:t>Ambiente de retiro</a:t>
            </a:r>
          </a:p>
          <a:p>
            <a:pPr marL="457200" lvl="0" indent="-336550" algn="l" rtl="0">
              <a:lnSpc>
                <a:spcPct val="95000"/>
              </a:lnSpc>
              <a:spcBef>
                <a:spcPts val="0"/>
              </a:spcBef>
              <a:spcAft>
                <a:spcPts val="0"/>
              </a:spcAft>
              <a:buSzPts val="1700"/>
              <a:buFont typeface="Arial"/>
              <a:buChar char="●"/>
            </a:pPr>
            <a:r>
              <a:rPr lang="es-ES" sz="1700" b="1" dirty="0">
                <a:latin typeface="Arial"/>
                <a:ea typeface="Arial"/>
                <a:cs typeface="Arial"/>
                <a:sym typeface="Arial"/>
              </a:rPr>
              <a:t>Escrutinios/Credo/Padre Nuestro/Ritos de preparación:                             SOLAMENTE para los elegidos</a:t>
            </a:r>
          </a:p>
          <a:p>
            <a:pPr marL="457200" lvl="0" indent="-336550" algn="l" rtl="0">
              <a:lnSpc>
                <a:spcPct val="95000"/>
              </a:lnSpc>
              <a:spcBef>
                <a:spcPts val="0"/>
              </a:spcBef>
              <a:spcAft>
                <a:spcPts val="0"/>
              </a:spcAft>
              <a:buSzPts val="1700"/>
              <a:buFont typeface="Arial"/>
              <a:buChar char="●"/>
            </a:pPr>
            <a:r>
              <a:rPr lang="es-ES" sz="1700" b="1" dirty="0">
                <a:latin typeface="Arial"/>
                <a:ea typeface="Arial"/>
                <a:cs typeface="Arial"/>
                <a:sym typeface="Arial"/>
              </a:rPr>
              <a:t>Vigilia de Pascua</a:t>
            </a:r>
          </a:p>
          <a:p>
            <a:pPr marL="457200" lvl="0" indent="-336550" algn="l" rtl="0">
              <a:lnSpc>
                <a:spcPct val="95000"/>
              </a:lnSpc>
              <a:spcBef>
                <a:spcPts val="0"/>
              </a:spcBef>
              <a:spcAft>
                <a:spcPts val="0"/>
              </a:spcAft>
              <a:buSzPts val="1700"/>
              <a:buFont typeface="Arial"/>
              <a:buChar char="●"/>
            </a:pPr>
            <a:r>
              <a:rPr lang="es-ES" sz="1700" b="1" dirty="0">
                <a:latin typeface="Arial"/>
                <a:ea typeface="Arial"/>
                <a:cs typeface="Arial"/>
                <a:sym typeface="Arial"/>
              </a:rPr>
              <a:t>Sacramentos de iniciación (solo elegidos)</a:t>
            </a:r>
          </a:p>
          <a:p>
            <a:pPr marL="457200" lvl="0" indent="-336550" algn="l" rtl="0">
              <a:lnSpc>
                <a:spcPct val="95000"/>
              </a:lnSpc>
              <a:spcBef>
                <a:spcPts val="0"/>
              </a:spcBef>
              <a:spcAft>
                <a:spcPts val="0"/>
              </a:spcAft>
              <a:buSzPts val="1700"/>
              <a:buFont typeface="Arial"/>
              <a:buChar char="●"/>
            </a:pPr>
            <a:r>
              <a:rPr lang="es-ES" sz="1700" b="1" dirty="0">
                <a:latin typeface="Arial"/>
                <a:ea typeface="Arial"/>
                <a:cs typeface="Arial"/>
                <a:sym typeface="Arial"/>
              </a:rPr>
              <a:t>Rito Combinado: Sacramentos de Iniciación + Rito de Recepción en la Plena Comunión</a:t>
            </a:r>
            <a:endParaRPr sz="1600" dirty="0">
              <a:latin typeface="Arial"/>
              <a:ea typeface="Arial"/>
              <a:cs typeface="Arial"/>
              <a:sym typeface="Arial"/>
            </a:endParaRPr>
          </a:p>
        </p:txBody>
      </p:sp>
      <p:sp>
        <p:nvSpPr>
          <p:cNvPr id="180" name="Google Shape;180;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029" y="138793"/>
            <a:ext cx="6447501" cy="990600"/>
          </a:xfrm>
        </p:spPr>
        <p:txBody>
          <a:bodyPr/>
          <a:lstStyle/>
          <a:p>
            <a:r>
              <a:rPr lang="en-US" b="1" dirty="0">
                <a:effectLst>
                  <a:outerShdw blurRad="38100" dist="38100" dir="2700000" algn="tl">
                    <a:srgbClr val="000000">
                      <a:alpha val="43137"/>
                    </a:srgbClr>
                  </a:outerShdw>
                </a:effectLst>
              </a:rPr>
              <a:t>Temas</a:t>
            </a:r>
            <a:endParaRPr lang="es-MX"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73479" y="669472"/>
            <a:ext cx="4715195" cy="4474028"/>
          </a:xfrm>
        </p:spPr>
        <p:txBody>
          <a:bodyPr>
            <a:normAutofit/>
          </a:bodyPr>
          <a:lstStyle/>
          <a:p>
            <a:r>
              <a:rPr lang="es-MX" sz="1500" dirty="0">
                <a:effectLst>
                  <a:outerShdw blurRad="38100" dist="38100" dir="2700000" algn="tl">
                    <a:srgbClr val="000000">
                      <a:alpha val="43137"/>
                    </a:srgbClr>
                  </a:outerShdw>
                </a:effectLst>
              </a:rPr>
              <a:t>Cuarenta días de oración, reflexión y aplicación para distinguir el pecado y la Gracia: la Cuaresma.</a:t>
            </a:r>
          </a:p>
          <a:p>
            <a:r>
              <a:rPr lang="es-MX" sz="1500" dirty="0">
                <a:effectLst>
                  <a:outerShdw blurRad="38100" dist="38100" dir="2700000" algn="tl">
                    <a:srgbClr val="000000">
                      <a:alpha val="43137"/>
                    </a:srgbClr>
                  </a:outerShdw>
                </a:effectLst>
              </a:rPr>
              <a:t>Significado del numero 40, Sacrificio, Ayuno y Abstinencia</a:t>
            </a:r>
          </a:p>
          <a:p>
            <a:r>
              <a:rPr lang="es-MX" sz="1500" dirty="0">
                <a:effectLst>
                  <a:outerShdw blurRad="38100" dist="38100" dir="2700000" algn="tl">
                    <a:srgbClr val="000000">
                      <a:alpha val="43137"/>
                    </a:srgbClr>
                  </a:outerShdw>
                </a:effectLst>
              </a:rPr>
              <a:t>Rito de Elección; Catecúmenos y Candidatos</a:t>
            </a:r>
          </a:p>
          <a:p>
            <a:r>
              <a:rPr lang="es-MX" sz="1500" dirty="0">
                <a:effectLst>
                  <a:outerShdw blurRad="38100" dist="38100" dir="2700000" algn="tl">
                    <a:srgbClr val="000000">
                      <a:alpha val="43137"/>
                    </a:srgbClr>
                  </a:outerShdw>
                </a:effectLst>
              </a:rPr>
              <a:t>Rito de la entrega del Credo</a:t>
            </a:r>
          </a:p>
          <a:p>
            <a:r>
              <a:rPr lang="es-MX" sz="1500" dirty="0">
                <a:effectLst>
                  <a:outerShdw blurRad="38100" dist="38100" dir="2700000" algn="tl">
                    <a:srgbClr val="000000">
                      <a:alpha val="43137"/>
                    </a:srgbClr>
                  </a:outerShdw>
                </a:effectLst>
              </a:rPr>
              <a:t>Rito de los tres Escrutinios (Ciclo A), reflexión personal, examen de conciencia, redención y reconciliación; de la culpa a la paz.</a:t>
            </a:r>
          </a:p>
          <a:p>
            <a:r>
              <a:rPr lang="es-MX" sz="1500" dirty="0">
                <a:effectLst>
                  <a:outerShdw blurRad="38100" dist="38100" dir="2700000" algn="tl">
                    <a:srgbClr val="000000">
                      <a:alpha val="43137"/>
                    </a:srgbClr>
                  </a:outerShdw>
                </a:effectLst>
              </a:rPr>
              <a:t>Rito de la entrega de la oración del Señor.</a:t>
            </a:r>
          </a:p>
          <a:p>
            <a:r>
              <a:rPr lang="es-MX" sz="1500" dirty="0">
                <a:effectLst>
                  <a:outerShdw blurRad="38100" dist="38100" dir="2700000" algn="tl">
                    <a:srgbClr val="000000">
                      <a:alpha val="43137"/>
                    </a:srgbClr>
                  </a:outerShdw>
                </a:effectLst>
              </a:rPr>
              <a:t>El camino de la cruz; siguiendo a Jesús.</a:t>
            </a:r>
          </a:p>
          <a:p>
            <a:r>
              <a:rPr lang="es-MX" sz="1500" dirty="0">
                <a:effectLst>
                  <a:outerShdw blurRad="38100" dist="38100" dir="2700000" algn="tl">
                    <a:srgbClr val="000000">
                      <a:alpha val="43137"/>
                    </a:srgbClr>
                  </a:outerShdw>
                </a:effectLst>
              </a:rPr>
              <a:t>Semana Santa y Triduo Pascual</a:t>
            </a:r>
          </a:p>
          <a:p>
            <a:r>
              <a:rPr lang="es-MX" sz="1500" dirty="0">
                <a:effectLst>
                  <a:outerShdw blurRad="38100" dist="38100" dir="2700000" algn="tl">
                    <a:srgbClr val="000000">
                      <a:alpha val="43137"/>
                    </a:srgbClr>
                  </a:outerShdw>
                </a:effectLst>
              </a:rPr>
              <a:t>Día de reflexión (retiro de preparación)</a:t>
            </a:r>
          </a:p>
          <a:p>
            <a:r>
              <a:rPr lang="es-MX" sz="1500" dirty="0">
                <a:effectLst>
                  <a:outerShdw blurRad="38100" dist="38100" dir="2700000" algn="tl">
                    <a:srgbClr val="000000">
                      <a:alpha val="43137"/>
                    </a:srgbClr>
                  </a:outerShdw>
                </a:effectLst>
              </a:rPr>
              <a:t>Vigilia Pascual (Liturgia)</a:t>
            </a:r>
          </a:p>
        </p:txBody>
      </p:sp>
      <p:pic>
        <p:nvPicPr>
          <p:cNvPr id="5" name="Content Placeholder 3" descr="cuaresma2.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88674" y="0"/>
            <a:ext cx="4355327" cy="5143500"/>
          </a:xfrm>
        </p:spPr>
      </p:pic>
    </p:spTree>
    <p:extLst>
      <p:ext uri="{BB962C8B-B14F-4D97-AF65-F5344CB8AC3E}">
        <p14:creationId xmlns:p14="http://schemas.microsoft.com/office/powerpoint/2010/main" val="3046933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886" y="0"/>
            <a:ext cx="8903718" cy="990600"/>
          </a:xfrm>
        </p:spPr>
        <p:txBody>
          <a:bodyPr>
            <a:noAutofit/>
          </a:bodyPr>
          <a:lstStyle/>
          <a:p>
            <a:pPr algn="ctr"/>
            <a:r>
              <a:rPr lang="es-MX" sz="3200" b="1" dirty="0">
                <a:effectLst>
                  <a:outerShdw blurRad="38100" dist="38100" dir="2700000" algn="tl">
                    <a:srgbClr val="000000">
                      <a:alpha val="43137"/>
                    </a:srgbClr>
                  </a:outerShdw>
                </a:effectLst>
                <a:latin typeface="+mj-lt"/>
              </a:rPr>
              <a:t>MISTAGOGIA; </a:t>
            </a:r>
            <a:br>
              <a:rPr lang="es-MX" sz="2800" b="1" dirty="0">
                <a:effectLst>
                  <a:outerShdw blurRad="38100" dist="38100" dir="2700000" algn="tl">
                    <a:srgbClr val="000000">
                      <a:alpha val="43137"/>
                    </a:srgbClr>
                  </a:outerShdw>
                </a:effectLst>
                <a:latin typeface="+mj-lt"/>
              </a:rPr>
            </a:br>
            <a:r>
              <a:rPr lang="es-MX" sz="2800" b="1" dirty="0">
                <a:effectLst>
                  <a:outerShdw blurRad="38100" dist="38100" dir="2700000" algn="tl">
                    <a:srgbClr val="000000">
                      <a:alpha val="43137"/>
                    </a:srgbClr>
                  </a:outerShdw>
                </a:effectLst>
                <a:latin typeface="+mj-lt"/>
              </a:rPr>
              <a:t>Conocimiento y testimonio del Misterio</a:t>
            </a:r>
          </a:p>
        </p:txBody>
      </p:sp>
      <p:sp>
        <p:nvSpPr>
          <p:cNvPr id="3" name="Content Placeholder 2"/>
          <p:cNvSpPr>
            <a:spLocks noGrp="1"/>
          </p:cNvSpPr>
          <p:nvPr>
            <p:ph idx="1"/>
          </p:nvPr>
        </p:nvSpPr>
        <p:spPr>
          <a:xfrm>
            <a:off x="0" y="990600"/>
            <a:ext cx="8043863" cy="4441372"/>
          </a:xfrm>
        </p:spPr>
        <p:txBody>
          <a:bodyPr>
            <a:noAutofit/>
          </a:bodyPr>
          <a:lstStyle/>
          <a:p>
            <a:r>
              <a:rPr lang="es-MX" sz="1500" dirty="0">
                <a:effectLst>
                  <a:outerShdw blurRad="38100" dist="38100" dir="2700000" algn="tl">
                    <a:srgbClr val="000000">
                      <a:alpha val="43137"/>
                    </a:srgbClr>
                  </a:outerShdw>
                </a:effectLst>
              </a:rPr>
              <a:t>Compartir la conversión participando en la parroquia</a:t>
            </a:r>
          </a:p>
          <a:p>
            <a:r>
              <a:rPr lang="es-MX" sz="1500" dirty="0">
                <a:effectLst>
                  <a:outerShdw blurRad="38100" dist="38100" dir="2700000" algn="tl">
                    <a:srgbClr val="000000">
                      <a:alpha val="43137"/>
                    </a:srgbClr>
                  </a:outerShdw>
                </a:effectLst>
              </a:rPr>
              <a:t>Bienvenida al proceso de toda la vida: la Conversión Continua.</a:t>
            </a:r>
          </a:p>
          <a:p>
            <a:r>
              <a:rPr lang="es-MX" sz="1500" dirty="0">
                <a:effectLst>
                  <a:outerShdw blurRad="38100" dist="38100" dir="2700000" algn="tl">
                    <a:srgbClr val="000000">
                      <a:alpha val="43137"/>
                    </a:srgbClr>
                  </a:outerShdw>
                </a:effectLst>
              </a:rPr>
              <a:t>Compartir la experiencia vivida recordando detalle por detalle.</a:t>
            </a:r>
          </a:p>
          <a:p>
            <a:r>
              <a:rPr lang="es-MX" sz="1500" dirty="0">
                <a:effectLst>
                  <a:outerShdw blurRad="38100" dist="38100" dir="2700000" algn="tl">
                    <a:srgbClr val="000000">
                      <a:alpha val="43137"/>
                    </a:srgbClr>
                  </a:outerShdw>
                </a:effectLst>
              </a:rPr>
              <a:t>¿Y ahora que?</a:t>
            </a:r>
          </a:p>
          <a:p>
            <a:r>
              <a:rPr lang="es-MX" sz="1500" dirty="0">
                <a:effectLst>
                  <a:outerShdw blurRad="38100" dist="38100" dir="2700000" algn="tl">
                    <a:srgbClr val="000000">
                      <a:alpha val="43137"/>
                    </a:srgbClr>
                  </a:outerShdw>
                </a:effectLst>
              </a:rPr>
              <a:t>Entender el llamado a construir el reino de Dios, por parte de los laicos, de los seglares. </a:t>
            </a:r>
          </a:p>
          <a:p>
            <a:r>
              <a:rPr lang="es-MX" sz="1500" dirty="0">
                <a:effectLst>
                  <a:outerShdw blurRad="38100" dist="38100" dir="2700000" algn="tl">
                    <a:srgbClr val="000000">
                      <a:alpha val="43137"/>
                    </a:srgbClr>
                  </a:outerShdw>
                </a:effectLst>
              </a:rPr>
              <a:t>Apostolado con preparación, en casa, en el trabajo, en la comunidad y en la Iglesia.</a:t>
            </a:r>
          </a:p>
          <a:p>
            <a:r>
              <a:rPr lang="es-MX" sz="1500" dirty="0">
                <a:effectLst>
                  <a:outerShdw blurRad="38100" dist="38100" dir="2700000" algn="tl">
                    <a:srgbClr val="000000">
                      <a:alpha val="43137"/>
                    </a:srgbClr>
                  </a:outerShdw>
                </a:effectLst>
              </a:rPr>
              <a:t>Dones Espirituales para el servicio</a:t>
            </a:r>
          </a:p>
          <a:p>
            <a:r>
              <a:rPr lang="es-MX" sz="1500" dirty="0">
                <a:effectLst>
                  <a:outerShdw blurRad="38100" dist="38100" dir="2700000" algn="tl">
                    <a:srgbClr val="000000">
                      <a:alpha val="43137"/>
                    </a:srgbClr>
                  </a:outerShdw>
                </a:effectLst>
              </a:rPr>
              <a:t>Vida en familia, Iglesia domestica; momentos importantes para establecer tradiciones familiares cristianas. Celebración en familia del banquete Eucarístico.</a:t>
            </a:r>
          </a:p>
          <a:p>
            <a:r>
              <a:rPr lang="es-MX" sz="1500" dirty="0">
                <a:effectLst>
                  <a:outerShdw blurRad="38100" dist="38100" dir="2700000" algn="tl">
                    <a:srgbClr val="000000">
                      <a:alpha val="43137"/>
                    </a:srgbClr>
                  </a:outerShdw>
                </a:effectLst>
              </a:rPr>
              <a:t>La Oración en la vida diaria</a:t>
            </a:r>
          </a:p>
          <a:p>
            <a:r>
              <a:rPr lang="es-MX" sz="1500" dirty="0">
                <a:effectLst>
                  <a:outerShdw blurRad="38100" dist="38100" dir="2700000" algn="tl">
                    <a:srgbClr val="000000">
                      <a:alpha val="43137"/>
                    </a:srgbClr>
                  </a:outerShdw>
                </a:effectLst>
              </a:rPr>
              <a:t>Periodo de discernimiento, toma de decisiones</a:t>
            </a:r>
          </a:p>
          <a:p>
            <a:r>
              <a:rPr lang="es-MX" sz="1500" dirty="0">
                <a:effectLst>
                  <a:outerShdw blurRad="38100" dist="38100" dir="2700000" algn="tl">
                    <a:srgbClr val="000000">
                      <a:alpha val="43137"/>
                    </a:srgbClr>
                  </a:outerShdw>
                </a:effectLst>
              </a:rPr>
              <a:t>Camino a la Santidad</a:t>
            </a:r>
          </a:p>
          <a:p>
            <a:r>
              <a:rPr lang="es-MX" sz="1500" dirty="0">
                <a:effectLst>
                  <a:outerShdw blurRad="38100" dist="38100" dir="2700000" algn="tl">
                    <a:srgbClr val="000000">
                      <a:alpha val="43137"/>
                    </a:srgbClr>
                  </a:outerShdw>
                </a:effectLst>
              </a:rPr>
              <a:t>Evangelizar: dando testimonio, compartiendo la fe, ofrecer el amor, dar ejemplo de vida en la sociedad, cambiando lo bueno por algo mejor y hacer la voluntad de Dios.</a:t>
            </a:r>
          </a:p>
          <a:p>
            <a:r>
              <a:rPr lang="es-MX" sz="1500" dirty="0">
                <a:effectLst>
                  <a:outerShdw blurRad="38100" dist="38100" dir="2700000" algn="tl">
                    <a:srgbClr val="000000">
                      <a:alpha val="43137"/>
                    </a:srgbClr>
                  </a:outerShdw>
                </a:effectLst>
              </a:rPr>
              <a:t>Proceso CONTINUO</a:t>
            </a:r>
          </a:p>
        </p:txBody>
      </p:sp>
    </p:spTree>
    <p:extLst>
      <p:ext uri="{BB962C8B-B14F-4D97-AF65-F5344CB8AC3E}">
        <p14:creationId xmlns:p14="http://schemas.microsoft.com/office/powerpoint/2010/main" val="11009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311700" y="233725"/>
            <a:ext cx="8520600" cy="461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Arial"/>
                <a:ea typeface="Arial"/>
                <a:cs typeface="Arial"/>
                <a:sym typeface="Arial"/>
              </a:rPr>
              <a:t>Resumen de las Etapas del proceso del OCIA </a:t>
            </a:r>
            <a:endParaRPr dirty="0">
              <a:latin typeface="Arial"/>
              <a:ea typeface="Arial"/>
              <a:cs typeface="Arial"/>
              <a:sym typeface="Arial"/>
            </a:endParaRPr>
          </a:p>
        </p:txBody>
      </p:sp>
      <p:sp>
        <p:nvSpPr>
          <p:cNvPr id="158" name="Google Shape;158;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19</a:t>
            </a:fld>
            <a:endParaRPr/>
          </a:p>
        </p:txBody>
      </p:sp>
      <p:pic>
        <p:nvPicPr>
          <p:cNvPr id="159" name="Google Shape;159;p23"/>
          <p:cNvPicPr preferRelativeResize="0"/>
          <p:nvPr/>
        </p:nvPicPr>
        <p:blipFill>
          <a:blip r:embed="rId3">
            <a:alphaModFix/>
          </a:blip>
          <a:stretch>
            <a:fillRect/>
          </a:stretch>
        </p:blipFill>
        <p:spPr>
          <a:xfrm>
            <a:off x="883524" y="834075"/>
            <a:ext cx="7853069" cy="41471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226208" y="199189"/>
            <a:ext cx="85206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Arial"/>
                <a:ea typeface="Arial"/>
                <a:cs typeface="Arial"/>
                <a:sym typeface="Arial"/>
              </a:rPr>
              <a:t>Oracion:  Bendicion por el camino de Emaus	</a:t>
            </a:r>
            <a:endParaRPr dirty="0">
              <a:latin typeface="Arial"/>
              <a:ea typeface="Arial"/>
              <a:cs typeface="Arial"/>
              <a:sym typeface="Arial"/>
            </a:endParaRPr>
          </a:p>
        </p:txBody>
      </p:sp>
      <p:sp>
        <p:nvSpPr>
          <p:cNvPr id="94" name="Google Shape;94;p16"/>
          <p:cNvSpPr txBox="1">
            <a:spLocks noGrp="1"/>
          </p:cNvSpPr>
          <p:nvPr>
            <p:ph type="body" idx="1"/>
          </p:nvPr>
        </p:nvSpPr>
        <p:spPr>
          <a:xfrm>
            <a:off x="122842" y="1261217"/>
            <a:ext cx="5748703" cy="3795600"/>
          </a:xfrm>
          <a:prstGeom prst="rect">
            <a:avLst/>
          </a:prstGeom>
        </p:spPr>
        <p:txBody>
          <a:bodyPr spcFirstLastPara="1" wrap="square" lIns="91425" tIns="91425" rIns="91425" bIns="91425" anchor="t" anchorCtr="0">
            <a:normAutofit fontScale="70000" lnSpcReduction="20000"/>
          </a:bodyPr>
          <a:lstStyle/>
          <a:p>
            <a:pPr marL="0" lvl="0" indent="0" algn="l" rtl="0">
              <a:lnSpc>
                <a:spcPct val="120967"/>
              </a:lnSpc>
              <a:spcBef>
                <a:spcPts val="0"/>
              </a:spcBef>
              <a:spcAft>
                <a:spcPts val="0"/>
              </a:spcAft>
              <a:buNone/>
            </a:pPr>
            <a:r>
              <a:rPr lang="es-ES" sz="2751" dirty="0">
                <a:effectLst>
                  <a:outerShdw blurRad="38100" dist="38100" dir="2700000" algn="tl">
                    <a:srgbClr val="000000">
                      <a:alpha val="43137"/>
                    </a:srgbClr>
                  </a:outerShdw>
                </a:effectLst>
                <a:latin typeface="Arial"/>
                <a:ea typeface="Arial"/>
                <a:cs typeface="Arial"/>
                <a:sym typeface="Arial"/>
              </a:rPr>
              <a:t>Que Cristo RESUCITADO les encuentre en el camino, les lleve a toda la verdad y les guíe en su camino.</a:t>
            </a:r>
          </a:p>
          <a:p>
            <a:pPr marL="0" lvl="0" indent="0" algn="l" rtl="0">
              <a:lnSpc>
                <a:spcPct val="120967"/>
              </a:lnSpc>
              <a:spcBef>
                <a:spcPts val="0"/>
              </a:spcBef>
              <a:spcAft>
                <a:spcPts val="0"/>
              </a:spcAft>
              <a:buNone/>
            </a:pPr>
            <a:r>
              <a:rPr lang="es-ES" sz="2751" dirty="0">
                <a:effectLst>
                  <a:outerShdw blurRad="38100" dist="38100" dir="2700000" algn="tl">
                    <a:srgbClr val="000000">
                      <a:alpha val="43137"/>
                    </a:srgbClr>
                  </a:outerShdw>
                </a:effectLst>
                <a:latin typeface="Arial"/>
                <a:ea typeface="Arial"/>
                <a:cs typeface="Arial"/>
                <a:sym typeface="Arial"/>
              </a:rPr>
              <a:t>Que Cristo RESUCITADO les alimente y sostenga, llénense de su presencia, sintiendo arder su corazón con Su Espíritu. </a:t>
            </a:r>
          </a:p>
          <a:p>
            <a:pPr marL="0" lvl="0" indent="0" algn="l" rtl="0">
              <a:lnSpc>
                <a:spcPct val="120967"/>
              </a:lnSpc>
              <a:spcBef>
                <a:spcPts val="0"/>
              </a:spcBef>
              <a:spcAft>
                <a:spcPts val="0"/>
              </a:spcAft>
              <a:buNone/>
            </a:pPr>
            <a:r>
              <a:rPr lang="es-ES" sz="2751" dirty="0">
                <a:effectLst>
                  <a:outerShdw blurRad="38100" dist="38100" dir="2700000" algn="tl">
                    <a:srgbClr val="000000">
                      <a:alpha val="43137"/>
                    </a:srgbClr>
                  </a:outerShdw>
                </a:effectLst>
                <a:latin typeface="Arial"/>
                <a:ea typeface="Arial"/>
                <a:cs typeface="Arial"/>
                <a:sym typeface="Arial"/>
              </a:rPr>
              <a:t>Que Cristo RESUCITADO camine con ustedes, estando presente en cada uno, y que puedan vivir una vida en Cristo por siempre,</a:t>
            </a:r>
            <a:r>
              <a:rPr lang="en" sz="2751" dirty="0">
                <a:effectLst>
                  <a:outerShdw blurRad="38100" dist="38100" dir="2700000" algn="tl">
                    <a:srgbClr val="000000">
                      <a:alpha val="43137"/>
                    </a:srgbClr>
                  </a:outerShdw>
                </a:effectLst>
                <a:latin typeface="Arial"/>
                <a:ea typeface="Arial"/>
                <a:cs typeface="Arial"/>
                <a:sym typeface="Arial"/>
              </a:rPr>
              <a:t>  Amen.</a:t>
            </a:r>
            <a:endParaRPr sz="2751" dirty="0">
              <a:effectLst>
                <a:outerShdw blurRad="38100" dist="38100" dir="2700000" algn="tl">
                  <a:srgbClr val="000000">
                    <a:alpha val="43137"/>
                  </a:srgbClr>
                </a:outerShdw>
              </a:effectLst>
              <a:latin typeface="Arial"/>
              <a:ea typeface="Arial"/>
              <a:cs typeface="Arial"/>
              <a:sym typeface="Arial"/>
            </a:endParaRPr>
          </a:p>
          <a:p>
            <a:pPr marL="0" lvl="0" indent="0" algn="l" rtl="0">
              <a:lnSpc>
                <a:spcPct val="120967"/>
              </a:lnSpc>
              <a:spcBef>
                <a:spcPts val="500"/>
              </a:spcBef>
              <a:spcAft>
                <a:spcPts val="0"/>
              </a:spcAft>
              <a:buNone/>
            </a:pPr>
            <a:endParaRPr i="1" dirty="0">
              <a:effectLst>
                <a:outerShdw blurRad="38100" dist="38100" dir="2700000" algn="tl">
                  <a:srgbClr val="000000">
                    <a:alpha val="43137"/>
                  </a:srgbClr>
                </a:outerShdw>
              </a:effectLst>
            </a:endParaRPr>
          </a:p>
          <a:p>
            <a:pPr marL="0" lvl="0" indent="0" algn="l" rtl="0">
              <a:lnSpc>
                <a:spcPct val="120967"/>
              </a:lnSpc>
              <a:spcBef>
                <a:spcPts val="500"/>
              </a:spcBef>
              <a:spcAft>
                <a:spcPts val="500"/>
              </a:spcAft>
              <a:buNone/>
            </a:pPr>
            <a:r>
              <a:rPr lang="en" sz="1900" i="1" u="sng" dirty="0">
                <a:solidFill>
                  <a:schemeClr val="bg2"/>
                </a:solidFill>
                <a:latin typeface="Arial"/>
                <a:ea typeface="Arial"/>
                <a:cs typeface="Arial"/>
                <a:sym typeface="Arial"/>
                <a:hlinkClick r:id="rId3">
                  <a:extLst>
                    <a:ext uri="{A12FA001-AC4F-418D-AE19-62706E023703}">
                      <ahyp:hlinkClr xmlns:ahyp="http://schemas.microsoft.com/office/drawing/2018/hyperlinkcolor" val="tx"/>
                    </a:ext>
                  </a:extLst>
                </a:hlinkClick>
              </a:rPr>
              <a:t>HOW IN THE WORLD!!: An Emmaus Road Blessing…                                 basado en Lucas 24,12-31 (howard-carter.blogspot.com)</a:t>
            </a:r>
            <a:endParaRPr sz="1900" i="1" dirty="0">
              <a:solidFill>
                <a:schemeClr val="bg2"/>
              </a:solidFill>
            </a:endParaRPr>
          </a:p>
        </p:txBody>
      </p:sp>
      <p:sp>
        <p:nvSpPr>
          <p:cNvPr id="95" name="Google Shape;95;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pic>
        <p:nvPicPr>
          <p:cNvPr id="96" name="Google Shape;96;p16"/>
          <p:cNvPicPr preferRelativeResize="0"/>
          <p:nvPr/>
        </p:nvPicPr>
        <p:blipFill>
          <a:blip r:embed="rId4">
            <a:alphaModFix/>
          </a:blip>
          <a:stretch>
            <a:fillRect/>
          </a:stretch>
        </p:blipFill>
        <p:spPr>
          <a:xfrm>
            <a:off x="5766727" y="2571750"/>
            <a:ext cx="3317202" cy="2062652"/>
          </a:xfrm>
          <a:prstGeom prst="rect">
            <a:avLst/>
          </a:prstGeom>
          <a:noFill/>
          <a:ln>
            <a:noFill/>
          </a:ln>
        </p:spPr>
      </p:pic>
      <p:pic>
        <p:nvPicPr>
          <p:cNvPr id="2" name="Google Shape;80;p14">
            <a:extLst>
              <a:ext uri="{FF2B5EF4-FFF2-40B4-BE49-F238E27FC236}">
                <a16:creationId xmlns:a16="http://schemas.microsoft.com/office/drawing/2014/main" id="{F3E303DB-D098-2807-F595-9BD1ACD880A2}"/>
              </a:ext>
            </a:extLst>
          </p:cNvPr>
          <p:cNvPicPr preferRelativeResize="0"/>
          <p:nvPr/>
        </p:nvPicPr>
        <p:blipFill>
          <a:blip r:embed="rId5">
            <a:alphaModFix/>
          </a:blip>
          <a:stretch>
            <a:fillRect/>
          </a:stretch>
        </p:blipFill>
        <p:spPr>
          <a:xfrm>
            <a:off x="5766727" y="881773"/>
            <a:ext cx="3317202" cy="16806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7"/>
          <p:cNvSpPr txBox="1">
            <a:spLocks noGrp="1"/>
          </p:cNvSpPr>
          <p:nvPr>
            <p:ph type="title"/>
          </p:nvPr>
        </p:nvSpPr>
        <p:spPr>
          <a:xfrm>
            <a:off x="362975" y="30900"/>
            <a:ext cx="8469300" cy="119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s-ES" sz="2980" dirty="0">
                <a:latin typeface="Arial"/>
                <a:ea typeface="Arial"/>
                <a:cs typeface="Arial"/>
                <a:sym typeface="Arial"/>
              </a:rPr>
              <a:t>Equipo pequeño o sin equipo, cómo pasar al modelo para todo el año</a:t>
            </a:r>
            <a:endParaRPr sz="2980" dirty="0">
              <a:latin typeface="Arial"/>
              <a:ea typeface="Arial"/>
              <a:cs typeface="Arial"/>
              <a:sym typeface="Arial"/>
            </a:endParaRPr>
          </a:p>
          <a:p>
            <a:pPr marL="0" lvl="0" indent="0" algn="l" rtl="0">
              <a:spcBef>
                <a:spcPts val="0"/>
              </a:spcBef>
              <a:spcAft>
                <a:spcPts val="0"/>
              </a:spcAft>
              <a:buSzPts val="990"/>
              <a:buNone/>
            </a:pPr>
            <a:endParaRPr sz="2880" dirty="0">
              <a:latin typeface="Arial"/>
              <a:ea typeface="Arial"/>
              <a:cs typeface="Arial"/>
              <a:sym typeface="Arial"/>
            </a:endParaRPr>
          </a:p>
        </p:txBody>
      </p:sp>
      <p:sp>
        <p:nvSpPr>
          <p:cNvPr id="186" name="Google Shape;186;p27"/>
          <p:cNvSpPr txBox="1">
            <a:spLocks noGrp="1"/>
          </p:cNvSpPr>
          <p:nvPr>
            <p:ph type="body" idx="1"/>
          </p:nvPr>
        </p:nvSpPr>
        <p:spPr>
          <a:xfrm>
            <a:off x="0" y="1127575"/>
            <a:ext cx="9144000" cy="3929242"/>
          </a:xfrm>
          <a:prstGeom prst="rect">
            <a:avLst/>
          </a:prstGeom>
          <a:solidFill>
            <a:schemeClr val="lt1"/>
          </a:solidFill>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Font typeface="Arial"/>
              <a:buChar char="●"/>
            </a:pPr>
            <a:r>
              <a:rPr lang="es-ES" dirty="0">
                <a:latin typeface="Arial"/>
                <a:ea typeface="Arial"/>
                <a:cs typeface="Arial"/>
                <a:sym typeface="Arial"/>
              </a:rPr>
              <a:t>LA COMUNIDAD PARROQUIAL es tu fuente para el Catecumenado</a:t>
            </a:r>
          </a:p>
          <a:p>
            <a:pPr marL="457200" lvl="0" indent="-342900" algn="l" rtl="0">
              <a:lnSpc>
                <a:spcPct val="100000"/>
              </a:lnSpc>
              <a:spcBef>
                <a:spcPts val="0"/>
              </a:spcBef>
              <a:spcAft>
                <a:spcPts val="0"/>
              </a:spcAft>
              <a:buSzPts val="1800"/>
              <a:buFont typeface="Arial"/>
              <a:buChar char="●"/>
            </a:pPr>
            <a:r>
              <a:rPr lang="es-ES" dirty="0">
                <a:latin typeface="Arial"/>
                <a:ea typeface="Arial"/>
                <a:cs typeface="Arial"/>
                <a:sym typeface="Arial"/>
              </a:rPr>
              <a:t>Imagínese utilizar este modelo para la formación de la fe en todos los niveles, Como se vería eso? </a:t>
            </a:r>
          </a:p>
          <a:p>
            <a:pPr marL="457200" lvl="0" indent="-342900" algn="l" rtl="0">
              <a:lnSpc>
                <a:spcPct val="100000"/>
              </a:lnSpc>
              <a:spcBef>
                <a:spcPts val="0"/>
              </a:spcBef>
              <a:spcAft>
                <a:spcPts val="0"/>
              </a:spcAft>
              <a:buSzPts val="1800"/>
              <a:buFont typeface="Arial"/>
              <a:buChar char="●"/>
            </a:pPr>
            <a:r>
              <a:rPr lang="es-ES" dirty="0">
                <a:latin typeface="Arial"/>
                <a:ea typeface="Arial"/>
                <a:cs typeface="Arial"/>
                <a:sym typeface="Arial"/>
              </a:rPr>
              <a:t>“Eran asiduos a la enseñanza de los apóstoles y a la vida comunitaria, a la fracción del pan y a las oraciones”. (Hechos 2, 42)</a:t>
            </a:r>
          </a:p>
          <a:p>
            <a:pPr marL="457200" lvl="0" indent="-342900" algn="l" rtl="0">
              <a:lnSpc>
                <a:spcPct val="100000"/>
              </a:lnSpc>
              <a:spcBef>
                <a:spcPts val="0"/>
              </a:spcBef>
              <a:spcAft>
                <a:spcPts val="0"/>
              </a:spcAft>
              <a:buSzPts val="1800"/>
              <a:buFont typeface="Arial"/>
              <a:buChar char="●"/>
            </a:pPr>
            <a:r>
              <a:rPr lang="es-ES" dirty="0">
                <a:latin typeface="Arial"/>
                <a:ea typeface="Arial"/>
                <a:cs typeface="Arial"/>
                <a:sym typeface="Arial"/>
              </a:rPr>
              <a:t>Padrinos! (Acompañamiento)</a:t>
            </a:r>
          </a:p>
          <a:p>
            <a:pPr marL="457200" lvl="0" indent="-342900" algn="l" rtl="0">
              <a:lnSpc>
                <a:spcPct val="100000"/>
              </a:lnSpc>
              <a:spcBef>
                <a:spcPts val="0"/>
              </a:spcBef>
              <a:spcAft>
                <a:spcPts val="0"/>
              </a:spcAft>
              <a:buSzPts val="1800"/>
              <a:buFont typeface="Arial"/>
              <a:buChar char="●"/>
            </a:pPr>
            <a:r>
              <a:rPr lang="es-ES" dirty="0">
                <a:latin typeface="Arial"/>
                <a:ea typeface="Arial"/>
                <a:cs typeface="Arial"/>
                <a:sym typeface="Arial"/>
              </a:rPr>
              <a:t>Eventos y reuniones parroquiales: Adoración, SVDP, grupos de mujeres y hombres, vía crucis, misión parroquial, retiros, estudios bíblicos/escrituras, peregrinajes, congreso eucarístico, visitas a monasterios, a la catedral, a otras parroquias, etc.</a:t>
            </a:r>
          </a:p>
          <a:p>
            <a:pPr marL="457200" lvl="0" indent="-342900" algn="l" rtl="0">
              <a:lnSpc>
                <a:spcPct val="100000"/>
              </a:lnSpc>
              <a:spcBef>
                <a:spcPts val="0"/>
              </a:spcBef>
              <a:spcAft>
                <a:spcPts val="0"/>
              </a:spcAft>
              <a:buSzPts val="1800"/>
              <a:buFont typeface="Arial"/>
              <a:buChar char="●"/>
            </a:pPr>
            <a:r>
              <a:rPr lang="es-ES" dirty="0">
                <a:latin typeface="Arial"/>
                <a:ea typeface="Arial"/>
                <a:cs typeface="Arial"/>
                <a:sym typeface="Arial"/>
              </a:rPr>
              <a:t>Las sesiones regulares de catequesis sólo forman parte de todo el proceso.</a:t>
            </a:r>
          </a:p>
          <a:p>
            <a:pPr marL="457200" lvl="0" indent="-342900" algn="l" rtl="0">
              <a:lnSpc>
                <a:spcPct val="100000"/>
              </a:lnSpc>
              <a:spcBef>
                <a:spcPts val="0"/>
              </a:spcBef>
              <a:spcAft>
                <a:spcPts val="0"/>
              </a:spcAft>
              <a:buSzPts val="1800"/>
              <a:buFont typeface="Arial"/>
              <a:buChar char="●"/>
            </a:pPr>
            <a:r>
              <a:rPr lang="es-ES" dirty="0">
                <a:latin typeface="Arial"/>
                <a:ea typeface="Arial"/>
                <a:cs typeface="Arial"/>
                <a:sym typeface="Arial"/>
              </a:rPr>
              <a:t>¡Sea ATREVIDO y CREATIVO!</a:t>
            </a:r>
          </a:p>
          <a:p>
            <a:pPr marL="457200" lvl="0" indent="-342900" algn="l" rtl="0">
              <a:lnSpc>
                <a:spcPct val="100000"/>
              </a:lnSpc>
              <a:spcBef>
                <a:spcPts val="0"/>
              </a:spcBef>
              <a:spcAft>
                <a:spcPts val="0"/>
              </a:spcAft>
              <a:buSzPts val="1800"/>
              <a:buFont typeface="Arial"/>
              <a:buChar char="●"/>
            </a:pPr>
            <a:r>
              <a:rPr lang="es-ES" dirty="0">
                <a:latin typeface="Arial"/>
                <a:ea typeface="Arial"/>
                <a:cs typeface="Arial"/>
                <a:sym typeface="Arial"/>
              </a:rPr>
              <a:t>El leccionario REALMENTE se conecta con la doctrina católica relevante</a:t>
            </a:r>
            <a:endParaRPr sz="1700" dirty="0">
              <a:latin typeface="Arial"/>
              <a:ea typeface="Arial"/>
              <a:cs typeface="Arial"/>
              <a:sym typeface="Arial"/>
            </a:endParaRPr>
          </a:p>
        </p:txBody>
      </p:sp>
      <p:sp>
        <p:nvSpPr>
          <p:cNvPr id="187" name="Google Shape;187;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8"/>
          <p:cNvSpPr txBox="1">
            <a:spLocks noGrp="1"/>
          </p:cNvSpPr>
          <p:nvPr>
            <p:ph type="title"/>
          </p:nvPr>
        </p:nvSpPr>
        <p:spPr>
          <a:xfrm>
            <a:off x="311700" y="0"/>
            <a:ext cx="8520600" cy="10177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sz="3100" dirty="0">
                <a:latin typeface="Arial"/>
                <a:ea typeface="Arial"/>
                <a:cs typeface="Arial"/>
                <a:sym typeface="Arial"/>
              </a:rPr>
              <a:t>Parece difícil o complicado, PERO. . .                         ¡¡Vale la pena!!</a:t>
            </a:r>
            <a:endParaRPr sz="3100" dirty="0">
              <a:latin typeface="Arial"/>
              <a:ea typeface="Arial"/>
              <a:cs typeface="Arial"/>
              <a:sym typeface="Arial"/>
            </a:endParaRPr>
          </a:p>
        </p:txBody>
      </p:sp>
      <p:sp>
        <p:nvSpPr>
          <p:cNvPr id="193" name="Google Shape;193;p28"/>
          <p:cNvSpPr txBox="1">
            <a:spLocks noGrp="1"/>
          </p:cNvSpPr>
          <p:nvPr>
            <p:ph type="body" idx="1"/>
          </p:nvPr>
        </p:nvSpPr>
        <p:spPr>
          <a:xfrm>
            <a:off x="311700" y="1234774"/>
            <a:ext cx="8520600" cy="3754476"/>
          </a:xfrm>
          <a:prstGeom prst="rect">
            <a:avLst/>
          </a:prstGeom>
        </p:spPr>
        <p:txBody>
          <a:bodyPr spcFirstLastPara="1" wrap="square" lIns="91425" tIns="91425" rIns="91425" bIns="91425" anchor="t" anchorCtr="0">
            <a:noAutofit/>
          </a:bodyPr>
          <a:lstStyle/>
          <a:p>
            <a:pPr marL="457200" lvl="0" indent="-368300" algn="l" rtl="0">
              <a:lnSpc>
                <a:spcPct val="105000"/>
              </a:lnSpc>
              <a:spcBef>
                <a:spcPts val="0"/>
              </a:spcBef>
              <a:spcAft>
                <a:spcPts val="0"/>
              </a:spcAft>
              <a:buSzPts val="2200"/>
              <a:buFont typeface="Arial"/>
              <a:buChar char="●"/>
            </a:pPr>
            <a:r>
              <a:rPr lang="es-ES" sz="2200" dirty="0">
                <a:latin typeface="Arial"/>
                <a:ea typeface="Arial"/>
                <a:cs typeface="Arial"/>
                <a:sym typeface="Arial"/>
              </a:rPr>
              <a:t>Las ventajas superan a las desventajas</a:t>
            </a:r>
          </a:p>
          <a:p>
            <a:pPr marL="457200" lvl="0" indent="-368300" algn="l" rtl="0">
              <a:lnSpc>
                <a:spcPct val="105000"/>
              </a:lnSpc>
              <a:spcBef>
                <a:spcPts val="0"/>
              </a:spcBef>
              <a:spcAft>
                <a:spcPts val="0"/>
              </a:spcAft>
              <a:buSzPts val="2200"/>
              <a:buFont typeface="Arial"/>
              <a:buChar char="●"/>
            </a:pPr>
            <a:r>
              <a:rPr lang="es-ES" sz="2200" dirty="0">
                <a:latin typeface="Arial"/>
                <a:ea typeface="Arial"/>
                <a:cs typeface="Arial"/>
                <a:sym typeface="Arial"/>
              </a:rPr>
              <a:t>Fuente principal de aprendizaje: la misa y la comunidad parroquial (liturgias, actividades y eventos parroquiales)</a:t>
            </a:r>
          </a:p>
          <a:p>
            <a:pPr marL="457200" lvl="0" indent="-368300" algn="l" rtl="0">
              <a:lnSpc>
                <a:spcPct val="105000"/>
              </a:lnSpc>
              <a:spcBef>
                <a:spcPts val="0"/>
              </a:spcBef>
              <a:spcAft>
                <a:spcPts val="0"/>
              </a:spcAft>
              <a:buSzPts val="2200"/>
              <a:buFont typeface="Arial"/>
              <a:buChar char="●"/>
            </a:pPr>
            <a:r>
              <a:rPr lang="es-ES" sz="2200" dirty="0">
                <a:latin typeface="Arial"/>
                <a:ea typeface="Arial"/>
                <a:cs typeface="Arial"/>
                <a:sym typeface="Arial"/>
              </a:rPr>
              <a:t>Sí, los catecúmenos/candidatos pueden perderse una sesión (así es la vida)</a:t>
            </a:r>
          </a:p>
          <a:p>
            <a:pPr marL="457200" lvl="0" indent="-368300" algn="l" rtl="0">
              <a:lnSpc>
                <a:spcPct val="105000"/>
              </a:lnSpc>
              <a:spcBef>
                <a:spcPts val="0"/>
              </a:spcBef>
              <a:spcAft>
                <a:spcPts val="0"/>
              </a:spcAft>
              <a:buSzPts val="2200"/>
              <a:buFont typeface="Arial"/>
              <a:buChar char="●"/>
            </a:pPr>
            <a:r>
              <a:rPr lang="es-ES" sz="2200" dirty="0">
                <a:latin typeface="Arial"/>
                <a:ea typeface="Arial"/>
                <a:cs typeface="Arial"/>
                <a:sym typeface="Arial"/>
              </a:rPr>
              <a:t>¡¡SE FLEXIBLE!!</a:t>
            </a:r>
          </a:p>
          <a:p>
            <a:pPr marL="457200" lvl="0" indent="-368300" algn="l" rtl="0">
              <a:lnSpc>
                <a:spcPct val="105000"/>
              </a:lnSpc>
              <a:spcBef>
                <a:spcPts val="0"/>
              </a:spcBef>
              <a:spcAft>
                <a:spcPts val="0"/>
              </a:spcAft>
              <a:buSzPts val="2200"/>
              <a:buFont typeface="Arial"/>
              <a:buChar char="●"/>
            </a:pPr>
            <a:r>
              <a:rPr lang="es-ES" sz="2200" dirty="0">
                <a:latin typeface="Arial"/>
                <a:ea typeface="Arial"/>
                <a:cs typeface="Arial"/>
                <a:sym typeface="Arial"/>
              </a:rPr>
              <a:t>AJUSTE según sea necesario</a:t>
            </a:r>
            <a:endParaRPr sz="2000" dirty="0">
              <a:latin typeface="Arial"/>
              <a:ea typeface="Arial"/>
              <a:cs typeface="Arial"/>
              <a:sym typeface="Arial"/>
            </a:endParaRPr>
          </a:p>
        </p:txBody>
      </p:sp>
      <p:sp>
        <p:nvSpPr>
          <p:cNvPr id="194" name="Google Shape;194;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21</a:t>
            </a:fld>
            <a:endParaRPr/>
          </a:p>
        </p:txBody>
      </p:sp>
      <p:pic>
        <p:nvPicPr>
          <p:cNvPr id="195" name="Google Shape;195;p28"/>
          <p:cNvPicPr preferRelativeResize="0"/>
          <p:nvPr/>
        </p:nvPicPr>
        <p:blipFill>
          <a:blip r:embed="rId3">
            <a:alphaModFix/>
          </a:blip>
          <a:stretch>
            <a:fillRect/>
          </a:stretch>
        </p:blipFill>
        <p:spPr>
          <a:xfrm>
            <a:off x="6083812" y="2810775"/>
            <a:ext cx="2590275" cy="21784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9"/>
          <p:cNvSpPr txBox="1">
            <a:spLocks noGrp="1"/>
          </p:cNvSpPr>
          <p:nvPr>
            <p:ph type="title"/>
          </p:nvPr>
        </p:nvSpPr>
        <p:spPr>
          <a:xfrm>
            <a:off x="311700" y="194999"/>
            <a:ext cx="8832300" cy="1440241"/>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ES" dirty="0">
                <a:latin typeface="Arial"/>
                <a:ea typeface="Arial"/>
                <a:cs typeface="Arial"/>
                <a:sym typeface="Arial"/>
              </a:rPr>
              <a:t>¿Cuáles son TUS miedos/preocupaciones para cambiar o establecer el modelo del OICA durante todo el año/continuo?</a:t>
            </a:r>
            <a:endParaRPr dirty="0">
              <a:latin typeface="Arial"/>
              <a:ea typeface="Arial"/>
              <a:cs typeface="Arial"/>
              <a:sym typeface="Arial"/>
            </a:endParaRPr>
          </a:p>
        </p:txBody>
      </p:sp>
      <p:pic>
        <p:nvPicPr>
          <p:cNvPr id="201" name="Google Shape;201;p29"/>
          <p:cNvPicPr preferRelativeResize="0"/>
          <p:nvPr/>
        </p:nvPicPr>
        <p:blipFill rotWithShape="1">
          <a:blip r:embed="rId3">
            <a:alphaModFix/>
          </a:blip>
          <a:srcRect t="16520"/>
          <a:stretch/>
        </p:blipFill>
        <p:spPr>
          <a:xfrm>
            <a:off x="3939175" y="1722009"/>
            <a:ext cx="4496925" cy="3185791"/>
          </a:xfrm>
          <a:prstGeom prst="rect">
            <a:avLst/>
          </a:prstGeom>
          <a:noFill/>
          <a:ln>
            <a:noFill/>
          </a:ln>
        </p:spPr>
      </p:pic>
      <p:sp>
        <p:nvSpPr>
          <p:cNvPr id="202" name="Google Shape;202;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22</a:t>
            </a:fld>
            <a:endParaRPr/>
          </a:p>
        </p:txBody>
      </p:sp>
      <p:sp>
        <p:nvSpPr>
          <p:cNvPr id="203" name="Google Shape;203;p29"/>
          <p:cNvSpPr txBox="1"/>
          <p:nvPr/>
        </p:nvSpPr>
        <p:spPr>
          <a:xfrm>
            <a:off x="135106" y="1848822"/>
            <a:ext cx="3493500" cy="243617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i="1" dirty="0">
                <a:solidFill>
                  <a:schemeClr val="accent5"/>
                </a:solidFill>
              </a:rPr>
              <a:t>Por favor pongalos en el “chat”</a:t>
            </a:r>
            <a:endParaRPr sz="4000" b="1" i="1" dirty="0">
              <a:solidFill>
                <a:schemeClr val="accent5"/>
              </a:solidFill>
            </a:endParaRPr>
          </a:p>
        </p:txBody>
      </p:sp>
      <p:sp>
        <p:nvSpPr>
          <p:cNvPr id="2" name="CuadroTexto 1">
            <a:extLst>
              <a:ext uri="{FF2B5EF4-FFF2-40B4-BE49-F238E27FC236}">
                <a16:creationId xmlns:a16="http://schemas.microsoft.com/office/drawing/2014/main" id="{A9F29D22-4931-FB7C-F4BF-0A4BCFA4DC87}"/>
              </a:ext>
            </a:extLst>
          </p:cNvPr>
          <p:cNvSpPr txBox="1"/>
          <p:nvPr/>
        </p:nvSpPr>
        <p:spPr>
          <a:xfrm>
            <a:off x="4023621" y="1848822"/>
            <a:ext cx="4328031" cy="400110"/>
          </a:xfrm>
          <a:prstGeom prst="rect">
            <a:avLst/>
          </a:prstGeom>
          <a:solidFill>
            <a:schemeClr val="tx1"/>
          </a:solidFill>
        </p:spPr>
        <p:txBody>
          <a:bodyPr wrap="square" rtlCol="0">
            <a:spAutoFit/>
          </a:bodyPr>
          <a:lstStyle/>
          <a:p>
            <a:r>
              <a:rPr lang="es-MX" sz="2000" b="1" dirty="0">
                <a:solidFill>
                  <a:schemeClr val="bg2"/>
                </a:solidFill>
                <a:effectLst>
                  <a:outerShdw blurRad="38100" dist="38100" dir="2700000" algn="tl">
                    <a:srgbClr val="000000">
                      <a:alpha val="43137"/>
                    </a:srgbClr>
                  </a:outerShdw>
                </a:effectLst>
              </a:rPr>
              <a:t>Si estoy un poco asustado/a</a:t>
            </a:r>
          </a:p>
        </p:txBody>
      </p:sp>
      <p:sp>
        <p:nvSpPr>
          <p:cNvPr id="3" name="CuadroTexto 2">
            <a:extLst>
              <a:ext uri="{FF2B5EF4-FFF2-40B4-BE49-F238E27FC236}">
                <a16:creationId xmlns:a16="http://schemas.microsoft.com/office/drawing/2014/main" id="{EE272874-0DFF-C3B2-1950-82E432A83F94}"/>
              </a:ext>
            </a:extLst>
          </p:cNvPr>
          <p:cNvSpPr txBox="1"/>
          <p:nvPr/>
        </p:nvSpPr>
        <p:spPr>
          <a:xfrm>
            <a:off x="4727850" y="4182941"/>
            <a:ext cx="3230435" cy="400110"/>
          </a:xfrm>
          <a:prstGeom prst="rect">
            <a:avLst/>
          </a:prstGeom>
          <a:solidFill>
            <a:schemeClr val="tx1"/>
          </a:solidFill>
        </p:spPr>
        <p:txBody>
          <a:bodyPr wrap="square" rtlCol="0">
            <a:spAutoFit/>
          </a:bodyPr>
          <a:lstStyle/>
          <a:p>
            <a:r>
              <a:rPr lang="es-MX" sz="2000" b="1" dirty="0">
                <a:effectLst>
                  <a:outerShdw blurRad="38100" dist="38100" dir="2700000" algn="tl">
                    <a:srgbClr val="000000">
                      <a:alpha val="43137"/>
                    </a:srgbClr>
                  </a:outerShdw>
                </a:effectLst>
              </a:rPr>
              <a:t>¿Por que lo preguntas?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0"/>
          <p:cNvSpPr txBox="1">
            <a:spLocks noGrp="1"/>
          </p:cNvSpPr>
          <p:nvPr>
            <p:ph type="title"/>
          </p:nvPr>
        </p:nvSpPr>
        <p:spPr>
          <a:xfrm>
            <a:off x="342600" y="349550"/>
            <a:ext cx="85206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MX" dirty="0">
                <a:latin typeface="Arial"/>
                <a:ea typeface="Arial"/>
                <a:cs typeface="Arial"/>
                <a:sym typeface="Arial"/>
              </a:rPr>
              <a:t>Resumiendo sus inquietudes</a:t>
            </a:r>
          </a:p>
        </p:txBody>
      </p:sp>
      <p:sp>
        <p:nvSpPr>
          <p:cNvPr id="209" name="Google Shape;209;p30"/>
          <p:cNvSpPr txBox="1">
            <a:spLocks noGrp="1"/>
          </p:cNvSpPr>
          <p:nvPr>
            <p:ph type="body" idx="1"/>
          </p:nvPr>
        </p:nvSpPr>
        <p:spPr>
          <a:xfrm>
            <a:off x="311700" y="1173899"/>
            <a:ext cx="8520600" cy="3882917"/>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Font typeface="Arial"/>
              <a:buChar char="●"/>
            </a:pPr>
            <a:r>
              <a:rPr lang="es-ES" sz="2000" dirty="0">
                <a:latin typeface="Arial"/>
                <a:ea typeface="Arial"/>
                <a:cs typeface="Arial"/>
                <a:sym typeface="Arial"/>
              </a:rPr>
              <a:t>¿No hay suficientes catequistas-facilitadores?</a:t>
            </a:r>
          </a:p>
          <a:p>
            <a:pPr marL="457200" lvl="0" indent="-355600" algn="l" rtl="0">
              <a:spcBef>
                <a:spcPts val="0"/>
              </a:spcBef>
              <a:spcAft>
                <a:spcPts val="0"/>
              </a:spcAft>
              <a:buSzPts val="2000"/>
              <a:buFont typeface="Arial"/>
              <a:buChar char="●"/>
            </a:pPr>
            <a:r>
              <a:rPr lang="es-ES" sz="2000" dirty="0">
                <a:latin typeface="Arial"/>
                <a:ea typeface="Arial"/>
                <a:cs typeface="Arial"/>
                <a:sym typeface="Arial"/>
              </a:rPr>
              <a:t>¿Perder la unión del grupo?</a:t>
            </a:r>
          </a:p>
          <a:p>
            <a:pPr marL="457200" lvl="0" indent="-355600" algn="l" rtl="0">
              <a:spcBef>
                <a:spcPts val="0"/>
              </a:spcBef>
              <a:spcAft>
                <a:spcPts val="0"/>
              </a:spcAft>
              <a:buSzPts val="2000"/>
              <a:buFont typeface="Arial"/>
              <a:buChar char="●"/>
            </a:pPr>
            <a:r>
              <a:rPr lang="es-ES" sz="2000" dirty="0">
                <a:latin typeface="Arial"/>
                <a:ea typeface="Arial"/>
                <a:cs typeface="Arial"/>
                <a:sym typeface="Arial"/>
              </a:rPr>
              <a:t>¿Hacer un seguimiento de quién necesita</a:t>
            </a:r>
            <a:r>
              <a:rPr lang="en-US" sz="2000" dirty="0">
                <a:latin typeface="Arial"/>
                <a:ea typeface="Arial"/>
                <a:cs typeface="Arial"/>
                <a:sym typeface="Arial"/>
              </a:rPr>
              <a:t>;</a:t>
            </a:r>
            <a:r>
              <a:rPr lang="es-ES" sz="2000" dirty="0">
                <a:latin typeface="Arial"/>
                <a:ea typeface="Arial"/>
                <a:cs typeface="Arial"/>
                <a:sym typeface="Arial"/>
              </a:rPr>
              <a:t> qué, cuándo y dónde </a:t>
            </a:r>
            <a:r>
              <a:rPr lang="es-ES" sz="2000" dirty="0" err="1">
                <a:latin typeface="Arial"/>
                <a:ea typeface="Arial"/>
                <a:cs typeface="Arial"/>
                <a:sym typeface="Arial"/>
              </a:rPr>
              <a:t>estan</a:t>
            </a:r>
            <a:r>
              <a:rPr lang="es-ES" sz="2000" dirty="0">
                <a:latin typeface="Arial"/>
                <a:ea typeface="Arial"/>
                <a:cs typeface="Arial"/>
                <a:sym typeface="Arial"/>
              </a:rPr>
              <a:t> en el proceso?</a:t>
            </a:r>
          </a:p>
          <a:p>
            <a:pPr marL="457200" lvl="0" indent="-355600" algn="l" rtl="0">
              <a:spcBef>
                <a:spcPts val="0"/>
              </a:spcBef>
              <a:spcAft>
                <a:spcPts val="0"/>
              </a:spcAft>
              <a:buSzPts val="2000"/>
              <a:buFont typeface="Arial"/>
              <a:buChar char="●"/>
            </a:pPr>
            <a:r>
              <a:rPr lang="es-ES" sz="2000" dirty="0">
                <a:latin typeface="Arial"/>
                <a:ea typeface="Arial"/>
                <a:cs typeface="Arial"/>
                <a:sym typeface="Arial"/>
              </a:rPr>
              <a:t>¿Tener un grupo de uno?</a:t>
            </a:r>
          </a:p>
          <a:p>
            <a:pPr marL="457200" lvl="0" indent="-355600" algn="l" rtl="0">
              <a:spcBef>
                <a:spcPts val="0"/>
              </a:spcBef>
              <a:spcAft>
                <a:spcPts val="0"/>
              </a:spcAft>
              <a:buSzPts val="2000"/>
              <a:buFont typeface="Arial"/>
              <a:buChar char="●"/>
            </a:pPr>
            <a:r>
              <a:rPr lang="es-ES" sz="2000" dirty="0">
                <a:latin typeface="Arial"/>
                <a:ea typeface="Arial"/>
                <a:cs typeface="Arial"/>
                <a:sym typeface="Arial"/>
              </a:rPr>
              <a:t>¿Perder unas vacaciones de verano o demasiadas otras cosas en verano?</a:t>
            </a:r>
          </a:p>
          <a:p>
            <a:pPr marL="457200" lvl="0" indent="-355600" algn="l" rtl="0">
              <a:spcBef>
                <a:spcPts val="0"/>
              </a:spcBef>
              <a:spcAft>
                <a:spcPts val="0"/>
              </a:spcAft>
              <a:buSzPts val="2000"/>
              <a:buFont typeface="Arial"/>
              <a:buChar char="●"/>
            </a:pPr>
            <a:r>
              <a:rPr lang="es-ES" sz="2000" dirty="0">
                <a:latin typeface="Arial"/>
                <a:ea typeface="Arial"/>
                <a:cs typeface="Arial"/>
                <a:sym typeface="Arial"/>
              </a:rPr>
              <a:t>¿Perder tu equipo?</a:t>
            </a:r>
          </a:p>
          <a:p>
            <a:pPr marL="457200" lvl="0" indent="-355600" algn="l" rtl="0">
              <a:spcBef>
                <a:spcPts val="0"/>
              </a:spcBef>
              <a:spcAft>
                <a:spcPts val="0"/>
              </a:spcAft>
              <a:buSzPts val="2000"/>
              <a:buFont typeface="Arial"/>
              <a:buChar char="●"/>
            </a:pPr>
            <a:r>
              <a:rPr lang="es-ES" sz="2000" dirty="0">
                <a:latin typeface="Arial"/>
                <a:ea typeface="Arial"/>
                <a:cs typeface="Arial"/>
                <a:sym typeface="Arial"/>
              </a:rPr>
              <a:t>¿Cargar de trabajo a su equipo?</a:t>
            </a:r>
          </a:p>
          <a:p>
            <a:pPr marL="457200" lvl="0" indent="-355600" algn="l" rtl="0">
              <a:spcBef>
                <a:spcPts val="0"/>
              </a:spcBef>
              <a:spcAft>
                <a:spcPts val="0"/>
              </a:spcAft>
              <a:buSzPts val="2000"/>
              <a:buFont typeface="Arial"/>
              <a:buChar char="●"/>
            </a:pPr>
            <a:r>
              <a:rPr lang="es-ES" sz="2000" dirty="0">
                <a:latin typeface="Arial"/>
                <a:ea typeface="Arial"/>
                <a:cs typeface="Arial"/>
                <a:sym typeface="Arial"/>
              </a:rPr>
              <a:t>Otros . . . . ?</a:t>
            </a:r>
            <a:endParaRPr sz="1900" dirty="0"/>
          </a:p>
        </p:txBody>
      </p:sp>
      <p:sp>
        <p:nvSpPr>
          <p:cNvPr id="210" name="Google Shape;210;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2"/>
          <p:cNvSpPr txBox="1">
            <a:spLocks noGrp="1"/>
          </p:cNvSpPr>
          <p:nvPr>
            <p:ph type="title"/>
          </p:nvPr>
        </p:nvSpPr>
        <p:spPr>
          <a:xfrm>
            <a:off x="311700" y="1"/>
            <a:ext cx="8520600" cy="1168028"/>
          </a:xfrm>
          <a:prstGeom prst="rect">
            <a:avLst/>
          </a:prstGeom>
        </p:spPr>
        <p:txBody>
          <a:bodyPr spcFirstLastPara="1" wrap="square" lIns="91425" tIns="91425" rIns="91425" bIns="91425" anchor="t" anchorCtr="0">
            <a:normAutofit/>
          </a:bodyPr>
          <a:lstStyle/>
          <a:p>
            <a:pPr lvl="0"/>
            <a:r>
              <a:rPr lang="es-ES" dirty="0">
                <a:latin typeface="Arial"/>
                <a:ea typeface="Arial"/>
                <a:cs typeface="Arial"/>
                <a:sym typeface="Arial"/>
              </a:rPr>
              <a:t>Recursos para RICA para el Proceso con el modelo durante todo año/continuo</a:t>
            </a:r>
            <a:endParaRPr dirty="0">
              <a:latin typeface="Arial"/>
              <a:ea typeface="Arial"/>
              <a:cs typeface="Arial"/>
              <a:sym typeface="Arial"/>
            </a:endParaRPr>
          </a:p>
        </p:txBody>
      </p:sp>
      <p:sp>
        <p:nvSpPr>
          <p:cNvPr id="224" name="Google Shape;224;p32"/>
          <p:cNvSpPr txBox="1">
            <a:spLocks noGrp="1"/>
          </p:cNvSpPr>
          <p:nvPr>
            <p:ph type="body" idx="1"/>
          </p:nvPr>
        </p:nvSpPr>
        <p:spPr>
          <a:xfrm>
            <a:off x="0" y="1201271"/>
            <a:ext cx="9144000" cy="3855546"/>
          </a:xfrm>
          <a:prstGeom prst="rect">
            <a:avLst/>
          </a:prstGeom>
        </p:spPr>
        <p:txBody>
          <a:bodyPr spcFirstLastPara="1" wrap="square" lIns="91425" tIns="91425" rIns="91425" bIns="91425" anchor="t" anchorCtr="0">
            <a:normAutofit fontScale="77500" lnSpcReduction="20000"/>
          </a:bodyPr>
          <a:lstStyle/>
          <a:p>
            <a:pPr rtl="0" fontAlgn="base">
              <a:spcBef>
                <a:spcPts val="0"/>
              </a:spcBef>
              <a:spcAft>
                <a:spcPts val="0"/>
              </a:spcAft>
              <a:buFont typeface="Arial" panose="020B0604020202020204" pitchFamily="34" charset="0"/>
              <a:buChar char="•"/>
            </a:pPr>
            <a:r>
              <a:rPr lang="en-US" sz="1500" b="0" i="0" u="sng" strike="noStrike" dirty="0">
                <a:solidFill>
                  <a:srgbClr val="FFFFFF"/>
                </a:solidFill>
                <a:effectLst/>
                <a:latin typeface="+mj-lt"/>
              </a:rPr>
              <a:t>Year-Round Catechumenate</a:t>
            </a:r>
            <a:r>
              <a:rPr lang="en-US" sz="1500" b="0" i="0" u="none" strike="noStrike" dirty="0">
                <a:solidFill>
                  <a:srgbClr val="FFFFFF"/>
                </a:solidFill>
                <a:effectLst/>
                <a:latin typeface="+mj-lt"/>
              </a:rPr>
              <a:t> by Mary Birmingham.  (2007)  ISBN:  978-1568544120</a:t>
            </a:r>
            <a:endParaRPr lang="en-US" sz="1500" b="0" dirty="0">
              <a:effectLst/>
              <a:latin typeface="+mj-lt"/>
            </a:endParaRPr>
          </a:p>
          <a:p>
            <a:pPr rtl="0" fontAlgn="base">
              <a:spcBef>
                <a:spcPts val="0"/>
              </a:spcBef>
              <a:spcAft>
                <a:spcPts val="0"/>
              </a:spcAft>
              <a:buFont typeface="Arial" panose="020B0604020202020204" pitchFamily="34" charset="0"/>
              <a:buChar char="•"/>
            </a:pPr>
            <a:r>
              <a:rPr lang="en-US" sz="1500" b="0" i="0" u="sng" strike="noStrike" dirty="0">
                <a:solidFill>
                  <a:srgbClr val="FFFFFF"/>
                </a:solidFill>
                <a:effectLst/>
                <a:latin typeface="+mj-lt"/>
              </a:rPr>
              <a:t>Formed in Faith: Sessions for Inquiry, Catechumenate and Ongoing Faith Formation</a:t>
            </a:r>
            <a:r>
              <a:rPr lang="en-US" sz="1500" b="0" i="0" u="none" strike="noStrike" dirty="0">
                <a:solidFill>
                  <a:srgbClr val="FFFFFF"/>
                </a:solidFill>
                <a:effectLst/>
                <a:latin typeface="+mj-lt"/>
              </a:rPr>
              <a:t> by Mary Birmingham.   (2012)  ISBN: 978-1584595908</a:t>
            </a:r>
          </a:p>
          <a:p>
            <a:pPr rtl="0" fontAlgn="base">
              <a:spcBef>
                <a:spcPts val="0"/>
              </a:spcBef>
              <a:spcAft>
                <a:spcPts val="0"/>
              </a:spcAft>
              <a:buFont typeface="Arial" panose="020B0604020202020204" pitchFamily="34" charset="0"/>
              <a:buChar char="•"/>
            </a:pPr>
            <a:r>
              <a:rPr lang="en-US" sz="1500" b="0" i="0" u="sng" strike="noStrike" dirty="0">
                <a:solidFill>
                  <a:srgbClr val="FFFFFF"/>
                </a:solidFill>
                <a:effectLst/>
                <a:latin typeface="+mj-lt"/>
              </a:rPr>
              <a:t>Apprenticed to Christ: Activities for Practicing the Catholic Way of Life</a:t>
            </a:r>
            <a:r>
              <a:rPr lang="en-US" sz="1500" b="0" i="0" u="none" strike="noStrike" dirty="0">
                <a:solidFill>
                  <a:srgbClr val="FFFFFF"/>
                </a:solidFill>
                <a:effectLst/>
                <a:latin typeface="+mj-lt"/>
              </a:rPr>
              <a:t> by Jerry </a:t>
            </a:r>
            <a:r>
              <a:rPr lang="en-US" sz="1500" b="0" i="0" u="none" strike="noStrike" dirty="0" err="1">
                <a:solidFill>
                  <a:srgbClr val="FFFFFF"/>
                </a:solidFill>
                <a:effectLst/>
                <a:latin typeface="+mj-lt"/>
              </a:rPr>
              <a:t>Galipeau</a:t>
            </a:r>
            <a:r>
              <a:rPr lang="en-US" sz="1500" b="0" i="0" u="none" strike="noStrike" dirty="0">
                <a:solidFill>
                  <a:srgbClr val="FFFFFF"/>
                </a:solidFill>
                <a:effectLst/>
                <a:latin typeface="+mj-lt"/>
              </a:rPr>
              <a:t>.  (2007)   ISBN: 978-1584593270 </a:t>
            </a:r>
          </a:p>
          <a:p>
            <a:pPr rtl="0" fontAlgn="base">
              <a:spcBef>
                <a:spcPts val="0"/>
              </a:spcBef>
              <a:spcAft>
                <a:spcPts val="0"/>
              </a:spcAft>
              <a:buFont typeface="Arial" panose="020B0604020202020204" pitchFamily="34" charset="0"/>
              <a:buChar char="•"/>
            </a:pPr>
            <a:r>
              <a:rPr lang="en-US" sz="1500" b="0" i="0" u="sng" strike="noStrike" dirty="0">
                <a:solidFill>
                  <a:srgbClr val="FFFFFF"/>
                </a:solidFill>
                <a:effectLst/>
                <a:latin typeface="+mj-lt"/>
              </a:rPr>
              <a:t>Foundations in Faith</a:t>
            </a:r>
            <a:r>
              <a:rPr lang="en-US" sz="1500" b="0" i="0" u="none" strike="noStrike" dirty="0">
                <a:solidFill>
                  <a:srgbClr val="FFFFFF"/>
                </a:solidFill>
                <a:effectLst/>
                <a:latin typeface="+mj-lt"/>
              </a:rPr>
              <a:t> by Resources for Christian Living (RCL), Allen TX.  (1998)</a:t>
            </a:r>
          </a:p>
          <a:p>
            <a:pPr marL="114300" indent="0" rtl="0">
              <a:spcBef>
                <a:spcPts val="0"/>
              </a:spcBef>
              <a:spcAft>
                <a:spcPts val="0"/>
              </a:spcAft>
              <a:buNone/>
            </a:pPr>
            <a:r>
              <a:rPr lang="en-US" sz="1500" dirty="0">
                <a:solidFill>
                  <a:srgbClr val="FFFFFF"/>
                </a:solidFill>
                <a:latin typeface="+mj-lt"/>
              </a:rPr>
              <a:t>         </a:t>
            </a:r>
            <a:r>
              <a:rPr lang="en-US" sz="1500" b="0" i="0" u="none" strike="noStrike" dirty="0">
                <a:solidFill>
                  <a:srgbClr val="FFFFFF"/>
                </a:solidFill>
                <a:effectLst/>
                <a:latin typeface="+mj-lt"/>
              </a:rPr>
              <a:t>Year A (green), Year B (red), and Year C (blue).</a:t>
            </a:r>
            <a:endParaRPr lang="en-US" sz="1500" b="0" dirty="0">
              <a:effectLst/>
              <a:latin typeface="+mj-lt"/>
            </a:endParaRPr>
          </a:p>
          <a:p>
            <a:pPr rtl="0" fontAlgn="base">
              <a:spcBef>
                <a:spcPts val="0"/>
              </a:spcBef>
              <a:spcAft>
                <a:spcPts val="0"/>
              </a:spcAft>
              <a:buFont typeface="Arial" panose="020B0604020202020204" pitchFamily="34" charset="0"/>
              <a:buChar char="•"/>
            </a:pPr>
            <a:r>
              <a:rPr lang="en-US" sz="1500" b="0" i="0" u="sng" strike="noStrike" dirty="0">
                <a:solidFill>
                  <a:srgbClr val="FFFFFF"/>
                </a:solidFill>
                <a:effectLst/>
                <a:latin typeface="+mj-lt"/>
              </a:rPr>
              <a:t>ApprenticesinFaith.com </a:t>
            </a:r>
            <a:r>
              <a:rPr lang="en-US" sz="1500" b="0" i="0" u="none" strike="noStrike" dirty="0">
                <a:solidFill>
                  <a:srgbClr val="FFFFFF"/>
                </a:solidFill>
                <a:effectLst/>
                <a:latin typeface="+mj-lt"/>
              </a:rPr>
              <a:t>by RCL </a:t>
            </a:r>
            <a:r>
              <a:rPr lang="en-US" sz="1500" b="0" i="0" u="none" strike="noStrike" dirty="0" err="1">
                <a:solidFill>
                  <a:srgbClr val="FFFFFF"/>
                </a:solidFill>
                <a:effectLst/>
                <a:latin typeface="+mj-lt"/>
              </a:rPr>
              <a:t>Benziger</a:t>
            </a:r>
            <a:r>
              <a:rPr lang="en-US" sz="1500" b="0" i="0" u="none" strike="noStrike" dirty="0">
                <a:solidFill>
                  <a:srgbClr val="FFFFFF"/>
                </a:solidFill>
                <a:effectLst/>
                <a:latin typeface="+mj-lt"/>
              </a:rPr>
              <a:t> (online subscription)</a:t>
            </a:r>
          </a:p>
          <a:p>
            <a:pPr rtl="0" fontAlgn="base">
              <a:spcBef>
                <a:spcPts val="0"/>
              </a:spcBef>
              <a:spcAft>
                <a:spcPts val="0"/>
              </a:spcAft>
              <a:buFont typeface="Arial" panose="020B0604020202020204" pitchFamily="34" charset="0"/>
              <a:buChar char="•"/>
            </a:pPr>
            <a:r>
              <a:rPr lang="en-US" sz="1500" b="1" i="0" u="sng" strike="noStrike" dirty="0">
                <a:solidFill>
                  <a:srgbClr val="FFFFFF"/>
                </a:solidFill>
                <a:effectLst>
                  <a:outerShdw blurRad="38100" dist="38100" dir="2700000" algn="tl">
                    <a:srgbClr val="000000">
                      <a:alpha val="43137"/>
                    </a:srgbClr>
                  </a:outerShdw>
                </a:effectLst>
                <a:latin typeface="+mj-lt"/>
              </a:rPr>
              <a:t>Journey of Faith for Adults</a:t>
            </a:r>
            <a:r>
              <a:rPr lang="en-US" sz="1500" b="1" i="0" u="none" strike="noStrike" dirty="0">
                <a:solidFill>
                  <a:srgbClr val="FFFFFF"/>
                </a:solidFill>
                <a:effectLst>
                  <a:outerShdw blurRad="38100" dist="38100" dir="2700000" algn="tl">
                    <a:srgbClr val="000000">
                      <a:alpha val="43137"/>
                    </a:srgbClr>
                  </a:outerShdw>
                </a:effectLst>
                <a:latin typeface="+mj-lt"/>
              </a:rPr>
              <a:t>, Liguori Publications</a:t>
            </a:r>
          </a:p>
          <a:p>
            <a:pPr rtl="0" fontAlgn="base">
              <a:spcBef>
                <a:spcPts val="0"/>
              </a:spcBef>
              <a:spcAft>
                <a:spcPts val="0"/>
              </a:spcAft>
              <a:buFont typeface="Arial" panose="020B0604020202020204" pitchFamily="34" charset="0"/>
              <a:buChar char="•"/>
            </a:pPr>
            <a:r>
              <a:rPr lang="en-US" sz="1500" b="0" i="0" u="sng" strike="noStrike" dirty="0">
                <a:solidFill>
                  <a:srgbClr val="FFFFFF"/>
                </a:solidFill>
                <a:effectLst/>
                <a:latin typeface="+mj-lt"/>
              </a:rPr>
              <a:t>Food for the Soul:  Reflections on the Mass Readings</a:t>
            </a:r>
            <a:r>
              <a:rPr lang="en-US" sz="1500" b="0" i="0" u="none" strike="noStrike" dirty="0">
                <a:solidFill>
                  <a:srgbClr val="FFFFFF"/>
                </a:solidFill>
                <a:effectLst/>
                <a:latin typeface="+mj-lt"/>
              </a:rPr>
              <a:t> (</a:t>
            </a:r>
            <a:r>
              <a:rPr lang="en-US" sz="1500" b="0" i="1" u="none" strike="noStrike" dirty="0">
                <a:solidFill>
                  <a:srgbClr val="FFFFFF"/>
                </a:solidFill>
                <a:effectLst/>
                <a:latin typeface="+mj-lt"/>
              </a:rPr>
              <a:t>Three-Volume Set</a:t>
            </a:r>
            <a:r>
              <a:rPr lang="en-US" sz="1500" b="0" i="0" u="none" strike="noStrike" dirty="0">
                <a:solidFill>
                  <a:srgbClr val="FFFFFF"/>
                </a:solidFill>
                <a:effectLst/>
                <a:latin typeface="+mj-lt"/>
              </a:rPr>
              <a:t>) by Dr. Peter Kreeft</a:t>
            </a:r>
          </a:p>
          <a:p>
            <a:pPr rtl="0" fontAlgn="base">
              <a:spcBef>
                <a:spcPts val="0"/>
              </a:spcBef>
              <a:spcAft>
                <a:spcPts val="0"/>
              </a:spcAft>
              <a:buFont typeface="Arial" panose="020B0604020202020204" pitchFamily="34" charset="0"/>
              <a:buChar char="•"/>
            </a:pPr>
            <a:r>
              <a:rPr lang="en-US" sz="1500" b="0" i="0" u="sng" strike="noStrike" dirty="0">
                <a:solidFill>
                  <a:srgbClr val="FFFFFF"/>
                </a:solidFill>
                <a:effectLst/>
                <a:latin typeface="+mj-lt"/>
              </a:rPr>
              <a:t>Your Parish is the Curriculum</a:t>
            </a:r>
            <a:r>
              <a:rPr lang="en-US" sz="1500" b="0" i="0" u="none" strike="noStrike" dirty="0">
                <a:solidFill>
                  <a:srgbClr val="FFFFFF"/>
                </a:solidFill>
                <a:effectLst/>
                <a:latin typeface="+mj-lt"/>
              </a:rPr>
              <a:t> by Diana Macalintal, TeamRCIA</a:t>
            </a:r>
          </a:p>
          <a:p>
            <a:pPr rtl="0" fontAlgn="base">
              <a:spcBef>
                <a:spcPts val="0"/>
              </a:spcBef>
              <a:spcAft>
                <a:spcPts val="0"/>
              </a:spcAft>
              <a:buFont typeface="Arial" panose="020B0604020202020204" pitchFamily="34" charset="0"/>
              <a:buChar char="•"/>
            </a:pPr>
            <a:r>
              <a:rPr lang="en-US" sz="1500" b="0" i="0" u="none" strike="noStrike" dirty="0">
                <a:solidFill>
                  <a:srgbClr val="FFFFFF"/>
                </a:solidFill>
                <a:effectLst/>
                <a:latin typeface="+mj-lt"/>
              </a:rPr>
              <a:t>LTP–Liturgy Training Publications</a:t>
            </a:r>
          </a:p>
          <a:p>
            <a:pPr rtl="0" fontAlgn="base">
              <a:spcBef>
                <a:spcPts val="0"/>
              </a:spcBef>
              <a:spcAft>
                <a:spcPts val="0"/>
              </a:spcAft>
              <a:buFont typeface="Arial" panose="020B0604020202020204" pitchFamily="34" charset="0"/>
              <a:buChar char="•"/>
            </a:pPr>
            <a:r>
              <a:rPr lang="en-US" sz="1500" b="0" i="0" u="sng" strike="noStrike" dirty="0">
                <a:solidFill>
                  <a:srgbClr val="FFFFFF"/>
                </a:solidFill>
                <a:effectLst/>
                <a:latin typeface="+mj-lt"/>
              </a:rPr>
              <a:t>Breaking Open the Lectionary</a:t>
            </a:r>
            <a:r>
              <a:rPr lang="en-US" sz="1500" b="0" i="0" u="none" strike="noStrike" dirty="0">
                <a:solidFill>
                  <a:srgbClr val="FFFFFF"/>
                </a:solidFill>
                <a:effectLst/>
                <a:latin typeface="+mj-lt"/>
              </a:rPr>
              <a:t> by Margaret Nutting Ralph</a:t>
            </a:r>
          </a:p>
          <a:p>
            <a:pPr rtl="0" fontAlgn="base">
              <a:spcBef>
                <a:spcPts val="0"/>
              </a:spcBef>
              <a:spcAft>
                <a:spcPts val="0"/>
              </a:spcAft>
              <a:buFont typeface="Arial" panose="020B0604020202020204" pitchFamily="34" charset="0"/>
              <a:buChar char="•"/>
            </a:pPr>
            <a:r>
              <a:rPr lang="en-US" sz="1500" b="0" i="0" u="none" strike="noStrike" dirty="0">
                <a:solidFill>
                  <a:srgbClr val="FFFFFF"/>
                </a:solidFill>
                <a:effectLst/>
                <a:latin typeface="+mj-lt"/>
              </a:rPr>
              <a:t>Article:  </a:t>
            </a:r>
            <a:r>
              <a:rPr lang="en-US" sz="1500" b="0" i="1" u="none" strike="noStrike" dirty="0">
                <a:solidFill>
                  <a:srgbClr val="FFFFFF"/>
                </a:solidFill>
                <a:effectLst/>
                <a:latin typeface="+mj-lt"/>
              </a:rPr>
              <a:t>Pros and Cons of a Year-Round RCIA Program </a:t>
            </a:r>
            <a:endParaRPr lang="en-US" sz="1500" b="0" i="0" u="none" strike="noStrike" dirty="0">
              <a:solidFill>
                <a:srgbClr val="FFFFFF"/>
              </a:solidFill>
              <a:effectLst/>
              <a:latin typeface="+mj-lt"/>
            </a:endParaRPr>
          </a:p>
          <a:p>
            <a:pPr marL="114300" indent="0" rtl="0">
              <a:spcBef>
                <a:spcPts val="0"/>
              </a:spcBef>
              <a:spcAft>
                <a:spcPts val="0"/>
              </a:spcAft>
              <a:buNone/>
            </a:pPr>
            <a:r>
              <a:rPr lang="en-US" sz="1500" i="1" dirty="0">
                <a:solidFill>
                  <a:srgbClr val="F8E71C"/>
                </a:solidFill>
                <a:latin typeface="+mj-lt"/>
              </a:rPr>
              <a:t>         </a:t>
            </a:r>
            <a:r>
              <a:rPr lang="en-US" sz="1500" b="0" i="1" u="none" strike="noStrike" dirty="0">
                <a:solidFill>
                  <a:srgbClr val="F8E71C"/>
                </a:solidFill>
                <a:effectLst/>
                <a:latin typeface="+mj-lt"/>
              </a:rPr>
              <a:t>https://www.catechist.com/pros-cons-year-round-rcia-program/ </a:t>
            </a:r>
            <a:endParaRPr lang="en-US" sz="1500" dirty="0">
              <a:latin typeface="+mj-lt"/>
            </a:endParaRPr>
          </a:p>
          <a:p>
            <a:pPr rtl="0">
              <a:spcBef>
                <a:spcPts val="0"/>
              </a:spcBef>
              <a:spcAft>
                <a:spcPts val="0"/>
              </a:spcAft>
              <a:buFont typeface="Arial" panose="020B0604020202020204" pitchFamily="34" charset="0"/>
              <a:buChar char="•"/>
            </a:pPr>
            <a:r>
              <a:rPr lang="en-US" sz="1500" b="0" i="0" u="none" strike="noStrike" dirty="0">
                <a:solidFill>
                  <a:srgbClr val="FFFFFF"/>
                </a:solidFill>
                <a:effectLst/>
                <a:latin typeface="+mj-lt"/>
              </a:rPr>
              <a:t>Articles &amp; Webinars from Team RCIA:  “</a:t>
            </a:r>
            <a:r>
              <a:rPr lang="en-US" sz="1500" b="0" i="1" u="none" strike="noStrike" dirty="0">
                <a:solidFill>
                  <a:srgbClr val="FFFFFF"/>
                </a:solidFill>
                <a:effectLst/>
                <a:latin typeface="+mj-lt"/>
              </a:rPr>
              <a:t>The Parish is the Catechetical Plan</a:t>
            </a:r>
            <a:r>
              <a:rPr lang="en-US" sz="1500" b="0" i="0" u="none" strike="noStrike" dirty="0">
                <a:solidFill>
                  <a:srgbClr val="FFFFFF"/>
                </a:solidFill>
                <a:effectLst/>
                <a:latin typeface="+mj-lt"/>
              </a:rPr>
              <a:t>”</a:t>
            </a:r>
          </a:p>
          <a:p>
            <a:pPr rtl="0" fontAlgn="base">
              <a:spcBef>
                <a:spcPts val="0"/>
              </a:spcBef>
              <a:spcAft>
                <a:spcPts val="0"/>
              </a:spcAft>
              <a:buFont typeface="Arial" panose="020B0604020202020204" pitchFamily="34" charset="0"/>
              <a:buChar char="•"/>
            </a:pPr>
            <a:r>
              <a:rPr lang="en-US" sz="1500" b="0" i="0" u="none" strike="noStrike" dirty="0">
                <a:solidFill>
                  <a:srgbClr val="FFFFFF"/>
                </a:solidFill>
                <a:effectLst/>
                <a:latin typeface="+mj-lt"/>
              </a:rPr>
              <a:t>Each Other–Share Your Successes!</a:t>
            </a:r>
          </a:p>
          <a:p>
            <a:pPr rtl="0" fontAlgn="base">
              <a:spcBef>
                <a:spcPts val="0"/>
              </a:spcBef>
              <a:spcAft>
                <a:spcPts val="0"/>
              </a:spcAft>
              <a:buFont typeface="Arial" panose="020B0604020202020204" pitchFamily="34" charset="0"/>
              <a:buChar char="•"/>
            </a:pPr>
            <a:r>
              <a:rPr lang="en-US" sz="1500" b="0" i="0" u="none" strike="noStrike" dirty="0">
                <a:solidFill>
                  <a:srgbClr val="FFFFFF"/>
                </a:solidFill>
                <a:effectLst/>
                <a:latin typeface="+mj-lt"/>
              </a:rPr>
              <a:t>RECORD KEEPING:   Excel Spreadsheet </a:t>
            </a:r>
            <a:r>
              <a:rPr lang="en-US" sz="1500" b="0" i="1" u="none" strike="noStrike" dirty="0">
                <a:solidFill>
                  <a:srgbClr val="FFFFFF"/>
                </a:solidFill>
                <a:effectLst/>
                <a:latin typeface="+mj-lt"/>
              </a:rPr>
              <a:t>OR</a:t>
            </a:r>
            <a:r>
              <a:rPr lang="en-US" sz="1500" b="0" i="0" u="none" strike="noStrike" dirty="0">
                <a:solidFill>
                  <a:srgbClr val="FFFFFF"/>
                </a:solidFill>
                <a:effectLst/>
                <a:latin typeface="+mj-lt"/>
              </a:rPr>
              <a:t> Catholic Digital Resources for Ideas</a:t>
            </a:r>
          </a:p>
          <a:p>
            <a:pPr marL="114300" indent="0" rtl="0">
              <a:spcBef>
                <a:spcPts val="0"/>
              </a:spcBef>
              <a:spcAft>
                <a:spcPts val="0"/>
              </a:spcAft>
              <a:buNone/>
            </a:pPr>
            <a:r>
              <a:rPr lang="en-US" sz="1500" b="0" strike="noStrike" dirty="0">
                <a:solidFill>
                  <a:srgbClr val="F6CD4C"/>
                </a:solidFill>
                <a:effectLst/>
                <a:latin typeface="+mj-lt"/>
                <a:hlinkClick r:id="rId3"/>
              </a:rPr>
              <a:t>        </a:t>
            </a:r>
            <a:r>
              <a:rPr lang="en-US" sz="1500" b="0" i="1" strike="noStrike" dirty="0">
                <a:solidFill>
                  <a:srgbClr val="F6CD4C"/>
                </a:solidFill>
                <a:effectLst/>
                <a:latin typeface="+mj-lt"/>
                <a:hlinkClick r:id="rId3"/>
              </a:rPr>
              <a:t> Catholic Digital Resources : Download Catholic faith materials today (catholicdr.com)</a:t>
            </a:r>
            <a:r>
              <a:rPr lang="en-US" sz="1500" b="0" i="1" u="none" strike="noStrike" dirty="0">
                <a:solidFill>
                  <a:srgbClr val="FFFFFF"/>
                </a:solidFill>
                <a:effectLst/>
                <a:latin typeface="+mj-lt"/>
              </a:rPr>
              <a:t>--not free</a:t>
            </a:r>
            <a:endParaRPr lang="en-US" sz="1500" b="0" dirty="0">
              <a:effectLst/>
              <a:latin typeface="+mj-lt"/>
            </a:endParaRPr>
          </a:p>
          <a:p>
            <a:pPr marL="114300" indent="0">
              <a:buNone/>
            </a:pPr>
            <a:br>
              <a:rPr lang="en-US" sz="1200" b="0" dirty="0">
                <a:effectLst/>
                <a:latin typeface="+mj-lt"/>
              </a:rPr>
            </a:br>
            <a:endParaRPr sz="1100" dirty="0">
              <a:latin typeface="+mj-lt"/>
              <a:ea typeface="Arial"/>
              <a:cs typeface="Arial"/>
              <a:sym typeface="Arial"/>
            </a:endParaRPr>
          </a:p>
        </p:txBody>
      </p:sp>
      <p:sp>
        <p:nvSpPr>
          <p:cNvPr id="225" name="Google Shape;225;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1"/>
          <p:cNvSpPr txBox="1">
            <a:spLocks noGrp="1"/>
          </p:cNvSpPr>
          <p:nvPr>
            <p:ph type="title"/>
          </p:nvPr>
        </p:nvSpPr>
        <p:spPr>
          <a:xfrm>
            <a:off x="500558" y="43247"/>
            <a:ext cx="8520600" cy="618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311" dirty="0">
                <a:latin typeface="Arial"/>
                <a:ea typeface="Arial"/>
                <a:cs typeface="Arial"/>
                <a:sym typeface="Arial"/>
              </a:rPr>
              <a:t>Team Initiation:  Year-Round Articles</a:t>
            </a:r>
            <a:endParaRPr sz="3311" dirty="0">
              <a:latin typeface="Arial"/>
              <a:ea typeface="Arial"/>
              <a:cs typeface="Arial"/>
              <a:sym typeface="Arial"/>
            </a:endParaRPr>
          </a:p>
        </p:txBody>
      </p:sp>
      <p:sp>
        <p:nvSpPr>
          <p:cNvPr id="216" name="Google Shape;216;p31"/>
          <p:cNvSpPr txBox="1">
            <a:spLocks noGrp="1"/>
          </p:cNvSpPr>
          <p:nvPr>
            <p:ph type="body" idx="1"/>
          </p:nvPr>
        </p:nvSpPr>
        <p:spPr>
          <a:xfrm>
            <a:off x="311700" y="610125"/>
            <a:ext cx="8520600" cy="4216800"/>
          </a:xfrm>
          <a:prstGeom prst="rect">
            <a:avLst/>
          </a:prstGeom>
        </p:spPr>
        <p:txBody>
          <a:bodyPr spcFirstLastPara="1" wrap="square" lIns="91425" tIns="91425" rIns="91425" bIns="91425" anchor="t" anchorCtr="0">
            <a:noAutofit/>
          </a:bodyPr>
          <a:lstStyle/>
          <a:p>
            <a:pPr marL="457200" lvl="0" indent="-288925" algn="l" rtl="0">
              <a:lnSpc>
                <a:spcPct val="100000"/>
              </a:lnSpc>
              <a:spcBef>
                <a:spcPts val="0"/>
              </a:spcBef>
              <a:spcAft>
                <a:spcPts val="0"/>
              </a:spcAft>
              <a:buSzPts val="950"/>
              <a:buFont typeface="Arial"/>
              <a:buChar char="●"/>
            </a:pPr>
            <a:r>
              <a:rPr lang="en" sz="950" i="1" dirty="0">
                <a:latin typeface="Arial"/>
                <a:ea typeface="Arial"/>
                <a:cs typeface="Arial"/>
                <a:sym typeface="Arial"/>
              </a:rPr>
              <a:t>I</a:t>
            </a:r>
            <a:r>
              <a:rPr lang="en" sz="900" i="1" dirty="0">
                <a:latin typeface="Arial"/>
                <a:ea typeface="Arial"/>
                <a:cs typeface="Arial"/>
                <a:sym typeface="Arial"/>
              </a:rPr>
              <a:t>s Your Catechumenate Open all Year-Round?  What Does Year-Round Mean?</a:t>
            </a:r>
            <a:endParaRPr sz="900" i="1" dirty="0">
              <a:latin typeface="Arial"/>
              <a:ea typeface="Arial"/>
              <a:cs typeface="Arial"/>
              <a:sym typeface="Arial"/>
            </a:endParaRPr>
          </a:p>
          <a:p>
            <a:pPr marL="457200" lvl="0" indent="0" algn="l" rtl="0">
              <a:lnSpc>
                <a:spcPct val="100000"/>
              </a:lnSpc>
              <a:spcBef>
                <a:spcPts val="0"/>
              </a:spcBef>
              <a:spcAft>
                <a:spcPts val="0"/>
              </a:spcAft>
              <a:buNone/>
            </a:pPr>
            <a:r>
              <a:rPr lang="en" sz="900" b="1" i="1" dirty="0">
                <a:solidFill>
                  <a:schemeClr val="accent5"/>
                </a:solidFill>
              </a:rPr>
              <a:t>https://teamrcia.com/2022/09/is-your-catechumenate-open-all-year-round-what-does-year-round-mean/</a:t>
            </a:r>
            <a:endParaRPr sz="900" b="1" i="1" dirty="0">
              <a:solidFill>
                <a:schemeClr val="accent5"/>
              </a:solidFill>
            </a:endParaRPr>
          </a:p>
          <a:p>
            <a:pPr marL="457200" lvl="0" indent="-285750" algn="l" rtl="0">
              <a:lnSpc>
                <a:spcPct val="100000"/>
              </a:lnSpc>
              <a:spcBef>
                <a:spcPts val="0"/>
              </a:spcBef>
              <a:spcAft>
                <a:spcPts val="0"/>
              </a:spcAft>
              <a:buSzPts val="900"/>
              <a:buFont typeface="Arial"/>
              <a:buChar char="●"/>
            </a:pPr>
            <a:r>
              <a:rPr lang="en" sz="900" i="1" dirty="0">
                <a:latin typeface="Arial"/>
                <a:ea typeface="Arial"/>
                <a:cs typeface="Arial"/>
                <a:sym typeface="Arial"/>
              </a:rPr>
              <a:t>How to Start a Year-Round RCIA Process </a:t>
            </a:r>
            <a:endParaRPr sz="900" i="1" dirty="0">
              <a:latin typeface="Arial"/>
              <a:ea typeface="Arial"/>
              <a:cs typeface="Arial"/>
              <a:sym typeface="Arial"/>
            </a:endParaRPr>
          </a:p>
          <a:p>
            <a:pPr marL="457200" lvl="0" indent="0" algn="l" rtl="0">
              <a:lnSpc>
                <a:spcPct val="100000"/>
              </a:lnSpc>
              <a:spcBef>
                <a:spcPts val="0"/>
              </a:spcBef>
              <a:spcAft>
                <a:spcPts val="0"/>
              </a:spcAft>
              <a:buNone/>
            </a:pPr>
            <a:r>
              <a:rPr lang="en" sz="900" i="1" dirty="0">
                <a:solidFill>
                  <a:schemeClr val="accent5"/>
                </a:solidFill>
                <a:latin typeface="Arial"/>
                <a:ea typeface="Arial"/>
                <a:cs typeface="Arial"/>
                <a:sym typeface="Arial"/>
              </a:rPr>
              <a:t>https://teamrcia.com/2021/04/how-to-start-a-year-round-rcia-process/</a:t>
            </a:r>
            <a:endParaRPr sz="900" i="1" dirty="0">
              <a:solidFill>
                <a:schemeClr val="accent5"/>
              </a:solidFill>
              <a:latin typeface="Arial"/>
              <a:ea typeface="Arial"/>
              <a:cs typeface="Arial"/>
              <a:sym typeface="Arial"/>
            </a:endParaRPr>
          </a:p>
          <a:p>
            <a:pPr marL="457200" lvl="0" indent="-285750" algn="l" rtl="0">
              <a:lnSpc>
                <a:spcPct val="100000"/>
              </a:lnSpc>
              <a:spcBef>
                <a:spcPts val="0"/>
              </a:spcBef>
              <a:spcAft>
                <a:spcPts val="0"/>
              </a:spcAft>
              <a:buSzPts val="900"/>
              <a:buFont typeface="Arial"/>
              <a:buChar char="●"/>
            </a:pPr>
            <a:r>
              <a:rPr lang="en" sz="900" i="1" dirty="0">
                <a:latin typeface="Arial"/>
                <a:ea typeface="Arial"/>
                <a:cs typeface="Arial"/>
                <a:sym typeface="Arial"/>
              </a:rPr>
              <a:t>Learn Why Year-Round is Easier</a:t>
            </a:r>
            <a:endParaRPr sz="900" i="1" dirty="0">
              <a:latin typeface="Arial"/>
              <a:ea typeface="Arial"/>
              <a:cs typeface="Arial"/>
              <a:sym typeface="Arial"/>
            </a:endParaRPr>
          </a:p>
          <a:p>
            <a:pPr marL="457200" lvl="0" indent="0" algn="l" rtl="0">
              <a:lnSpc>
                <a:spcPct val="100000"/>
              </a:lnSpc>
              <a:spcBef>
                <a:spcPts val="0"/>
              </a:spcBef>
              <a:spcAft>
                <a:spcPts val="0"/>
              </a:spcAft>
              <a:buNone/>
            </a:pPr>
            <a:r>
              <a:rPr lang="en" sz="900" i="1" dirty="0">
                <a:solidFill>
                  <a:schemeClr val="accent5"/>
                </a:solidFill>
                <a:latin typeface="Arial"/>
                <a:ea typeface="Arial"/>
                <a:cs typeface="Arial"/>
                <a:sym typeface="Arial"/>
              </a:rPr>
              <a:t>https://teamrcia.com/2015/07/rcia-learn-why-year-round-is-easier/</a:t>
            </a:r>
            <a:endParaRPr sz="900" dirty="0">
              <a:solidFill>
                <a:schemeClr val="accent5"/>
              </a:solidFill>
              <a:latin typeface="Arial"/>
              <a:ea typeface="Arial"/>
              <a:cs typeface="Arial"/>
              <a:sym typeface="Arial"/>
            </a:endParaRPr>
          </a:p>
          <a:p>
            <a:pPr marL="457200" lvl="0" indent="-285750" algn="l" rtl="0">
              <a:lnSpc>
                <a:spcPct val="100000"/>
              </a:lnSpc>
              <a:spcBef>
                <a:spcPts val="0"/>
              </a:spcBef>
              <a:spcAft>
                <a:spcPts val="0"/>
              </a:spcAft>
              <a:buSzPts val="900"/>
              <a:buFont typeface="Arial"/>
              <a:buChar char="●"/>
            </a:pPr>
            <a:r>
              <a:rPr lang="en" sz="900" i="1" dirty="0">
                <a:latin typeface="Arial"/>
                <a:ea typeface="Arial"/>
                <a:cs typeface="Arial"/>
                <a:sym typeface="Arial"/>
              </a:rPr>
              <a:t>Toward a Year-Round RCIA Process–One Thing at a TIme with Small Steps</a:t>
            </a:r>
            <a:endParaRPr sz="900" i="1" dirty="0">
              <a:latin typeface="Arial"/>
              <a:ea typeface="Arial"/>
              <a:cs typeface="Arial"/>
              <a:sym typeface="Arial"/>
            </a:endParaRPr>
          </a:p>
          <a:p>
            <a:pPr marL="457200" lvl="0" indent="0" algn="l" rtl="0">
              <a:lnSpc>
                <a:spcPct val="100000"/>
              </a:lnSpc>
              <a:spcBef>
                <a:spcPts val="0"/>
              </a:spcBef>
              <a:spcAft>
                <a:spcPts val="0"/>
              </a:spcAft>
              <a:buNone/>
            </a:pPr>
            <a:r>
              <a:rPr lang="en" sz="900" i="1" dirty="0">
                <a:solidFill>
                  <a:schemeClr val="accent5"/>
                </a:solidFill>
                <a:latin typeface="Arial"/>
                <a:ea typeface="Arial"/>
                <a:cs typeface="Arial"/>
                <a:sym typeface="Arial"/>
              </a:rPr>
              <a:t>https://teamrcia.com/2020/11/toward-a-year-round-rcia-process-one-thing-at-a-time-with-small-steps/</a:t>
            </a:r>
            <a:endParaRPr sz="900" i="1" dirty="0">
              <a:solidFill>
                <a:schemeClr val="accent5"/>
              </a:solidFill>
              <a:latin typeface="Arial"/>
              <a:ea typeface="Arial"/>
              <a:cs typeface="Arial"/>
              <a:sym typeface="Arial"/>
            </a:endParaRPr>
          </a:p>
          <a:p>
            <a:pPr marL="457200" lvl="0" indent="-285750" algn="l" rtl="0">
              <a:lnSpc>
                <a:spcPct val="100000"/>
              </a:lnSpc>
              <a:spcBef>
                <a:spcPts val="0"/>
              </a:spcBef>
              <a:spcAft>
                <a:spcPts val="0"/>
              </a:spcAft>
              <a:buSzPts val="900"/>
              <a:buFont typeface="Arial"/>
              <a:buChar char="●"/>
            </a:pPr>
            <a:r>
              <a:rPr lang="en" sz="900" i="1" dirty="0">
                <a:latin typeface="Arial"/>
                <a:ea typeface="Arial"/>
                <a:cs typeface="Arial"/>
                <a:sym typeface="Arial"/>
              </a:rPr>
              <a:t>A Year-Round Apprenticeship Model for RCIA Gives Me Confidence We Are Forming Disciples</a:t>
            </a:r>
            <a:endParaRPr sz="900" i="1" dirty="0">
              <a:latin typeface="Arial"/>
              <a:ea typeface="Arial"/>
              <a:cs typeface="Arial"/>
              <a:sym typeface="Arial"/>
            </a:endParaRPr>
          </a:p>
          <a:p>
            <a:pPr marL="457200" lvl="0" indent="0" algn="l" rtl="0">
              <a:lnSpc>
                <a:spcPct val="100000"/>
              </a:lnSpc>
              <a:spcBef>
                <a:spcPts val="0"/>
              </a:spcBef>
              <a:spcAft>
                <a:spcPts val="0"/>
              </a:spcAft>
              <a:buNone/>
            </a:pPr>
            <a:r>
              <a:rPr lang="en" sz="900" i="1" dirty="0">
                <a:solidFill>
                  <a:schemeClr val="accent5"/>
                </a:solidFill>
                <a:latin typeface="Arial"/>
                <a:ea typeface="Arial"/>
                <a:cs typeface="Arial"/>
                <a:sym typeface="Arial"/>
              </a:rPr>
              <a:t>https://teamrcia.com/2020/10/a-year-round-apprenticeship-model-for-rcia-gives-me-confidence-that-we-are-forming-disciples/ </a:t>
            </a:r>
            <a:endParaRPr sz="900" i="1" dirty="0">
              <a:solidFill>
                <a:schemeClr val="accent5"/>
              </a:solidFill>
              <a:latin typeface="Arial"/>
              <a:ea typeface="Arial"/>
              <a:cs typeface="Arial"/>
              <a:sym typeface="Arial"/>
            </a:endParaRPr>
          </a:p>
          <a:p>
            <a:pPr marL="457200" lvl="0" indent="-285750" algn="l" rtl="0">
              <a:lnSpc>
                <a:spcPct val="100000"/>
              </a:lnSpc>
              <a:spcBef>
                <a:spcPts val="0"/>
              </a:spcBef>
              <a:spcAft>
                <a:spcPts val="0"/>
              </a:spcAft>
              <a:buSzPts val="900"/>
              <a:buFont typeface="Arial"/>
              <a:buChar char="●"/>
            </a:pPr>
            <a:r>
              <a:rPr lang="en" sz="900" i="1" dirty="0">
                <a:latin typeface="Arial"/>
                <a:ea typeface="Arial"/>
                <a:cs typeface="Arial"/>
                <a:sym typeface="Arial"/>
              </a:rPr>
              <a:t>Is Your RCIA Open All Year-Round?  Being Flexible. </a:t>
            </a:r>
            <a:endParaRPr sz="900" b="1" i="1" dirty="0">
              <a:solidFill>
                <a:srgbClr val="000000"/>
              </a:solidFill>
              <a:highlight>
                <a:srgbClr val="FFFFFF"/>
              </a:highlight>
            </a:endParaRPr>
          </a:p>
          <a:p>
            <a:pPr marL="457200" lvl="0" indent="0" algn="l" rtl="0">
              <a:lnSpc>
                <a:spcPct val="100000"/>
              </a:lnSpc>
              <a:spcBef>
                <a:spcPts val="0"/>
              </a:spcBef>
              <a:spcAft>
                <a:spcPts val="0"/>
              </a:spcAft>
              <a:buNone/>
            </a:pPr>
            <a:r>
              <a:rPr lang="en" sz="900" i="1" u="sng" dirty="0">
                <a:solidFill>
                  <a:schemeClr val="hlink"/>
                </a:solidFill>
                <a:latin typeface="Arial"/>
                <a:ea typeface="Arial"/>
                <a:cs typeface="Arial"/>
                <a:sym typeface="Arial"/>
                <a:hlinkClick r:id="rId3"/>
              </a:rPr>
              <a:t>https://teamrcia.com/2020/11/is-your-rcia-open-all-year-round-being-flexible/</a:t>
            </a:r>
            <a:r>
              <a:rPr lang="en" sz="900" i="1" dirty="0">
                <a:solidFill>
                  <a:schemeClr val="accent5"/>
                </a:solidFill>
                <a:latin typeface="Arial"/>
                <a:ea typeface="Arial"/>
                <a:cs typeface="Arial"/>
                <a:sym typeface="Arial"/>
              </a:rPr>
              <a:t> </a:t>
            </a:r>
            <a:endParaRPr sz="900" i="1" dirty="0">
              <a:solidFill>
                <a:schemeClr val="accent5"/>
              </a:solidFill>
              <a:latin typeface="Arial"/>
              <a:ea typeface="Arial"/>
              <a:cs typeface="Arial"/>
              <a:sym typeface="Arial"/>
            </a:endParaRPr>
          </a:p>
          <a:p>
            <a:pPr marL="457200" lvl="0" indent="-285750" algn="l" rtl="0">
              <a:lnSpc>
                <a:spcPct val="100000"/>
              </a:lnSpc>
              <a:spcBef>
                <a:spcPts val="0"/>
              </a:spcBef>
              <a:spcAft>
                <a:spcPts val="0"/>
              </a:spcAft>
              <a:buSzPts val="900"/>
              <a:buFont typeface="Arial"/>
              <a:buChar char="●"/>
            </a:pPr>
            <a:r>
              <a:rPr lang="en" sz="900" i="1" dirty="0">
                <a:latin typeface="Arial"/>
                <a:ea typeface="Arial"/>
                <a:cs typeface="Arial"/>
                <a:sym typeface="Arial"/>
              </a:rPr>
              <a:t>We’re Flexible–How Our Parish Does Year-Round RCIA</a:t>
            </a:r>
            <a:endParaRPr sz="900" i="1" dirty="0">
              <a:latin typeface="Arial"/>
              <a:ea typeface="Arial"/>
              <a:cs typeface="Arial"/>
              <a:sym typeface="Arial"/>
            </a:endParaRPr>
          </a:p>
          <a:p>
            <a:pPr marL="457200" lvl="0" indent="0" algn="l" rtl="0">
              <a:lnSpc>
                <a:spcPct val="100000"/>
              </a:lnSpc>
              <a:spcBef>
                <a:spcPts val="0"/>
              </a:spcBef>
              <a:spcAft>
                <a:spcPts val="0"/>
              </a:spcAft>
              <a:buNone/>
            </a:pPr>
            <a:r>
              <a:rPr lang="en" sz="900" i="1" dirty="0">
                <a:solidFill>
                  <a:schemeClr val="accent5"/>
                </a:solidFill>
                <a:latin typeface="Arial"/>
                <a:ea typeface="Arial"/>
                <a:cs typeface="Arial"/>
                <a:sym typeface="Arial"/>
              </a:rPr>
              <a:t>https://teamrcia.com/2020/09/were-flexible-how-our-parish-does-year-round-rcia/</a:t>
            </a:r>
            <a:endParaRPr sz="900" i="1" dirty="0">
              <a:solidFill>
                <a:schemeClr val="accent5"/>
              </a:solidFill>
              <a:latin typeface="Arial"/>
              <a:ea typeface="Arial"/>
              <a:cs typeface="Arial"/>
              <a:sym typeface="Arial"/>
            </a:endParaRPr>
          </a:p>
          <a:p>
            <a:pPr marL="457200" lvl="0" indent="-285750" algn="l" rtl="0">
              <a:lnSpc>
                <a:spcPct val="100000"/>
              </a:lnSpc>
              <a:spcBef>
                <a:spcPts val="0"/>
              </a:spcBef>
              <a:spcAft>
                <a:spcPts val="0"/>
              </a:spcAft>
              <a:buSzPts val="900"/>
              <a:buFont typeface="Arial"/>
              <a:buChar char="●"/>
            </a:pPr>
            <a:r>
              <a:rPr lang="en" sz="900" i="1" dirty="0">
                <a:latin typeface="Arial"/>
                <a:ea typeface="Arial"/>
                <a:cs typeface="Arial"/>
                <a:sym typeface="Arial"/>
              </a:rPr>
              <a:t>What Would Happen if Every Parish had an Ongoing (Year-Round) RCIA Process?</a:t>
            </a:r>
            <a:endParaRPr sz="900" i="1" dirty="0">
              <a:latin typeface="Arial"/>
              <a:ea typeface="Arial"/>
              <a:cs typeface="Arial"/>
              <a:sym typeface="Arial"/>
            </a:endParaRPr>
          </a:p>
          <a:p>
            <a:pPr marL="457200" lvl="0" indent="0" algn="l" rtl="0">
              <a:lnSpc>
                <a:spcPct val="100000"/>
              </a:lnSpc>
              <a:spcBef>
                <a:spcPts val="0"/>
              </a:spcBef>
              <a:spcAft>
                <a:spcPts val="0"/>
              </a:spcAft>
              <a:buNone/>
            </a:pPr>
            <a:r>
              <a:rPr lang="en" sz="900" i="1" dirty="0">
                <a:solidFill>
                  <a:schemeClr val="accent5"/>
                </a:solidFill>
                <a:latin typeface="Arial"/>
                <a:ea typeface="Arial"/>
                <a:cs typeface="Arial"/>
                <a:sym typeface="Arial"/>
              </a:rPr>
              <a:t>https://teamrcia.com/2021/05/what-would-happen-if-every-parish-had-an-ongoing-year-round-rcia-process/ </a:t>
            </a:r>
            <a:endParaRPr sz="900" i="1" dirty="0">
              <a:solidFill>
                <a:schemeClr val="accent5"/>
              </a:solidFill>
              <a:latin typeface="Arial"/>
              <a:ea typeface="Arial"/>
              <a:cs typeface="Arial"/>
              <a:sym typeface="Arial"/>
            </a:endParaRPr>
          </a:p>
          <a:p>
            <a:pPr marL="457200" lvl="0" indent="-285750" algn="l" rtl="0">
              <a:lnSpc>
                <a:spcPct val="100000"/>
              </a:lnSpc>
              <a:spcBef>
                <a:spcPts val="0"/>
              </a:spcBef>
              <a:spcAft>
                <a:spcPts val="0"/>
              </a:spcAft>
              <a:buSzPts val="900"/>
              <a:buFont typeface="Arial"/>
              <a:buChar char="●"/>
            </a:pPr>
            <a:r>
              <a:rPr lang="en" sz="900" i="1" dirty="0">
                <a:latin typeface="Arial"/>
                <a:ea typeface="Arial"/>
                <a:cs typeface="Arial"/>
                <a:sym typeface="Arial"/>
              </a:rPr>
              <a:t>Q&amp;A Multiple Seekers on the Journey of Faith–How to Start a Year-Round RCIA.</a:t>
            </a:r>
            <a:endParaRPr sz="900" i="1" dirty="0">
              <a:latin typeface="Arial"/>
              <a:ea typeface="Arial"/>
              <a:cs typeface="Arial"/>
              <a:sym typeface="Arial"/>
            </a:endParaRPr>
          </a:p>
          <a:p>
            <a:pPr marL="457200" lvl="0" indent="0" algn="l" rtl="0">
              <a:lnSpc>
                <a:spcPct val="100000"/>
              </a:lnSpc>
              <a:spcBef>
                <a:spcPts val="0"/>
              </a:spcBef>
              <a:spcAft>
                <a:spcPts val="0"/>
              </a:spcAft>
              <a:buNone/>
            </a:pPr>
            <a:r>
              <a:rPr lang="en" sz="900" i="1" dirty="0">
                <a:solidFill>
                  <a:schemeClr val="accent5"/>
                </a:solidFill>
                <a:latin typeface="Arial"/>
                <a:ea typeface="Arial"/>
                <a:cs typeface="Arial"/>
                <a:sym typeface="Arial"/>
              </a:rPr>
              <a:t>https://teamrcia.com/2020/07/qa-multiple-seekers-on-the-journey-faith-how-to-start-a-year-round-rcia/</a:t>
            </a:r>
            <a:endParaRPr sz="900" i="1" dirty="0">
              <a:solidFill>
                <a:schemeClr val="accent5"/>
              </a:solidFill>
              <a:latin typeface="Arial"/>
              <a:ea typeface="Arial"/>
              <a:cs typeface="Arial"/>
              <a:sym typeface="Arial"/>
            </a:endParaRPr>
          </a:p>
          <a:p>
            <a:pPr marL="457200" lvl="0" indent="-285750" algn="l" rtl="0">
              <a:lnSpc>
                <a:spcPct val="100000"/>
              </a:lnSpc>
              <a:spcBef>
                <a:spcPts val="0"/>
              </a:spcBef>
              <a:spcAft>
                <a:spcPts val="0"/>
              </a:spcAft>
              <a:buSzPts val="900"/>
              <a:buFont typeface="Arial"/>
              <a:buChar char="●"/>
            </a:pPr>
            <a:r>
              <a:rPr lang="en" sz="900" i="1" dirty="0">
                <a:latin typeface="Arial"/>
                <a:ea typeface="Arial"/>
                <a:cs typeface="Arial"/>
                <a:sym typeface="Arial"/>
              </a:rPr>
              <a:t>Jesus’s Timing is Perfect–One Parish’s Experience of Year-Round RCIA.</a:t>
            </a:r>
            <a:endParaRPr sz="900" i="1" dirty="0">
              <a:latin typeface="Arial"/>
              <a:ea typeface="Arial"/>
              <a:cs typeface="Arial"/>
              <a:sym typeface="Arial"/>
            </a:endParaRPr>
          </a:p>
          <a:p>
            <a:pPr marL="457200" lvl="0" indent="0" algn="l" rtl="0">
              <a:lnSpc>
                <a:spcPct val="100000"/>
              </a:lnSpc>
              <a:spcBef>
                <a:spcPts val="0"/>
              </a:spcBef>
              <a:spcAft>
                <a:spcPts val="0"/>
              </a:spcAft>
              <a:buNone/>
            </a:pPr>
            <a:r>
              <a:rPr lang="en" sz="900" i="1" dirty="0">
                <a:solidFill>
                  <a:schemeClr val="accent5"/>
                </a:solidFill>
                <a:latin typeface="Arial"/>
                <a:ea typeface="Arial"/>
                <a:cs typeface="Arial"/>
                <a:sym typeface="Arial"/>
              </a:rPr>
              <a:t>https://teamrcia.com/2020/08/jesuss-timing-is-perfect-one-parishs-experience-of-year-round-rcia/</a:t>
            </a:r>
            <a:endParaRPr sz="900" i="1" dirty="0">
              <a:solidFill>
                <a:schemeClr val="accent5"/>
              </a:solidFill>
              <a:latin typeface="Arial"/>
              <a:ea typeface="Arial"/>
              <a:cs typeface="Arial"/>
              <a:sym typeface="Arial"/>
            </a:endParaRPr>
          </a:p>
          <a:p>
            <a:pPr marL="457200" lvl="0" indent="-285750" algn="l" rtl="0">
              <a:lnSpc>
                <a:spcPct val="100000"/>
              </a:lnSpc>
              <a:spcBef>
                <a:spcPts val="0"/>
              </a:spcBef>
              <a:spcAft>
                <a:spcPts val="0"/>
              </a:spcAft>
              <a:buSzPts val="900"/>
              <a:buFont typeface="Arial"/>
              <a:buChar char="●"/>
            </a:pPr>
            <a:r>
              <a:rPr lang="en" sz="900" i="1" dirty="0">
                <a:latin typeface="Arial"/>
                <a:ea typeface="Arial"/>
                <a:cs typeface="Arial"/>
                <a:sym typeface="Arial"/>
              </a:rPr>
              <a:t>Rethinking the Core Catholic Content as We Move to Ongoing Initiation (Year-Round RCIA)</a:t>
            </a:r>
            <a:endParaRPr sz="900" i="1" dirty="0">
              <a:latin typeface="Arial"/>
              <a:ea typeface="Arial"/>
              <a:cs typeface="Arial"/>
              <a:sym typeface="Arial"/>
            </a:endParaRPr>
          </a:p>
          <a:p>
            <a:pPr marL="0" lvl="0" indent="0" algn="l" rtl="0">
              <a:lnSpc>
                <a:spcPct val="100000"/>
              </a:lnSpc>
              <a:spcBef>
                <a:spcPts val="0"/>
              </a:spcBef>
              <a:spcAft>
                <a:spcPts val="0"/>
              </a:spcAft>
              <a:buNone/>
            </a:pPr>
            <a:r>
              <a:rPr lang="en" sz="900" i="1" dirty="0">
                <a:solidFill>
                  <a:schemeClr val="accent5"/>
                </a:solidFill>
                <a:latin typeface="Arial"/>
                <a:ea typeface="Arial"/>
                <a:cs typeface="Arial"/>
                <a:sym typeface="Arial"/>
              </a:rPr>
              <a:t>               https://teamrcia.com/2020/05/rethinking-the-core-catholic-content-as-we-move-to-ongoing-initiation-year-round-rcia/ </a:t>
            </a:r>
            <a:endParaRPr sz="900" i="1" dirty="0">
              <a:solidFill>
                <a:schemeClr val="accent5"/>
              </a:solidFill>
              <a:latin typeface="Arial"/>
              <a:ea typeface="Arial"/>
              <a:cs typeface="Arial"/>
              <a:sym typeface="Arial"/>
            </a:endParaRPr>
          </a:p>
          <a:p>
            <a:pPr marL="457200" lvl="0" indent="-285750" algn="l" rtl="0">
              <a:lnSpc>
                <a:spcPct val="100000"/>
              </a:lnSpc>
              <a:spcBef>
                <a:spcPts val="0"/>
              </a:spcBef>
              <a:spcAft>
                <a:spcPts val="0"/>
              </a:spcAft>
              <a:buSzPts val="900"/>
              <a:buFont typeface="Arial"/>
              <a:buChar char="●"/>
            </a:pPr>
            <a:r>
              <a:rPr lang="en" sz="900" i="1" dirty="0">
                <a:latin typeface="Arial"/>
                <a:ea typeface="Arial"/>
                <a:cs typeface="Arial"/>
                <a:sym typeface="Arial"/>
              </a:rPr>
              <a:t>Is Your RCIA Open All Year-Round?  Having Everyone Around the Same Table.</a:t>
            </a:r>
            <a:endParaRPr sz="900" i="1" dirty="0">
              <a:latin typeface="Arial"/>
              <a:ea typeface="Arial"/>
              <a:cs typeface="Arial"/>
              <a:sym typeface="Arial"/>
            </a:endParaRPr>
          </a:p>
          <a:p>
            <a:pPr marL="457200" lvl="0" indent="0" algn="l" rtl="0">
              <a:lnSpc>
                <a:spcPct val="100000"/>
              </a:lnSpc>
              <a:spcBef>
                <a:spcPts val="0"/>
              </a:spcBef>
              <a:spcAft>
                <a:spcPts val="0"/>
              </a:spcAft>
              <a:buNone/>
            </a:pPr>
            <a:r>
              <a:rPr lang="en" sz="900" i="1" dirty="0">
                <a:solidFill>
                  <a:schemeClr val="accent5"/>
                </a:solidFill>
                <a:latin typeface="Arial"/>
                <a:ea typeface="Arial"/>
                <a:cs typeface="Arial"/>
                <a:sym typeface="Arial"/>
              </a:rPr>
              <a:t>https://teamrcia.com/2022/05/is-your-rcia-open-all-year-round-having-everyone-around-the-same-table/ </a:t>
            </a:r>
            <a:endParaRPr sz="900" i="1" dirty="0">
              <a:solidFill>
                <a:schemeClr val="accent5"/>
              </a:solidFill>
              <a:latin typeface="Arial"/>
              <a:ea typeface="Arial"/>
              <a:cs typeface="Arial"/>
              <a:sym typeface="Arial"/>
            </a:endParaRPr>
          </a:p>
          <a:p>
            <a:pPr marL="457200" lvl="0" indent="-285750" algn="l" rtl="0">
              <a:lnSpc>
                <a:spcPct val="100000"/>
              </a:lnSpc>
              <a:spcBef>
                <a:spcPts val="0"/>
              </a:spcBef>
              <a:spcAft>
                <a:spcPts val="0"/>
              </a:spcAft>
              <a:buSzPts val="900"/>
              <a:buFont typeface="Arial"/>
              <a:buChar char="●"/>
            </a:pPr>
            <a:r>
              <a:rPr lang="en" sz="900" i="1" dirty="0">
                <a:latin typeface="Arial"/>
                <a:ea typeface="Arial"/>
                <a:cs typeface="Arial"/>
                <a:sym typeface="Arial"/>
              </a:rPr>
              <a:t>Why is an Ongoing Year-Round RCIA Important?</a:t>
            </a:r>
            <a:endParaRPr sz="900" i="1" dirty="0">
              <a:latin typeface="Arial"/>
              <a:ea typeface="Arial"/>
              <a:cs typeface="Arial"/>
              <a:sym typeface="Arial"/>
            </a:endParaRPr>
          </a:p>
          <a:p>
            <a:pPr marL="457200" lvl="0" indent="0" algn="l" rtl="0">
              <a:lnSpc>
                <a:spcPct val="100000"/>
              </a:lnSpc>
              <a:spcBef>
                <a:spcPts val="0"/>
              </a:spcBef>
              <a:spcAft>
                <a:spcPts val="0"/>
              </a:spcAft>
              <a:buNone/>
            </a:pPr>
            <a:r>
              <a:rPr lang="en" sz="900" i="1" dirty="0">
                <a:solidFill>
                  <a:schemeClr val="accent5"/>
                </a:solidFill>
                <a:latin typeface="Arial"/>
                <a:ea typeface="Arial"/>
                <a:cs typeface="Arial"/>
                <a:sym typeface="Arial"/>
              </a:rPr>
              <a:t>https://teamrcia.com/2021/04/why-is-an-ongoing-year-round-rcia-important/</a:t>
            </a:r>
            <a:endParaRPr sz="900" i="1" dirty="0">
              <a:solidFill>
                <a:schemeClr val="accent5"/>
              </a:solidFill>
              <a:latin typeface="Arial"/>
              <a:ea typeface="Arial"/>
              <a:cs typeface="Arial"/>
              <a:sym typeface="Arial"/>
            </a:endParaRPr>
          </a:p>
          <a:p>
            <a:pPr marL="457200" lvl="0" indent="-285750" algn="l" rtl="0">
              <a:lnSpc>
                <a:spcPct val="100000"/>
              </a:lnSpc>
              <a:spcBef>
                <a:spcPts val="0"/>
              </a:spcBef>
              <a:spcAft>
                <a:spcPts val="0"/>
              </a:spcAft>
              <a:buSzPts val="900"/>
              <a:buFont typeface="Arial"/>
              <a:buChar char="●"/>
            </a:pPr>
            <a:r>
              <a:rPr lang="en" sz="900" i="1" dirty="0">
                <a:latin typeface="Arial"/>
                <a:ea typeface="Arial"/>
                <a:cs typeface="Arial"/>
                <a:sym typeface="Arial"/>
              </a:rPr>
              <a:t>RCIA Requires Big Paradigm Shifts, Starting with These Two</a:t>
            </a:r>
            <a:endParaRPr sz="900" i="1" dirty="0">
              <a:latin typeface="Arial"/>
              <a:ea typeface="Arial"/>
              <a:cs typeface="Arial"/>
              <a:sym typeface="Arial"/>
            </a:endParaRPr>
          </a:p>
          <a:p>
            <a:pPr marL="457200" lvl="0" indent="0" algn="l" rtl="0">
              <a:lnSpc>
                <a:spcPct val="100000"/>
              </a:lnSpc>
              <a:spcBef>
                <a:spcPts val="0"/>
              </a:spcBef>
              <a:spcAft>
                <a:spcPts val="0"/>
              </a:spcAft>
              <a:buNone/>
            </a:pPr>
            <a:r>
              <a:rPr lang="en" sz="900" i="1" u="sng" dirty="0">
                <a:solidFill>
                  <a:schemeClr val="hlink"/>
                </a:solidFill>
                <a:latin typeface="Arial"/>
                <a:ea typeface="Arial"/>
                <a:cs typeface="Arial"/>
                <a:sym typeface="Arial"/>
                <a:hlinkClick r:id="rId4"/>
              </a:rPr>
              <a:t>https://teamrcia.com/2019/06/rcia-requires-big-paradigm-shifts-starting-with-these-two/</a:t>
            </a:r>
            <a:endParaRPr sz="900" i="1" dirty="0">
              <a:latin typeface="Arial"/>
              <a:ea typeface="Arial"/>
              <a:cs typeface="Arial"/>
              <a:sym typeface="Arial"/>
            </a:endParaRPr>
          </a:p>
          <a:p>
            <a:pPr marL="457200" lvl="0" indent="-285750" algn="l" rtl="0">
              <a:lnSpc>
                <a:spcPct val="100000"/>
              </a:lnSpc>
              <a:spcBef>
                <a:spcPts val="0"/>
              </a:spcBef>
              <a:spcAft>
                <a:spcPts val="0"/>
              </a:spcAft>
              <a:buSzPts val="900"/>
              <a:buFont typeface="Arial"/>
              <a:buChar char="●"/>
            </a:pPr>
            <a:r>
              <a:rPr lang="en" sz="900" i="1" dirty="0">
                <a:latin typeface="Arial"/>
                <a:ea typeface="Arial"/>
                <a:cs typeface="Arial"/>
                <a:sym typeface="Arial"/>
              </a:rPr>
              <a:t>Is Your RCIA Open All Year-Round?  Are we Catechizing for Knowledge or Understanding?</a:t>
            </a:r>
            <a:endParaRPr sz="900" i="1" dirty="0">
              <a:latin typeface="Arial"/>
              <a:ea typeface="Arial"/>
              <a:cs typeface="Arial"/>
              <a:sym typeface="Arial"/>
            </a:endParaRPr>
          </a:p>
          <a:p>
            <a:pPr marL="457200" lvl="0" indent="0" algn="l" rtl="0">
              <a:lnSpc>
                <a:spcPct val="100000"/>
              </a:lnSpc>
              <a:spcBef>
                <a:spcPts val="0"/>
              </a:spcBef>
              <a:spcAft>
                <a:spcPts val="0"/>
              </a:spcAft>
              <a:buNone/>
            </a:pPr>
            <a:r>
              <a:rPr lang="en" sz="900" i="1" u="sng" dirty="0">
                <a:solidFill>
                  <a:schemeClr val="hlink"/>
                </a:solidFill>
                <a:latin typeface="Arial"/>
                <a:ea typeface="Arial"/>
                <a:cs typeface="Arial"/>
                <a:sym typeface="Arial"/>
                <a:hlinkClick r:id="rId5"/>
              </a:rPr>
              <a:t>https://teamrcia.com/2018/12/is-your-rcia-open-all-year-round-are-we-catechizing-for-knowledge-or-understanding/</a:t>
            </a:r>
            <a:endParaRPr sz="900" i="1" dirty="0">
              <a:latin typeface="Arial"/>
              <a:ea typeface="Arial"/>
              <a:cs typeface="Arial"/>
              <a:sym typeface="Arial"/>
            </a:endParaRPr>
          </a:p>
          <a:p>
            <a:pPr marL="457200" lvl="0" indent="-285750" algn="l" rtl="0">
              <a:lnSpc>
                <a:spcPct val="100000"/>
              </a:lnSpc>
              <a:spcBef>
                <a:spcPts val="0"/>
              </a:spcBef>
              <a:spcAft>
                <a:spcPts val="0"/>
              </a:spcAft>
              <a:buSzPts val="900"/>
              <a:buFont typeface="Arial"/>
              <a:buChar char="●"/>
            </a:pPr>
            <a:r>
              <a:rPr lang="en" sz="900" i="1" dirty="0">
                <a:latin typeface="Arial"/>
                <a:ea typeface="Arial"/>
                <a:cs typeface="Arial"/>
                <a:sym typeface="Arial"/>
              </a:rPr>
              <a:t>Seek the Living God </a:t>
            </a:r>
            <a:r>
              <a:rPr lang="en" sz="900" dirty="0">
                <a:latin typeface="Arial"/>
                <a:ea typeface="Arial"/>
                <a:cs typeface="Arial"/>
                <a:sym typeface="Arial"/>
              </a:rPr>
              <a:t>by Nick Wagner (book)</a:t>
            </a:r>
            <a:endParaRPr sz="900" dirty="0">
              <a:latin typeface="Arial"/>
              <a:ea typeface="Arial"/>
              <a:cs typeface="Arial"/>
              <a:sym typeface="Arial"/>
            </a:endParaRPr>
          </a:p>
        </p:txBody>
      </p:sp>
      <p:sp>
        <p:nvSpPr>
          <p:cNvPr id="217" name="Google Shape;217;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25</a:t>
            </a:fld>
            <a:endParaRPr/>
          </a:p>
        </p:txBody>
      </p:sp>
      <p:pic>
        <p:nvPicPr>
          <p:cNvPr id="218" name="Google Shape;218;p31"/>
          <p:cNvPicPr preferRelativeResize="0"/>
          <p:nvPr/>
        </p:nvPicPr>
        <p:blipFill>
          <a:blip r:embed="rId6">
            <a:alphaModFix/>
          </a:blip>
          <a:stretch>
            <a:fillRect/>
          </a:stretch>
        </p:blipFill>
        <p:spPr>
          <a:xfrm>
            <a:off x="7394983" y="1739232"/>
            <a:ext cx="1626175" cy="1665035"/>
          </a:xfrm>
          <a:prstGeom prst="rect">
            <a:avLst/>
          </a:prstGeom>
          <a:noFill/>
          <a:ln>
            <a:noFill/>
          </a:ln>
        </p:spPr>
      </p:pic>
      <p:pic>
        <p:nvPicPr>
          <p:cNvPr id="3" name="Imagen 2">
            <a:extLst>
              <a:ext uri="{FF2B5EF4-FFF2-40B4-BE49-F238E27FC236}">
                <a16:creationId xmlns:a16="http://schemas.microsoft.com/office/drawing/2014/main" id="{32F34DD8-2B4B-F12A-5DFF-08DFC115378F}"/>
              </a:ext>
            </a:extLst>
          </p:cNvPr>
          <p:cNvPicPr>
            <a:picLocks noChangeAspect="1"/>
          </p:cNvPicPr>
          <p:nvPr/>
        </p:nvPicPr>
        <p:blipFill>
          <a:blip r:embed="rId7"/>
          <a:stretch>
            <a:fillRect/>
          </a:stretch>
        </p:blipFill>
        <p:spPr>
          <a:xfrm>
            <a:off x="7394983" y="3495442"/>
            <a:ext cx="1626175" cy="1412460"/>
          </a:xfrm>
          <a:prstGeom prst="rect">
            <a:avLst/>
          </a:prstGeom>
        </p:spPr>
      </p:pic>
      <p:pic>
        <p:nvPicPr>
          <p:cNvPr id="4" name="Imagen 3">
            <a:extLst>
              <a:ext uri="{FF2B5EF4-FFF2-40B4-BE49-F238E27FC236}">
                <a16:creationId xmlns:a16="http://schemas.microsoft.com/office/drawing/2014/main" id="{3FEB656D-974B-0E9A-17AB-50503915DD0D}"/>
              </a:ext>
            </a:extLst>
          </p:cNvPr>
          <p:cNvPicPr>
            <a:picLocks noChangeAspect="1"/>
          </p:cNvPicPr>
          <p:nvPr/>
        </p:nvPicPr>
        <p:blipFill>
          <a:blip r:embed="rId8"/>
          <a:stretch>
            <a:fillRect/>
          </a:stretch>
        </p:blipFill>
        <p:spPr>
          <a:xfrm>
            <a:off x="7394983" y="316576"/>
            <a:ext cx="1626175" cy="142265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3"/>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MX" sz="2900" dirty="0">
                <a:latin typeface="Arial"/>
                <a:ea typeface="Arial"/>
                <a:cs typeface="Arial"/>
                <a:sym typeface="Arial"/>
              </a:rPr>
              <a:t>¿</a:t>
            </a:r>
            <a:r>
              <a:rPr lang="en" sz="2900" dirty="0">
                <a:latin typeface="Arial"/>
                <a:ea typeface="Arial"/>
                <a:cs typeface="Arial"/>
                <a:sym typeface="Arial"/>
              </a:rPr>
              <a:t>Comentarios, preguntas?</a:t>
            </a:r>
            <a:endParaRPr sz="2900" dirty="0">
              <a:latin typeface="Arial"/>
              <a:ea typeface="Arial"/>
              <a:cs typeface="Arial"/>
              <a:sym typeface="Arial"/>
            </a:endParaRPr>
          </a:p>
        </p:txBody>
      </p:sp>
      <p:sp>
        <p:nvSpPr>
          <p:cNvPr id="231" name="Google Shape;231;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26</a:t>
            </a:fld>
            <a:endParaRPr/>
          </a:p>
        </p:txBody>
      </p:sp>
      <p:pic>
        <p:nvPicPr>
          <p:cNvPr id="232" name="Google Shape;232;p33"/>
          <p:cNvPicPr preferRelativeResize="0"/>
          <p:nvPr/>
        </p:nvPicPr>
        <p:blipFill>
          <a:blip r:embed="rId3">
            <a:alphaModFix/>
          </a:blip>
          <a:stretch>
            <a:fillRect/>
          </a:stretch>
        </p:blipFill>
        <p:spPr>
          <a:xfrm>
            <a:off x="1773632" y="1678667"/>
            <a:ext cx="5162550" cy="3181350"/>
          </a:xfrm>
          <a:prstGeom prst="rect">
            <a:avLst/>
          </a:prstGeom>
          <a:noFill/>
          <a:ln>
            <a:noFill/>
          </a:ln>
        </p:spPr>
      </p:pic>
      <p:pic>
        <p:nvPicPr>
          <p:cNvPr id="2" name="Imagen 1">
            <a:extLst>
              <a:ext uri="{FF2B5EF4-FFF2-40B4-BE49-F238E27FC236}">
                <a16:creationId xmlns:a16="http://schemas.microsoft.com/office/drawing/2014/main" id="{5DF9D1C4-9701-4DD9-C431-E688DF24C2F0}"/>
              </a:ext>
            </a:extLst>
          </p:cNvPr>
          <p:cNvPicPr>
            <a:picLocks noChangeAspect="1"/>
          </p:cNvPicPr>
          <p:nvPr/>
        </p:nvPicPr>
        <p:blipFill>
          <a:blip r:embed="rId4"/>
          <a:stretch>
            <a:fillRect/>
          </a:stretch>
        </p:blipFill>
        <p:spPr>
          <a:xfrm>
            <a:off x="5911912" y="0"/>
            <a:ext cx="3232087" cy="143044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5"/>
          <p:cNvSpPr txBox="1">
            <a:spLocks noGrp="1"/>
          </p:cNvSpPr>
          <p:nvPr>
            <p:ph type="title"/>
          </p:nvPr>
        </p:nvSpPr>
        <p:spPr>
          <a:xfrm>
            <a:off x="342600" y="208525"/>
            <a:ext cx="8520600" cy="625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MX" dirty="0">
                <a:latin typeface="Arial"/>
                <a:ea typeface="Arial"/>
                <a:cs typeface="Arial"/>
                <a:sym typeface="Arial"/>
              </a:rPr>
              <a:t>Oración </a:t>
            </a:r>
          </a:p>
        </p:txBody>
      </p:sp>
      <p:sp>
        <p:nvSpPr>
          <p:cNvPr id="246" name="Google Shape;246;p35"/>
          <p:cNvSpPr txBox="1">
            <a:spLocks noGrp="1"/>
          </p:cNvSpPr>
          <p:nvPr>
            <p:ph type="body" idx="1"/>
          </p:nvPr>
        </p:nvSpPr>
        <p:spPr>
          <a:xfrm>
            <a:off x="342600" y="1019615"/>
            <a:ext cx="8520600" cy="3961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s-ES" dirty="0">
                <a:latin typeface="Arial"/>
                <a:ea typeface="Arial"/>
                <a:cs typeface="Arial"/>
                <a:sym typeface="Arial"/>
              </a:rPr>
              <a:t>Querido Señor nuestro, te alabamos, te honramos y te damos gracias.   Bendícenos al salir de esta reunión, llenos de comprensión, pensamientos e ideas para pasar a un Catecumenado continuo durante todo el año mientras construimos Tu Reino con discípulos misioneros.                                               </a:t>
            </a:r>
            <a:r>
              <a:rPr lang="es-ES" b="1" i="1" dirty="0">
                <a:effectLst>
                  <a:outerShdw blurRad="38100" dist="38100" dir="2700000" algn="tl">
                    <a:srgbClr val="000000">
                      <a:alpha val="43137"/>
                    </a:srgbClr>
                  </a:outerShdw>
                </a:effectLst>
                <a:latin typeface="Arial"/>
                <a:ea typeface="Arial"/>
                <a:cs typeface="Arial"/>
                <a:sym typeface="Arial"/>
              </a:rPr>
              <a:t>"Muéstrame tus caminos, Señor, enséñame tus senderos.                                     Guíame en tu verdad y enséñame, porque tú eres Dios mi Salvador, y mi esperanza está en ti todo el día." </a:t>
            </a:r>
            <a:r>
              <a:rPr lang="es-ES" sz="1200" dirty="0">
                <a:latin typeface="Arial"/>
                <a:ea typeface="Arial"/>
                <a:cs typeface="Arial"/>
                <a:sym typeface="Arial"/>
              </a:rPr>
              <a:t>(Salmo 25, 4-5)</a:t>
            </a:r>
            <a:r>
              <a:rPr lang="es-ES" dirty="0">
                <a:latin typeface="Arial"/>
                <a:ea typeface="Arial"/>
                <a:cs typeface="Arial"/>
                <a:sym typeface="Arial"/>
              </a:rPr>
              <a:t>                                                             Que los catecúmenos y candidatos a quienes servimos se fortalezcan en su fe y hagan brillar su luz para los demás.                                                                           En el nombre del Padre, del Hijo y del Espíritu Santo. Amén.</a:t>
            </a:r>
            <a:endParaRPr dirty="0">
              <a:latin typeface="Arial"/>
              <a:ea typeface="Arial"/>
              <a:cs typeface="Arial"/>
              <a:sym typeface="Arial"/>
            </a:endParaRPr>
          </a:p>
        </p:txBody>
      </p:sp>
      <p:sp>
        <p:nvSpPr>
          <p:cNvPr id="247" name="Google Shape;247;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16250" y="86675"/>
            <a:ext cx="6293000" cy="1110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ES" dirty="0">
                <a:latin typeface="Arial"/>
                <a:ea typeface="Arial"/>
                <a:cs typeface="Arial"/>
                <a:sym typeface="Arial"/>
              </a:rPr>
              <a:t>Base para el catecumenado “durante todo el año”</a:t>
            </a:r>
            <a:endParaRPr dirty="0">
              <a:latin typeface="Arial"/>
              <a:ea typeface="Arial"/>
              <a:cs typeface="Arial"/>
              <a:sym typeface="Arial"/>
            </a:endParaRPr>
          </a:p>
        </p:txBody>
      </p:sp>
      <p:sp>
        <p:nvSpPr>
          <p:cNvPr id="102" name="Google Shape;102;p17"/>
          <p:cNvSpPr txBox="1">
            <a:spLocks noGrp="1"/>
          </p:cNvSpPr>
          <p:nvPr>
            <p:ph type="body" idx="1"/>
          </p:nvPr>
        </p:nvSpPr>
        <p:spPr>
          <a:xfrm>
            <a:off x="0" y="1197075"/>
            <a:ext cx="6160519" cy="2400627"/>
          </a:xfrm>
          <a:prstGeom prst="rect">
            <a:avLst/>
          </a:prstGeom>
        </p:spPr>
        <p:txBody>
          <a:bodyPr spcFirstLastPara="1" wrap="square" lIns="91425" tIns="91425" rIns="91425" bIns="91425" anchor="t" anchorCtr="0">
            <a:spAutoFit/>
          </a:bodyPr>
          <a:lstStyle/>
          <a:p>
            <a:pPr marL="457200" lvl="0" indent="-361950" algn="l" rtl="0">
              <a:lnSpc>
                <a:spcPct val="100000"/>
              </a:lnSpc>
              <a:spcBef>
                <a:spcPts val="0"/>
              </a:spcBef>
              <a:spcAft>
                <a:spcPts val="0"/>
              </a:spcAft>
              <a:buSzPts val="2100"/>
              <a:buFont typeface="Arial"/>
              <a:buChar char="●"/>
            </a:pPr>
            <a:r>
              <a:rPr lang="es-ES" sz="2100" dirty="0">
                <a:latin typeface="Arial"/>
                <a:ea typeface="Arial"/>
                <a:cs typeface="Arial"/>
                <a:sym typeface="Arial"/>
              </a:rPr>
              <a:t>Liturgia continua</a:t>
            </a:r>
            <a:r>
              <a:rPr lang="en-US" sz="2100" dirty="0">
                <a:latin typeface="Arial"/>
                <a:ea typeface="Arial"/>
                <a:cs typeface="Arial"/>
                <a:sym typeface="Arial"/>
              </a:rPr>
              <a:t>:</a:t>
            </a:r>
            <a:r>
              <a:rPr lang="es-ES" sz="2100" dirty="0">
                <a:latin typeface="Arial"/>
                <a:ea typeface="Arial"/>
                <a:cs typeface="Arial"/>
                <a:sym typeface="Arial"/>
              </a:rPr>
              <a:t> Ciclo Litúrgico/Leccionario </a:t>
            </a:r>
          </a:p>
          <a:p>
            <a:pPr marL="457200" lvl="0" indent="-361950" algn="l" rtl="0">
              <a:lnSpc>
                <a:spcPct val="100000"/>
              </a:lnSpc>
              <a:spcBef>
                <a:spcPts val="0"/>
              </a:spcBef>
              <a:spcAft>
                <a:spcPts val="0"/>
              </a:spcAft>
              <a:buSzPts val="2100"/>
              <a:buFont typeface="Arial"/>
              <a:buChar char="●"/>
            </a:pPr>
            <a:r>
              <a:rPr lang="es-ES" sz="2100" dirty="0">
                <a:latin typeface="Arial"/>
                <a:ea typeface="Arial"/>
                <a:cs typeface="Arial"/>
                <a:sym typeface="Arial"/>
              </a:rPr>
              <a:t>Misterio Pascual</a:t>
            </a:r>
          </a:p>
          <a:p>
            <a:pPr marL="457200" lvl="0" indent="-361950" algn="l" rtl="0">
              <a:lnSpc>
                <a:spcPct val="100000"/>
              </a:lnSpc>
              <a:spcBef>
                <a:spcPts val="0"/>
              </a:spcBef>
              <a:spcAft>
                <a:spcPts val="0"/>
              </a:spcAft>
              <a:buSzPts val="2100"/>
              <a:buFont typeface="Arial"/>
              <a:buChar char="●"/>
            </a:pPr>
            <a:r>
              <a:rPr lang="es-ES" sz="2100" dirty="0">
                <a:latin typeface="Arial"/>
                <a:ea typeface="Arial"/>
                <a:cs typeface="Arial"/>
                <a:sym typeface="Arial"/>
              </a:rPr>
              <a:t>Jesús resucitado y las “pequeñas pascuas”</a:t>
            </a:r>
          </a:p>
          <a:p>
            <a:pPr marL="457200" lvl="0" indent="-361950" algn="l" rtl="0">
              <a:lnSpc>
                <a:spcPct val="100000"/>
              </a:lnSpc>
              <a:spcBef>
                <a:spcPts val="0"/>
              </a:spcBef>
              <a:spcAft>
                <a:spcPts val="0"/>
              </a:spcAft>
              <a:buSzPts val="2100"/>
              <a:buFont typeface="Arial"/>
              <a:buChar char="●"/>
            </a:pPr>
            <a:r>
              <a:rPr lang="es-ES_tradnl" sz="2000" b="1" dirty="0"/>
              <a:t>Y si Cristo no resucitó, vana es entonces nuestra predicación, y vana es también vuestra fe</a:t>
            </a:r>
            <a:r>
              <a:rPr lang="es-ES_tradnl" sz="2400" b="1" dirty="0"/>
              <a:t>.      </a:t>
            </a:r>
            <a:r>
              <a:rPr lang="es-ES" sz="1600" dirty="0">
                <a:latin typeface="Arial"/>
                <a:ea typeface="Arial"/>
                <a:cs typeface="Arial"/>
                <a:sym typeface="Arial"/>
              </a:rPr>
              <a:t>(1Cor 15, 14) </a:t>
            </a:r>
          </a:p>
          <a:p>
            <a:pPr marL="457200" lvl="0" indent="-361950" algn="l" rtl="0">
              <a:lnSpc>
                <a:spcPct val="100000"/>
              </a:lnSpc>
              <a:spcBef>
                <a:spcPts val="0"/>
              </a:spcBef>
              <a:spcAft>
                <a:spcPts val="0"/>
              </a:spcAft>
              <a:buSzPts val="2100"/>
              <a:buFont typeface="Arial"/>
              <a:buChar char="●"/>
            </a:pPr>
            <a:r>
              <a:rPr lang="es-ES" sz="2100" dirty="0">
                <a:latin typeface="Arial"/>
                <a:ea typeface="Arial"/>
                <a:cs typeface="Arial"/>
                <a:sym typeface="Arial"/>
              </a:rPr>
              <a:t>El Camino a Emaús. . . .</a:t>
            </a:r>
            <a:endParaRPr sz="1455" dirty="0"/>
          </a:p>
        </p:txBody>
      </p:sp>
      <p:sp>
        <p:nvSpPr>
          <p:cNvPr id="103" name="Google Shape;103;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pic>
        <p:nvPicPr>
          <p:cNvPr id="104" name="Google Shape;104;p17"/>
          <p:cNvPicPr preferRelativeResize="0"/>
          <p:nvPr/>
        </p:nvPicPr>
        <p:blipFill>
          <a:blip r:embed="rId3">
            <a:alphaModFix/>
          </a:blip>
          <a:stretch>
            <a:fillRect/>
          </a:stretch>
        </p:blipFill>
        <p:spPr>
          <a:xfrm>
            <a:off x="6509250" y="86675"/>
            <a:ext cx="2561331" cy="2315175"/>
          </a:xfrm>
          <a:prstGeom prst="rect">
            <a:avLst/>
          </a:prstGeom>
          <a:noFill/>
          <a:ln>
            <a:noFill/>
          </a:ln>
        </p:spPr>
      </p:pic>
      <p:pic>
        <p:nvPicPr>
          <p:cNvPr id="105" name="Google Shape;105;p17"/>
          <p:cNvPicPr preferRelativeResize="0"/>
          <p:nvPr/>
        </p:nvPicPr>
        <p:blipFill>
          <a:blip r:embed="rId4">
            <a:alphaModFix/>
          </a:blip>
          <a:stretch>
            <a:fillRect/>
          </a:stretch>
        </p:blipFill>
        <p:spPr>
          <a:xfrm>
            <a:off x="6509250" y="2511680"/>
            <a:ext cx="2634750" cy="2485075"/>
          </a:xfrm>
          <a:prstGeom prst="rect">
            <a:avLst/>
          </a:prstGeom>
          <a:noFill/>
          <a:ln>
            <a:noFill/>
          </a:ln>
        </p:spPr>
      </p:pic>
      <p:pic>
        <p:nvPicPr>
          <p:cNvPr id="106" name="Google Shape;106;p17"/>
          <p:cNvPicPr preferRelativeResize="0"/>
          <p:nvPr/>
        </p:nvPicPr>
        <p:blipFill>
          <a:blip r:embed="rId5">
            <a:alphaModFix/>
          </a:blip>
          <a:stretch>
            <a:fillRect/>
          </a:stretch>
        </p:blipFill>
        <p:spPr>
          <a:xfrm>
            <a:off x="1314867" y="3540557"/>
            <a:ext cx="3303854" cy="145619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169900" y="372725"/>
            <a:ext cx="8662500" cy="6450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latin typeface="Arial"/>
                <a:ea typeface="Arial"/>
                <a:cs typeface="Arial"/>
                <a:sym typeface="Arial"/>
              </a:rPr>
              <a:t>Porque es importante</a:t>
            </a:r>
            <a:endParaRPr dirty="0">
              <a:latin typeface="Arial"/>
              <a:ea typeface="Arial"/>
              <a:cs typeface="Arial"/>
              <a:sym typeface="Arial"/>
            </a:endParaRPr>
          </a:p>
        </p:txBody>
      </p:sp>
      <p:sp>
        <p:nvSpPr>
          <p:cNvPr id="112" name="Google Shape;112;p18"/>
          <p:cNvSpPr txBox="1">
            <a:spLocks noGrp="1"/>
          </p:cNvSpPr>
          <p:nvPr>
            <p:ph type="body" idx="1"/>
          </p:nvPr>
        </p:nvSpPr>
        <p:spPr>
          <a:xfrm>
            <a:off x="169799" y="1092942"/>
            <a:ext cx="6712419" cy="3423984"/>
          </a:xfrm>
          <a:prstGeom prst="rect">
            <a:avLst/>
          </a:prstGeom>
        </p:spPr>
        <p:txBody>
          <a:bodyPr spcFirstLastPara="1" wrap="square" lIns="91425" tIns="91425" rIns="91425" bIns="91425" anchor="t" anchorCtr="0">
            <a:spAutoFit/>
          </a:bodyPr>
          <a:lstStyle/>
          <a:p>
            <a:pPr marL="457200" lvl="0" indent="-340042" algn="l" rtl="0">
              <a:lnSpc>
                <a:spcPct val="100000"/>
              </a:lnSpc>
              <a:spcBef>
                <a:spcPts val="0"/>
              </a:spcBef>
              <a:spcAft>
                <a:spcPts val="0"/>
              </a:spcAft>
              <a:buSzPts val="1755"/>
              <a:buFont typeface="Arial"/>
              <a:buChar char="●"/>
            </a:pPr>
            <a:r>
              <a:rPr lang="es-ES" sz="1754" dirty="0">
                <a:latin typeface="Arial"/>
                <a:ea typeface="Arial"/>
                <a:cs typeface="Arial"/>
                <a:sym typeface="Arial"/>
              </a:rPr>
              <a:t>Definido y recomendado en el manual del OICA: </a:t>
            </a:r>
            <a:r>
              <a:rPr lang="es-ES" sz="1754" b="1" dirty="0">
                <a:effectLst>
                  <a:outerShdw blurRad="38100" dist="38100" dir="2700000" algn="tl">
                    <a:srgbClr val="000000">
                      <a:alpha val="43137"/>
                    </a:srgbClr>
                  </a:outerShdw>
                </a:effectLst>
                <a:latin typeface="Arial"/>
                <a:ea typeface="Arial"/>
                <a:cs typeface="Arial"/>
                <a:sym typeface="Arial"/>
              </a:rPr>
              <a:t>#9, #75, #76 </a:t>
            </a:r>
            <a:r>
              <a:rPr lang="es-ES" sz="1754" dirty="0">
                <a:latin typeface="Arial"/>
                <a:ea typeface="Arial"/>
                <a:cs typeface="Arial"/>
                <a:sym typeface="Arial"/>
              </a:rPr>
              <a:t>permite que cualquiera pueda entrar en cualquier momento.</a:t>
            </a:r>
          </a:p>
          <a:p>
            <a:pPr marL="457200" lvl="0" indent="-340042" algn="l" rtl="0">
              <a:lnSpc>
                <a:spcPct val="100000"/>
              </a:lnSpc>
              <a:spcBef>
                <a:spcPts val="0"/>
              </a:spcBef>
              <a:spcAft>
                <a:spcPts val="0"/>
              </a:spcAft>
              <a:buSzPts val="1755"/>
              <a:buFont typeface="Arial"/>
              <a:buChar char="●"/>
            </a:pPr>
            <a:r>
              <a:rPr lang="es-ES" sz="1754" dirty="0">
                <a:latin typeface="Arial"/>
                <a:ea typeface="Arial"/>
                <a:cs typeface="Arial"/>
                <a:sym typeface="Arial"/>
              </a:rPr>
              <a:t>Disponible cuando el Espíritu lo indique.</a:t>
            </a:r>
          </a:p>
          <a:p>
            <a:pPr marL="457200" lvl="0" indent="-340042" algn="l" rtl="0">
              <a:lnSpc>
                <a:spcPct val="100000"/>
              </a:lnSpc>
              <a:spcBef>
                <a:spcPts val="0"/>
              </a:spcBef>
              <a:spcAft>
                <a:spcPts val="0"/>
              </a:spcAft>
              <a:buSzPts val="1755"/>
              <a:buFont typeface="Arial"/>
              <a:buChar char="●"/>
            </a:pPr>
            <a:r>
              <a:rPr lang="es-ES" sz="1754" dirty="0">
                <a:latin typeface="Arial"/>
                <a:ea typeface="Arial"/>
                <a:cs typeface="Arial"/>
                <a:sym typeface="Arial"/>
              </a:rPr>
              <a:t>La Catequesis = debe llevar a una relación con Jesús, no simplemente conocer el contenido</a:t>
            </a:r>
          </a:p>
          <a:p>
            <a:pPr marL="457200" lvl="0" indent="-340042" algn="l" rtl="0">
              <a:lnSpc>
                <a:spcPct val="100000"/>
              </a:lnSpc>
              <a:spcBef>
                <a:spcPts val="0"/>
              </a:spcBef>
              <a:spcAft>
                <a:spcPts val="0"/>
              </a:spcAft>
              <a:buSzPts val="1755"/>
              <a:buFont typeface="Arial"/>
              <a:buChar char="●"/>
            </a:pPr>
            <a:r>
              <a:rPr lang="es-ES" sz="1754" dirty="0">
                <a:latin typeface="Arial"/>
                <a:ea typeface="Arial"/>
                <a:cs typeface="Arial"/>
                <a:sym typeface="Arial"/>
              </a:rPr>
              <a:t>Objetivo principal de la OICA = </a:t>
            </a:r>
            <a:r>
              <a:rPr lang="es-ES" sz="1754" b="1" u="sng" dirty="0">
                <a:effectLst>
                  <a:outerShdw blurRad="38100" dist="38100" dir="2700000" algn="tl">
                    <a:srgbClr val="000000">
                      <a:alpha val="43137"/>
                    </a:srgbClr>
                  </a:outerShdw>
                </a:effectLst>
                <a:latin typeface="Arial"/>
                <a:ea typeface="Arial"/>
                <a:cs typeface="Arial"/>
                <a:sym typeface="Arial"/>
              </a:rPr>
              <a:t>¡formar discípulos comprometidos y que vivan el Evangelio!</a:t>
            </a:r>
          </a:p>
          <a:p>
            <a:pPr marL="457200" lvl="0" indent="-340042" algn="l" rtl="0">
              <a:lnSpc>
                <a:spcPct val="100000"/>
              </a:lnSpc>
              <a:spcBef>
                <a:spcPts val="0"/>
              </a:spcBef>
              <a:spcAft>
                <a:spcPts val="0"/>
              </a:spcAft>
              <a:buSzPts val="1755"/>
              <a:buFont typeface="Arial"/>
              <a:buChar char="●"/>
            </a:pPr>
            <a:r>
              <a:rPr lang="es-ES" sz="1754" dirty="0">
                <a:latin typeface="Arial"/>
                <a:ea typeface="Arial"/>
                <a:cs typeface="Arial"/>
                <a:sym typeface="Arial"/>
              </a:rPr>
              <a:t>El OICA NO es un programa de “talla única”, ¡es un </a:t>
            </a:r>
            <a:r>
              <a:rPr lang="es-ES" sz="1754" b="1" u="sng" dirty="0">
                <a:effectLst>
                  <a:outerShdw blurRad="38100" dist="38100" dir="2700000" algn="tl">
                    <a:srgbClr val="000000">
                      <a:alpha val="43137"/>
                    </a:srgbClr>
                  </a:outerShdw>
                </a:effectLst>
                <a:latin typeface="Arial"/>
                <a:ea typeface="Arial"/>
                <a:cs typeface="Arial"/>
                <a:sym typeface="Arial"/>
              </a:rPr>
              <a:t>proceso</a:t>
            </a:r>
            <a:r>
              <a:rPr lang="es-ES" sz="1754" dirty="0">
                <a:latin typeface="Arial"/>
                <a:ea typeface="Arial"/>
                <a:cs typeface="Arial"/>
                <a:sym typeface="Arial"/>
              </a:rPr>
              <a:t> que debe llevar todo el tiempo que sea necesario!</a:t>
            </a:r>
          </a:p>
          <a:p>
            <a:pPr marL="457200" lvl="0" indent="-340042" algn="l" rtl="0">
              <a:lnSpc>
                <a:spcPct val="100000"/>
              </a:lnSpc>
              <a:spcBef>
                <a:spcPts val="0"/>
              </a:spcBef>
              <a:spcAft>
                <a:spcPts val="0"/>
              </a:spcAft>
              <a:buSzPts val="1755"/>
              <a:buFont typeface="Arial"/>
              <a:buChar char="●"/>
            </a:pPr>
            <a:r>
              <a:rPr lang="es-ES" sz="1754" dirty="0">
                <a:latin typeface="Arial"/>
                <a:ea typeface="Arial"/>
                <a:cs typeface="Arial"/>
                <a:sym typeface="Arial"/>
              </a:rPr>
              <a:t>El “modelo de año escolar (académico)” actual </a:t>
            </a:r>
            <a:r>
              <a:rPr lang="es-ES" sz="1754" u="sng" dirty="0">
                <a:effectLst>
                  <a:outerShdw blurRad="38100" dist="38100" dir="2700000" algn="tl">
                    <a:srgbClr val="000000">
                      <a:alpha val="43137"/>
                    </a:srgbClr>
                  </a:outerShdw>
                </a:effectLst>
                <a:latin typeface="Arial"/>
                <a:ea typeface="Arial"/>
                <a:cs typeface="Arial"/>
                <a:sym typeface="Arial"/>
              </a:rPr>
              <a:t>NO es suficiente para la conversión ni para verdadera catequesis.</a:t>
            </a:r>
            <a:endParaRPr sz="1455" u="sng" dirty="0">
              <a:effectLst>
                <a:outerShdw blurRad="38100" dist="38100" dir="2700000" algn="tl">
                  <a:srgbClr val="000000">
                    <a:alpha val="43137"/>
                  </a:srgbClr>
                </a:outerShdw>
              </a:effectLst>
            </a:endParaRPr>
          </a:p>
        </p:txBody>
      </p:sp>
      <p:sp>
        <p:nvSpPr>
          <p:cNvPr id="113" name="Google Shape;113;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pic>
        <p:nvPicPr>
          <p:cNvPr id="114" name="Google Shape;114;p18"/>
          <p:cNvPicPr preferRelativeResize="0"/>
          <p:nvPr/>
        </p:nvPicPr>
        <p:blipFill>
          <a:blip r:embed="rId3">
            <a:alphaModFix/>
          </a:blip>
          <a:stretch>
            <a:fillRect/>
          </a:stretch>
        </p:blipFill>
        <p:spPr>
          <a:xfrm>
            <a:off x="6882218" y="2209060"/>
            <a:ext cx="2195037" cy="1881325"/>
          </a:xfrm>
          <a:prstGeom prst="rect">
            <a:avLst/>
          </a:prstGeom>
          <a:noFill/>
          <a:ln>
            <a:noFill/>
          </a:ln>
        </p:spPr>
      </p:pic>
      <p:pic>
        <p:nvPicPr>
          <p:cNvPr id="115" name="Google Shape;115;p18"/>
          <p:cNvPicPr preferRelativeResize="0"/>
          <p:nvPr/>
        </p:nvPicPr>
        <p:blipFill>
          <a:blip r:embed="rId4">
            <a:alphaModFix/>
          </a:blip>
          <a:stretch>
            <a:fillRect/>
          </a:stretch>
        </p:blipFill>
        <p:spPr>
          <a:xfrm>
            <a:off x="6882219" y="433839"/>
            <a:ext cx="2195036" cy="170000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311700" y="86683"/>
            <a:ext cx="8709458" cy="703087"/>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ES" dirty="0">
                <a:latin typeface="Arial"/>
                <a:ea typeface="Arial"/>
                <a:cs typeface="Arial"/>
                <a:sym typeface="Arial"/>
              </a:rPr>
              <a:t>¿Cómo llegamos a esto</a:t>
            </a:r>
            <a:r>
              <a:rPr lang="en-US" dirty="0">
                <a:latin typeface="Arial"/>
                <a:ea typeface="Arial"/>
                <a:cs typeface="Arial"/>
                <a:sym typeface="Arial"/>
              </a:rPr>
              <a:t>?</a:t>
            </a:r>
            <a:r>
              <a:rPr lang="es-ES" dirty="0">
                <a:latin typeface="Arial"/>
                <a:ea typeface="Arial"/>
                <a:cs typeface="Arial"/>
                <a:sym typeface="Arial"/>
              </a:rPr>
              <a:t> . . . Antecedentes</a:t>
            </a:r>
            <a:endParaRPr dirty="0">
              <a:latin typeface="Arial"/>
              <a:ea typeface="Arial"/>
              <a:cs typeface="Arial"/>
              <a:sym typeface="Arial"/>
            </a:endParaRPr>
          </a:p>
        </p:txBody>
      </p:sp>
      <p:sp>
        <p:nvSpPr>
          <p:cNvPr id="121" name="Google Shape;121;p19"/>
          <p:cNvSpPr txBox="1">
            <a:spLocks noGrp="1"/>
          </p:cNvSpPr>
          <p:nvPr>
            <p:ph type="body" idx="1"/>
          </p:nvPr>
        </p:nvSpPr>
        <p:spPr>
          <a:xfrm>
            <a:off x="-135488" y="789770"/>
            <a:ext cx="7519400" cy="4312689"/>
          </a:xfrm>
          <a:prstGeom prst="rect">
            <a:avLst/>
          </a:prstGeom>
        </p:spPr>
        <p:txBody>
          <a:bodyPr spcFirstLastPara="1" wrap="square" lIns="91425" tIns="91425" rIns="91425" bIns="91425" anchor="t" anchorCtr="0">
            <a:spAutoFit/>
          </a:bodyPr>
          <a:lstStyle/>
          <a:p>
            <a:pPr marL="457200" lvl="0" indent="-327342" algn="l" rtl="0">
              <a:lnSpc>
                <a:spcPct val="115000"/>
              </a:lnSpc>
              <a:spcBef>
                <a:spcPts val="0"/>
              </a:spcBef>
              <a:spcAft>
                <a:spcPts val="0"/>
              </a:spcAft>
              <a:buSzPts val="1555"/>
              <a:buFont typeface="Arial"/>
              <a:buChar char="●"/>
            </a:pPr>
            <a:r>
              <a:rPr lang="es-ES" sz="1555" dirty="0">
                <a:latin typeface="Arial"/>
                <a:ea typeface="Arial"/>
                <a:cs typeface="Arial"/>
                <a:sym typeface="Arial"/>
              </a:rPr>
              <a:t>El Vaticano II y la “Visión”1988</a:t>
            </a:r>
          </a:p>
          <a:p>
            <a:pPr marL="457200" lvl="0" indent="-327342" algn="l" rtl="0">
              <a:lnSpc>
                <a:spcPct val="115000"/>
              </a:lnSpc>
              <a:spcBef>
                <a:spcPts val="0"/>
              </a:spcBef>
              <a:spcAft>
                <a:spcPts val="0"/>
              </a:spcAft>
              <a:buSzPts val="1555"/>
              <a:buFont typeface="Arial"/>
              <a:buChar char="●"/>
            </a:pPr>
            <a:r>
              <a:rPr lang="es-ES" sz="1555" dirty="0">
                <a:latin typeface="Arial"/>
                <a:ea typeface="Arial"/>
                <a:cs typeface="Arial"/>
                <a:sym typeface="Arial"/>
              </a:rPr>
              <a:t>Orden de iniciación cristiana de adultos, Guía de estudio</a:t>
            </a:r>
          </a:p>
          <a:p>
            <a:pPr marL="457200" lvl="0" indent="-327342" algn="l" rtl="0">
              <a:lnSpc>
                <a:spcPct val="115000"/>
              </a:lnSpc>
              <a:spcBef>
                <a:spcPts val="0"/>
              </a:spcBef>
              <a:spcAft>
                <a:spcPts val="0"/>
              </a:spcAft>
              <a:buSzPts val="1555"/>
              <a:buFont typeface="Arial"/>
              <a:buChar char="●"/>
            </a:pPr>
            <a:r>
              <a:rPr lang="es-ES" sz="1555" dirty="0">
                <a:latin typeface="Arial"/>
                <a:ea typeface="Arial"/>
                <a:cs typeface="Arial"/>
                <a:sym typeface="Arial"/>
              </a:rPr>
              <a:t>Mas de 15 años usando el Modelo de Educación Religiosa para la recepción de sacramentos</a:t>
            </a:r>
          </a:p>
          <a:p>
            <a:pPr marL="457200" lvl="0" indent="-327342" algn="l" rtl="0">
              <a:lnSpc>
                <a:spcPct val="115000"/>
              </a:lnSpc>
              <a:spcBef>
                <a:spcPts val="0"/>
              </a:spcBef>
              <a:spcAft>
                <a:spcPts val="0"/>
              </a:spcAft>
              <a:buSzPts val="1555"/>
              <a:buFont typeface="Arial"/>
              <a:buChar char="●"/>
            </a:pPr>
            <a:r>
              <a:rPr lang="es-ES" sz="1555" dirty="0">
                <a:latin typeface="Arial"/>
                <a:ea typeface="Arial"/>
                <a:cs typeface="Arial"/>
                <a:sym typeface="Arial"/>
              </a:rPr>
              <a:t>El modelo de “año escolar” no es propicio para enamorarse de Jesús y crear una verdadera relación con El.</a:t>
            </a:r>
          </a:p>
          <a:p>
            <a:pPr marL="457200" lvl="0" indent="-327342" algn="l" rtl="0">
              <a:lnSpc>
                <a:spcPct val="115000"/>
              </a:lnSpc>
              <a:spcBef>
                <a:spcPts val="0"/>
              </a:spcBef>
              <a:spcAft>
                <a:spcPts val="0"/>
              </a:spcAft>
              <a:buSzPts val="1555"/>
              <a:buFont typeface="Arial"/>
              <a:buChar char="●"/>
            </a:pPr>
            <a:r>
              <a:rPr lang="es-ES" sz="1555" dirty="0">
                <a:latin typeface="Arial"/>
                <a:ea typeface="Arial"/>
                <a:cs typeface="Arial"/>
                <a:sym typeface="Arial"/>
              </a:rPr>
              <a:t>Modelo Catecumenal basado en la Liturgia/Leccionario, es un acompañamiento de aprendizaje personalizado</a:t>
            </a:r>
          </a:p>
          <a:p>
            <a:pPr marL="457200" lvl="0" indent="-327342" algn="l" rtl="0">
              <a:lnSpc>
                <a:spcPct val="115000"/>
              </a:lnSpc>
              <a:spcBef>
                <a:spcPts val="0"/>
              </a:spcBef>
              <a:spcAft>
                <a:spcPts val="0"/>
              </a:spcAft>
              <a:buSzPts val="1555"/>
              <a:buFont typeface="Arial"/>
              <a:buChar char="●"/>
            </a:pPr>
            <a:r>
              <a:rPr lang="es-ES" sz="1555" dirty="0">
                <a:latin typeface="Arial"/>
                <a:ea typeface="Arial"/>
                <a:cs typeface="Arial"/>
                <a:sym typeface="Arial"/>
              </a:rPr>
              <a:t>El lenguaje catequético es vital (NO usar un lenguaje académico) </a:t>
            </a:r>
          </a:p>
          <a:p>
            <a:pPr marL="457200" lvl="0" indent="-327342" algn="l" rtl="0">
              <a:lnSpc>
                <a:spcPct val="115000"/>
              </a:lnSpc>
              <a:spcBef>
                <a:spcPts val="0"/>
              </a:spcBef>
              <a:spcAft>
                <a:spcPts val="0"/>
              </a:spcAft>
              <a:buSzPts val="1555"/>
              <a:buFont typeface="Arial"/>
              <a:buChar char="●"/>
            </a:pPr>
            <a:r>
              <a:rPr lang="es-ES" sz="1555" dirty="0">
                <a:latin typeface="Arial"/>
                <a:ea typeface="Arial"/>
                <a:cs typeface="Arial"/>
                <a:sym typeface="Arial"/>
              </a:rPr>
              <a:t>Conocer a las personas desde su origen y hasta donde se encuentran en su vida espiritual</a:t>
            </a:r>
          </a:p>
          <a:p>
            <a:pPr marL="457200" lvl="0" indent="-327342" algn="l" rtl="0">
              <a:lnSpc>
                <a:spcPct val="115000"/>
              </a:lnSpc>
              <a:spcBef>
                <a:spcPts val="0"/>
              </a:spcBef>
              <a:spcAft>
                <a:spcPts val="0"/>
              </a:spcAft>
              <a:buSzPts val="1555"/>
              <a:buFont typeface="Arial"/>
              <a:buChar char="●"/>
            </a:pPr>
            <a:r>
              <a:rPr lang="es-ES" sz="1555" dirty="0">
                <a:latin typeface="Arial"/>
                <a:ea typeface="Arial"/>
                <a:cs typeface="Arial"/>
                <a:sym typeface="Arial"/>
              </a:rPr>
              <a:t>Este modelo Catecumenal esta recomendado por el Papa y los Obispos para catequesis/formación de fe y la preparación para la recepción de sacramentos.</a:t>
            </a:r>
          </a:p>
          <a:p>
            <a:pPr marL="457200" lvl="0" indent="-327342" algn="l" rtl="0">
              <a:lnSpc>
                <a:spcPct val="115000"/>
              </a:lnSpc>
              <a:spcBef>
                <a:spcPts val="0"/>
              </a:spcBef>
              <a:spcAft>
                <a:spcPts val="0"/>
              </a:spcAft>
              <a:buSzPts val="1555"/>
              <a:buFont typeface="Arial"/>
              <a:buChar char="●"/>
            </a:pPr>
            <a:r>
              <a:rPr lang="es-ES" sz="1555" dirty="0">
                <a:latin typeface="Arial"/>
                <a:ea typeface="Arial"/>
                <a:cs typeface="Arial"/>
                <a:sym typeface="Arial"/>
              </a:rPr>
              <a:t>La importancia de los Padrinos y la Comunidad Parroquial</a:t>
            </a:r>
            <a:endParaRPr sz="1455" dirty="0">
              <a:latin typeface="Arial"/>
              <a:ea typeface="Arial"/>
              <a:cs typeface="Arial"/>
              <a:sym typeface="Arial"/>
            </a:endParaRPr>
          </a:p>
        </p:txBody>
      </p:sp>
      <p:sp>
        <p:nvSpPr>
          <p:cNvPr id="122" name="Google Shape;122;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xfrm>
            <a:off x="311700" y="86550"/>
            <a:ext cx="5722005" cy="104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Arial"/>
                <a:ea typeface="Arial"/>
                <a:cs typeface="Arial"/>
                <a:sym typeface="Arial"/>
              </a:rPr>
              <a:t>Preparando al equipo de OICA para su adopcion</a:t>
            </a:r>
            <a:endParaRPr dirty="0">
              <a:latin typeface="Arial"/>
              <a:ea typeface="Arial"/>
              <a:cs typeface="Arial"/>
              <a:sym typeface="Arial"/>
            </a:endParaRPr>
          </a:p>
        </p:txBody>
      </p:sp>
      <p:sp>
        <p:nvSpPr>
          <p:cNvPr id="129" name="Google Shape;129;p20"/>
          <p:cNvSpPr txBox="1">
            <a:spLocks noGrp="1"/>
          </p:cNvSpPr>
          <p:nvPr>
            <p:ph type="body" idx="1"/>
          </p:nvPr>
        </p:nvSpPr>
        <p:spPr>
          <a:xfrm>
            <a:off x="133912" y="1278783"/>
            <a:ext cx="5983113" cy="3581234"/>
          </a:xfrm>
          <a:prstGeom prst="rect">
            <a:avLst/>
          </a:prstGeom>
        </p:spPr>
        <p:txBody>
          <a:bodyPr spcFirstLastPara="1" wrap="square" lIns="91425" tIns="91425" rIns="91425" bIns="91425" anchor="t" anchorCtr="0">
            <a:noAutofit/>
          </a:bodyPr>
          <a:lstStyle/>
          <a:p>
            <a:pPr marL="914400" lvl="1" indent="-323850" algn="l" rtl="0">
              <a:spcBef>
                <a:spcPts val="0"/>
              </a:spcBef>
              <a:spcAft>
                <a:spcPts val="0"/>
              </a:spcAft>
              <a:buSzPts val="1500"/>
              <a:buFont typeface="Arial"/>
              <a:buChar char="○"/>
            </a:pPr>
            <a:r>
              <a:rPr lang="es-ES" sz="2000" dirty="0">
                <a:latin typeface="Arial"/>
                <a:ea typeface="Arial"/>
                <a:cs typeface="Arial"/>
                <a:sym typeface="Arial"/>
              </a:rPr>
              <a:t>“Vender” la Visión del OICA (Pastor, Personal, Parroquia, Equipo)</a:t>
            </a:r>
          </a:p>
          <a:p>
            <a:pPr marL="914400" lvl="1" indent="-323850" algn="l" rtl="0">
              <a:spcBef>
                <a:spcPts val="0"/>
              </a:spcBef>
              <a:spcAft>
                <a:spcPts val="0"/>
              </a:spcAft>
              <a:buSzPts val="1500"/>
              <a:buFont typeface="Arial"/>
              <a:buChar char="○"/>
            </a:pPr>
            <a:r>
              <a:rPr lang="es-ES" sz="2000" dirty="0">
                <a:latin typeface="Arial"/>
                <a:ea typeface="Arial"/>
                <a:cs typeface="Arial"/>
                <a:sym typeface="Arial"/>
              </a:rPr>
              <a:t>Guía de estudio de OICA / Libro de ritos</a:t>
            </a:r>
          </a:p>
          <a:p>
            <a:pPr marL="914400" lvl="1" indent="-323850" algn="l" rtl="0">
              <a:spcBef>
                <a:spcPts val="0"/>
              </a:spcBef>
              <a:spcAft>
                <a:spcPts val="0"/>
              </a:spcAft>
              <a:buSzPts val="1500"/>
              <a:buFont typeface="Arial"/>
              <a:buChar char="○"/>
            </a:pPr>
            <a:r>
              <a:rPr lang="es-ES" sz="2000" dirty="0">
                <a:latin typeface="Arial"/>
                <a:ea typeface="Arial"/>
                <a:cs typeface="Arial"/>
                <a:sym typeface="Arial"/>
              </a:rPr>
              <a:t>Asistir a talleres juntos (presencial + en línea)</a:t>
            </a:r>
          </a:p>
          <a:p>
            <a:pPr marL="914400" lvl="1" indent="-323850" algn="l" rtl="0">
              <a:spcBef>
                <a:spcPts val="0"/>
              </a:spcBef>
              <a:spcAft>
                <a:spcPts val="0"/>
              </a:spcAft>
              <a:buSzPts val="1500"/>
              <a:buFont typeface="Arial"/>
              <a:buChar char="○"/>
            </a:pPr>
            <a:r>
              <a:rPr lang="es-ES" sz="2000" dirty="0">
                <a:latin typeface="Arial"/>
                <a:ea typeface="Arial"/>
                <a:cs typeface="Arial"/>
                <a:sym typeface="Arial"/>
              </a:rPr>
              <a:t>Identificar los dones de los miembros del equipo.</a:t>
            </a:r>
          </a:p>
          <a:p>
            <a:pPr marL="914400" lvl="1" indent="-323850" algn="l" rtl="0">
              <a:spcBef>
                <a:spcPts val="0"/>
              </a:spcBef>
              <a:spcAft>
                <a:spcPts val="0"/>
              </a:spcAft>
              <a:buSzPts val="1500"/>
              <a:buFont typeface="Arial"/>
              <a:buChar char="○"/>
            </a:pPr>
            <a:r>
              <a:rPr lang="es-ES" sz="2000" dirty="0">
                <a:latin typeface="Arial"/>
                <a:ea typeface="Arial"/>
                <a:cs typeface="Arial"/>
                <a:sym typeface="Arial"/>
              </a:rPr>
              <a:t>Escuchar y abordar inquietudes</a:t>
            </a:r>
          </a:p>
          <a:p>
            <a:pPr marL="914400" lvl="1" indent="-323850" algn="l" rtl="0">
              <a:spcBef>
                <a:spcPts val="0"/>
              </a:spcBef>
              <a:spcAft>
                <a:spcPts val="0"/>
              </a:spcAft>
              <a:buSzPts val="1500"/>
              <a:buFont typeface="Arial"/>
              <a:buChar char="○"/>
            </a:pPr>
            <a:r>
              <a:rPr lang="es-ES" sz="2000" dirty="0">
                <a:latin typeface="Arial"/>
                <a:ea typeface="Arial"/>
                <a:cs typeface="Arial"/>
                <a:sym typeface="Arial"/>
              </a:rPr>
              <a:t>Capacitar para roles y responsabilidades (catequistas, padrinos, Hospitalidad, </a:t>
            </a:r>
            <a:r>
              <a:rPr lang="es-ES" sz="2000" dirty="0" err="1">
                <a:latin typeface="Arial"/>
                <a:ea typeface="Arial"/>
                <a:cs typeface="Arial"/>
                <a:sym typeface="Arial"/>
              </a:rPr>
              <a:t>etc</a:t>
            </a:r>
            <a:r>
              <a:rPr lang="es-ES" sz="2000" dirty="0">
                <a:latin typeface="Arial"/>
                <a:ea typeface="Arial"/>
                <a:cs typeface="Arial"/>
                <a:sym typeface="Arial"/>
              </a:rPr>
              <a:t>)</a:t>
            </a:r>
            <a:endParaRPr sz="2000" dirty="0">
              <a:latin typeface="Arial"/>
              <a:ea typeface="Arial"/>
              <a:cs typeface="Arial"/>
              <a:sym typeface="Arial"/>
            </a:endParaRPr>
          </a:p>
        </p:txBody>
      </p:sp>
      <p:sp>
        <p:nvSpPr>
          <p:cNvPr id="130" name="Google Shape;130;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pic>
        <p:nvPicPr>
          <p:cNvPr id="132" name="Google Shape;132;p20"/>
          <p:cNvPicPr preferRelativeResize="0"/>
          <p:nvPr/>
        </p:nvPicPr>
        <p:blipFill>
          <a:blip r:embed="rId3">
            <a:alphaModFix/>
          </a:blip>
          <a:stretch>
            <a:fillRect/>
          </a:stretch>
        </p:blipFill>
        <p:spPr>
          <a:xfrm>
            <a:off x="7430270" y="2467388"/>
            <a:ext cx="1626175" cy="893025"/>
          </a:xfrm>
          <a:prstGeom prst="rect">
            <a:avLst/>
          </a:prstGeom>
          <a:noFill/>
          <a:ln>
            <a:noFill/>
          </a:ln>
        </p:spPr>
      </p:pic>
      <p:pic>
        <p:nvPicPr>
          <p:cNvPr id="133" name="Google Shape;133;p20"/>
          <p:cNvPicPr preferRelativeResize="0"/>
          <p:nvPr/>
        </p:nvPicPr>
        <p:blipFill>
          <a:blip r:embed="rId4">
            <a:alphaModFix/>
          </a:blip>
          <a:stretch>
            <a:fillRect/>
          </a:stretch>
        </p:blipFill>
        <p:spPr>
          <a:xfrm>
            <a:off x="7737013" y="108113"/>
            <a:ext cx="828675" cy="885825"/>
          </a:xfrm>
          <a:prstGeom prst="rect">
            <a:avLst/>
          </a:prstGeom>
          <a:noFill/>
          <a:ln>
            <a:noFill/>
          </a:ln>
        </p:spPr>
      </p:pic>
      <p:pic>
        <p:nvPicPr>
          <p:cNvPr id="134" name="Google Shape;134;p20"/>
          <p:cNvPicPr preferRelativeResize="0"/>
          <p:nvPr/>
        </p:nvPicPr>
        <p:blipFill>
          <a:blip r:embed="rId5">
            <a:alphaModFix/>
          </a:blip>
          <a:stretch>
            <a:fillRect/>
          </a:stretch>
        </p:blipFill>
        <p:spPr>
          <a:xfrm>
            <a:off x="8219513" y="1241625"/>
            <a:ext cx="790575" cy="933450"/>
          </a:xfrm>
          <a:prstGeom prst="rect">
            <a:avLst/>
          </a:prstGeom>
          <a:noFill/>
          <a:ln>
            <a:noFill/>
          </a:ln>
        </p:spPr>
      </p:pic>
      <p:pic>
        <p:nvPicPr>
          <p:cNvPr id="135" name="Google Shape;135;p20"/>
          <p:cNvPicPr preferRelativeResize="0"/>
          <p:nvPr/>
        </p:nvPicPr>
        <p:blipFill>
          <a:blip r:embed="rId6">
            <a:alphaModFix/>
          </a:blip>
          <a:stretch>
            <a:fillRect/>
          </a:stretch>
        </p:blipFill>
        <p:spPr>
          <a:xfrm>
            <a:off x="7287263" y="1127550"/>
            <a:ext cx="847725" cy="990600"/>
          </a:xfrm>
          <a:prstGeom prst="rect">
            <a:avLst/>
          </a:prstGeom>
          <a:noFill/>
          <a:ln>
            <a:noFill/>
          </a:ln>
        </p:spPr>
      </p:pic>
      <p:pic>
        <p:nvPicPr>
          <p:cNvPr id="136" name="Google Shape;136;p20"/>
          <p:cNvPicPr preferRelativeResize="0"/>
          <p:nvPr/>
        </p:nvPicPr>
        <p:blipFill>
          <a:blip r:embed="rId7">
            <a:alphaModFix/>
          </a:blip>
          <a:stretch>
            <a:fillRect/>
          </a:stretch>
        </p:blipFill>
        <p:spPr>
          <a:xfrm>
            <a:off x="6535073" y="1680198"/>
            <a:ext cx="631850" cy="845225"/>
          </a:xfrm>
          <a:prstGeom prst="rect">
            <a:avLst/>
          </a:prstGeom>
          <a:noFill/>
          <a:ln>
            <a:noFill/>
          </a:ln>
        </p:spPr>
      </p:pic>
      <p:pic>
        <p:nvPicPr>
          <p:cNvPr id="138" name="Google Shape;138;p20"/>
          <p:cNvPicPr preferRelativeResize="0"/>
          <p:nvPr/>
        </p:nvPicPr>
        <p:blipFill>
          <a:blip r:embed="rId8">
            <a:alphaModFix/>
          </a:blip>
          <a:stretch>
            <a:fillRect/>
          </a:stretch>
        </p:blipFill>
        <p:spPr>
          <a:xfrm>
            <a:off x="8348100" y="3992550"/>
            <a:ext cx="533400" cy="495300"/>
          </a:xfrm>
          <a:prstGeom prst="rect">
            <a:avLst/>
          </a:prstGeom>
          <a:noFill/>
          <a:ln>
            <a:noFill/>
          </a:ln>
        </p:spPr>
      </p:pic>
      <p:pic>
        <p:nvPicPr>
          <p:cNvPr id="2" name="Imagen 1">
            <a:extLst>
              <a:ext uri="{FF2B5EF4-FFF2-40B4-BE49-F238E27FC236}">
                <a16:creationId xmlns:a16="http://schemas.microsoft.com/office/drawing/2014/main" id="{0FEAFA35-8F06-0AE3-D05F-B0CE64E98DF5}"/>
              </a:ext>
            </a:extLst>
          </p:cNvPr>
          <p:cNvPicPr>
            <a:picLocks noChangeAspect="1"/>
          </p:cNvPicPr>
          <p:nvPr/>
        </p:nvPicPr>
        <p:blipFill>
          <a:blip r:embed="rId9"/>
          <a:stretch>
            <a:fillRect/>
          </a:stretch>
        </p:blipFill>
        <p:spPr>
          <a:xfrm>
            <a:off x="6535074" y="3526629"/>
            <a:ext cx="1418426" cy="1333388"/>
          </a:xfrm>
          <a:prstGeom prst="rect">
            <a:avLst/>
          </a:prstGeom>
        </p:spPr>
      </p:pic>
      <p:pic>
        <p:nvPicPr>
          <p:cNvPr id="3" name="Imagen 2">
            <a:extLst>
              <a:ext uri="{FF2B5EF4-FFF2-40B4-BE49-F238E27FC236}">
                <a16:creationId xmlns:a16="http://schemas.microsoft.com/office/drawing/2014/main" id="{45F14BB7-C231-D189-C7E8-D2FA07CB41F4}"/>
              </a:ext>
            </a:extLst>
          </p:cNvPr>
          <p:cNvPicPr>
            <a:picLocks noChangeAspect="1"/>
          </p:cNvPicPr>
          <p:nvPr/>
        </p:nvPicPr>
        <p:blipFill>
          <a:blip r:embed="rId10"/>
          <a:stretch>
            <a:fillRect/>
          </a:stretch>
        </p:blipFill>
        <p:spPr>
          <a:xfrm>
            <a:off x="5935535" y="117712"/>
            <a:ext cx="1291558" cy="124030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1"/>
          <p:cNvSpPr txBox="1">
            <a:spLocks noGrp="1"/>
          </p:cNvSpPr>
          <p:nvPr>
            <p:ph type="title"/>
          </p:nvPr>
        </p:nvSpPr>
        <p:spPr>
          <a:xfrm>
            <a:off x="369008" y="0"/>
            <a:ext cx="8377800" cy="8940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US" dirty="0" err="1">
                <a:latin typeface="Arial"/>
                <a:ea typeface="Arial"/>
                <a:cs typeface="Arial"/>
                <a:sym typeface="Arial"/>
              </a:rPr>
              <a:t>Terminos</a:t>
            </a:r>
            <a:r>
              <a:rPr lang="en-US" dirty="0">
                <a:latin typeface="Arial"/>
                <a:ea typeface="Arial"/>
                <a:cs typeface="Arial"/>
                <a:sym typeface="Arial"/>
              </a:rPr>
              <a:t> y </a:t>
            </a:r>
            <a:r>
              <a:rPr lang="en-US" dirty="0" err="1">
                <a:latin typeface="Arial"/>
                <a:ea typeface="Arial"/>
                <a:cs typeface="Arial"/>
                <a:sym typeface="Arial"/>
              </a:rPr>
              <a:t>lenguaje</a:t>
            </a:r>
            <a:r>
              <a:rPr lang="en-US" dirty="0">
                <a:latin typeface="Arial"/>
                <a:ea typeface="Arial"/>
                <a:cs typeface="Arial"/>
                <a:sym typeface="Arial"/>
              </a:rPr>
              <a:t> para </a:t>
            </a:r>
            <a:br>
              <a:rPr lang="en-US" dirty="0">
                <a:latin typeface="Arial"/>
                <a:ea typeface="Arial"/>
                <a:cs typeface="Arial"/>
                <a:sym typeface="Arial"/>
              </a:rPr>
            </a:br>
            <a:r>
              <a:rPr lang="en-US" dirty="0" err="1">
                <a:latin typeface="Arial"/>
                <a:ea typeface="Arial"/>
                <a:cs typeface="Arial"/>
                <a:sym typeface="Arial"/>
              </a:rPr>
              <a:t>este</a:t>
            </a:r>
            <a:r>
              <a:rPr lang="en-US" dirty="0">
                <a:latin typeface="Arial"/>
                <a:ea typeface="Arial"/>
                <a:cs typeface="Arial"/>
                <a:sym typeface="Arial"/>
              </a:rPr>
              <a:t> </a:t>
            </a:r>
            <a:r>
              <a:rPr lang="en-US" dirty="0" err="1">
                <a:latin typeface="Arial"/>
                <a:ea typeface="Arial"/>
                <a:cs typeface="Arial"/>
                <a:sym typeface="Arial"/>
              </a:rPr>
              <a:t>modelo</a:t>
            </a:r>
            <a:r>
              <a:rPr lang="en-US" dirty="0">
                <a:latin typeface="Arial"/>
                <a:ea typeface="Arial"/>
                <a:cs typeface="Arial"/>
                <a:sym typeface="Arial"/>
              </a:rPr>
              <a:t> catecumenal </a:t>
            </a:r>
            <a:endParaRPr i="1" dirty="0">
              <a:latin typeface="Arial"/>
              <a:ea typeface="Arial"/>
              <a:cs typeface="Arial"/>
              <a:sym typeface="Arial"/>
            </a:endParaRPr>
          </a:p>
        </p:txBody>
      </p:sp>
      <p:sp>
        <p:nvSpPr>
          <p:cNvPr id="144" name="Google Shape;144;p21"/>
          <p:cNvSpPr txBox="1">
            <a:spLocks noGrp="1"/>
          </p:cNvSpPr>
          <p:nvPr>
            <p:ph type="body" idx="1"/>
          </p:nvPr>
        </p:nvSpPr>
        <p:spPr>
          <a:xfrm>
            <a:off x="227075" y="882739"/>
            <a:ext cx="8680500" cy="4174077"/>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1200"/>
              </a:spcBef>
              <a:spcAft>
                <a:spcPts val="0"/>
              </a:spcAft>
              <a:buSzPts val="2000"/>
              <a:buFont typeface="Arial"/>
              <a:buChar char="●"/>
            </a:pPr>
            <a:r>
              <a:rPr lang="es-ES" sz="2000" b="1" dirty="0">
                <a:latin typeface="Arial"/>
                <a:ea typeface="Arial"/>
                <a:cs typeface="Arial"/>
                <a:sym typeface="Arial"/>
              </a:rPr>
              <a:t>La OICA (Orden de Iniciación Cristiana para Adultos), no es un programa o una clase es un </a:t>
            </a:r>
            <a:r>
              <a:rPr lang="es-ES" sz="2000" b="1" u="sng" dirty="0">
                <a:effectLst>
                  <a:outerShdw blurRad="38100" dist="38100" dir="2700000" algn="tl">
                    <a:srgbClr val="000000">
                      <a:alpha val="43137"/>
                    </a:srgbClr>
                  </a:outerShdw>
                </a:effectLst>
                <a:latin typeface="Arial"/>
                <a:ea typeface="Arial"/>
                <a:cs typeface="Arial"/>
                <a:sym typeface="Arial"/>
              </a:rPr>
              <a:t>PROCESO</a:t>
            </a:r>
            <a:r>
              <a:rPr lang="es-ES" sz="2000" b="1" dirty="0">
                <a:latin typeface="Arial"/>
                <a:ea typeface="Arial"/>
                <a:cs typeface="Arial"/>
                <a:sym typeface="Arial"/>
              </a:rPr>
              <a:t> con sesiones (no clases) de participación activa.</a:t>
            </a:r>
          </a:p>
          <a:p>
            <a:pPr marL="457200" lvl="0" indent="-355600" algn="l" rtl="0">
              <a:lnSpc>
                <a:spcPct val="115000"/>
              </a:lnSpc>
              <a:spcBef>
                <a:spcPts val="1200"/>
              </a:spcBef>
              <a:spcAft>
                <a:spcPts val="0"/>
              </a:spcAft>
              <a:buSzPts val="2000"/>
              <a:buFont typeface="Arial"/>
              <a:buChar char="●"/>
            </a:pPr>
            <a:r>
              <a:rPr lang="es-ES" sz="2000" b="1" u="sng" dirty="0">
                <a:effectLst>
                  <a:outerShdw blurRad="38100" dist="38100" dir="2700000" algn="tl">
                    <a:srgbClr val="000000">
                      <a:alpha val="43137"/>
                    </a:srgbClr>
                  </a:outerShdw>
                </a:effectLst>
                <a:latin typeface="Arial"/>
                <a:ea typeface="Arial"/>
                <a:cs typeface="Arial"/>
                <a:sym typeface="Arial"/>
              </a:rPr>
              <a:t>Catequista, Facilitador o Líder</a:t>
            </a:r>
            <a:r>
              <a:rPr lang="es-ES" sz="2000" b="1" dirty="0">
                <a:latin typeface="Arial"/>
                <a:ea typeface="Arial"/>
                <a:cs typeface="Arial"/>
                <a:sym typeface="Arial"/>
              </a:rPr>
              <a:t>; no maestro o instructor.</a:t>
            </a:r>
          </a:p>
          <a:p>
            <a:pPr marL="457200" lvl="0" indent="-355600" algn="l" rtl="0">
              <a:lnSpc>
                <a:spcPct val="115000"/>
              </a:lnSpc>
              <a:spcBef>
                <a:spcPts val="1200"/>
              </a:spcBef>
              <a:spcAft>
                <a:spcPts val="0"/>
              </a:spcAft>
              <a:buSzPts val="2000"/>
              <a:buFont typeface="Arial"/>
              <a:buChar char="●"/>
            </a:pPr>
            <a:r>
              <a:rPr lang="es-ES" sz="2000" b="1" dirty="0">
                <a:latin typeface="Arial"/>
                <a:ea typeface="Arial"/>
                <a:cs typeface="Arial"/>
                <a:sym typeface="Arial"/>
              </a:rPr>
              <a:t>El </a:t>
            </a:r>
            <a:r>
              <a:rPr lang="es-ES" sz="2000" b="1" u="sng" dirty="0">
                <a:effectLst>
                  <a:outerShdw blurRad="38100" dist="38100" dir="2700000" algn="tl">
                    <a:srgbClr val="000000">
                      <a:alpha val="43137"/>
                    </a:srgbClr>
                  </a:outerShdw>
                </a:effectLst>
                <a:latin typeface="Arial"/>
                <a:ea typeface="Arial"/>
                <a:cs typeface="Arial"/>
                <a:sym typeface="Arial"/>
              </a:rPr>
              <a:t>Grupo</a:t>
            </a:r>
            <a:r>
              <a:rPr lang="es-ES" sz="2000" b="1" dirty="0">
                <a:latin typeface="Arial"/>
                <a:ea typeface="Arial"/>
                <a:cs typeface="Arial"/>
                <a:sym typeface="Arial"/>
              </a:rPr>
              <a:t>, de participantes; no de estudiantes, no es una clase.</a:t>
            </a:r>
          </a:p>
          <a:p>
            <a:pPr marL="457200" lvl="0" indent="-355600" algn="l" rtl="0">
              <a:lnSpc>
                <a:spcPct val="115000"/>
              </a:lnSpc>
              <a:spcBef>
                <a:spcPts val="1200"/>
              </a:spcBef>
              <a:spcAft>
                <a:spcPts val="0"/>
              </a:spcAft>
              <a:buSzPts val="2000"/>
              <a:buFont typeface="Arial"/>
              <a:buChar char="●"/>
            </a:pPr>
            <a:r>
              <a:rPr lang="es-ES" sz="2000" b="1" u="sng" dirty="0">
                <a:effectLst>
                  <a:outerShdw blurRad="38100" dist="38100" dir="2700000" algn="tl">
                    <a:srgbClr val="000000">
                      <a:alpha val="43137"/>
                    </a:srgbClr>
                  </a:outerShdw>
                </a:effectLst>
                <a:latin typeface="Arial"/>
                <a:ea typeface="Arial"/>
                <a:cs typeface="Arial"/>
                <a:sym typeface="Arial"/>
              </a:rPr>
              <a:t>Unirse o entrar</a:t>
            </a:r>
            <a:r>
              <a:rPr lang="es-ES" sz="2000" b="1" dirty="0">
                <a:latin typeface="Arial"/>
                <a:ea typeface="Arial"/>
                <a:cs typeface="Arial"/>
                <a:sym typeface="Arial"/>
              </a:rPr>
              <a:t>, no arrancar ni terminar.</a:t>
            </a:r>
          </a:p>
          <a:p>
            <a:pPr lvl="0" indent="-355600">
              <a:spcBef>
                <a:spcPts val="1200"/>
              </a:spcBef>
              <a:buSzPts val="2000"/>
              <a:buFont typeface="Arial"/>
              <a:buChar char="●"/>
            </a:pPr>
            <a:r>
              <a:rPr lang="es-ES" sz="2000" b="1" dirty="0">
                <a:latin typeface="Arial"/>
                <a:ea typeface="Arial"/>
                <a:cs typeface="Arial"/>
                <a:sym typeface="Arial"/>
              </a:rPr>
              <a:t>Continuar el viaje con Cristo, un camino que no termina nunca, es un camino espiritual de acompañamiento continuo, no un determinado numero de clases.</a:t>
            </a:r>
            <a:endParaRPr sz="1900" dirty="0">
              <a:latin typeface="Arial"/>
              <a:ea typeface="Arial"/>
              <a:cs typeface="Arial"/>
              <a:sym typeface="Arial"/>
            </a:endParaRPr>
          </a:p>
        </p:txBody>
      </p:sp>
      <p:sp>
        <p:nvSpPr>
          <p:cNvPr id="145" name="Google Shape;14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362975" y="272350"/>
            <a:ext cx="84693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ES" sz="3311" dirty="0">
                <a:latin typeface="Arial"/>
                <a:ea typeface="Arial"/>
                <a:cs typeface="Arial"/>
                <a:sym typeface="Arial"/>
              </a:rPr>
              <a:t>Empiece por algún lado. . . . ¡Hágalo!</a:t>
            </a:r>
            <a:endParaRPr sz="3311" i="1" dirty="0">
              <a:latin typeface="Arial"/>
              <a:ea typeface="Arial"/>
              <a:cs typeface="Arial"/>
              <a:sym typeface="Arial"/>
            </a:endParaRPr>
          </a:p>
        </p:txBody>
      </p:sp>
      <p:sp>
        <p:nvSpPr>
          <p:cNvPr id="151" name="Google Shape;151;p22"/>
          <p:cNvSpPr txBox="1">
            <a:spLocks noGrp="1"/>
          </p:cNvSpPr>
          <p:nvPr>
            <p:ph type="body" idx="1"/>
          </p:nvPr>
        </p:nvSpPr>
        <p:spPr>
          <a:xfrm>
            <a:off x="122842" y="1050325"/>
            <a:ext cx="9021158" cy="3900000"/>
          </a:xfrm>
          <a:prstGeom prst="rect">
            <a:avLst/>
          </a:prstGeom>
        </p:spPr>
        <p:txBody>
          <a:bodyPr spcFirstLastPara="1" wrap="square" lIns="91425" tIns="91425" rIns="91425" bIns="91425" anchor="t" anchorCtr="0">
            <a:noAutofit/>
          </a:bodyPr>
          <a:lstStyle/>
          <a:p>
            <a:pPr marL="457200" lvl="0" indent="-361950" algn="l" rtl="0">
              <a:lnSpc>
                <a:spcPct val="100000"/>
              </a:lnSpc>
              <a:spcBef>
                <a:spcPts val="0"/>
              </a:spcBef>
              <a:spcAft>
                <a:spcPts val="0"/>
              </a:spcAft>
              <a:buSzPts val="2100"/>
              <a:buFont typeface="Arial"/>
              <a:buChar char="●"/>
            </a:pPr>
            <a:r>
              <a:rPr lang="es-ES" sz="2100" dirty="0">
                <a:latin typeface="Arial"/>
                <a:ea typeface="Arial"/>
                <a:cs typeface="Arial"/>
                <a:sym typeface="Arial"/>
              </a:rPr>
              <a:t>¡Tome su tiempo!</a:t>
            </a:r>
          </a:p>
          <a:p>
            <a:pPr marL="457200" lvl="0" indent="-361950" algn="l" rtl="0">
              <a:lnSpc>
                <a:spcPct val="100000"/>
              </a:lnSpc>
              <a:spcBef>
                <a:spcPts val="0"/>
              </a:spcBef>
              <a:spcAft>
                <a:spcPts val="0"/>
              </a:spcAft>
              <a:buSzPts val="2100"/>
              <a:buFont typeface="Arial"/>
              <a:buChar char="●"/>
            </a:pPr>
            <a:r>
              <a:rPr lang="es-ES" sz="2100" dirty="0">
                <a:latin typeface="Arial"/>
                <a:ea typeface="Arial"/>
                <a:cs typeface="Arial"/>
                <a:sym typeface="Arial"/>
              </a:rPr>
              <a:t>Comience con cambios simples</a:t>
            </a:r>
          </a:p>
          <a:p>
            <a:pPr marL="457200" lvl="0" indent="-361950" algn="l" rtl="0">
              <a:lnSpc>
                <a:spcPct val="100000"/>
              </a:lnSpc>
              <a:spcBef>
                <a:spcPts val="0"/>
              </a:spcBef>
              <a:spcAft>
                <a:spcPts val="0"/>
              </a:spcAft>
              <a:buSzPts val="2100"/>
              <a:buFont typeface="Arial"/>
              <a:buChar char="●"/>
            </a:pPr>
            <a:r>
              <a:rPr lang="es-ES" sz="2100" dirty="0">
                <a:latin typeface="Arial"/>
                <a:ea typeface="Arial"/>
                <a:cs typeface="Arial"/>
                <a:sym typeface="Arial"/>
              </a:rPr>
              <a:t>Pasar al Leccionario/catequesis basada en la liturgia</a:t>
            </a:r>
          </a:p>
          <a:p>
            <a:pPr marL="457200" lvl="0" indent="-361950" algn="l" rtl="0">
              <a:lnSpc>
                <a:spcPct val="100000"/>
              </a:lnSpc>
              <a:spcBef>
                <a:spcPts val="0"/>
              </a:spcBef>
              <a:spcAft>
                <a:spcPts val="0"/>
              </a:spcAft>
              <a:buSzPts val="2100"/>
              <a:buFont typeface="Arial"/>
              <a:buChar char="●"/>
            </a:pPr>
            <a:r>
              <a:rPr lang="es-ES" sz="2100" dirty="0">
                <a:latin typeface="Arial"/>
                <a:ea typeface="Arial"/>
                <a:cs typeface="Arial"/>
                <a:sym typeface="Arial"/>
              </a:rPr>
              <a:t>Despedida de la asamblea dominical después de la Liturgia de la Palabra: </a:t>
            </a:r>
          </a:p>
          <a:p>
            <a:pPr marL="457200" lvl="0" indent="-361950" algn="l" rtl="0">
              <a:lnSpc>
                <a:spcPct val="100000"/>
              </a:lnSpc>
              <a:spcBef>
                <a:spcPts val="0"/>
              </a:spcBef>
              <a:spcAft>
                <a:spcPts val="0"/>
              </a:spcAft>
              <a:buSzPts val="2100"/>
              <a:buFont typeface="Arial"/>
              <a:buChar char="●"/>
            </a:pPr>
            <a:r>
              <a:rPr lang="es-ES" sz="2100" dirty="0">
                <a:latin typeface="Arial"/>
                <a:ea typeface="Arial"/>
                <a:cs typeface="Arial"/>
                <a:sym typeface="Arial"/>
              </a:rPr>
              <a:t>Combinar; ‘Discernimiento de la Palabra’ con una sesión Catequética</a:t>
            </a:r>
          </a:p>
          <a:p>
            <a:pPr marL="457200" lvl="0" indent="-361950" algn="l" rtl="0">
              <a:lnSpc>
                <a:spcPct val="100000"/>
              </a:lnSpc>
              <a:spcBef>
                <a:spcPts val="0"/>
              </a:spcBef>
              <a:spcAft>
                <a:spcPts val="0"/>
              </a:spcAft>
              <a:buSzPts val="2100"/>
              <a:buFont typeface="Arial"/>
              <a:buChar char="●"/>
            </a:pPr>
            <a:r>
              <a:rPr lang="es-ES" sz="2100" dirty="0">
                <a:latin typeface="Arial"/>
                <a:ea typeface="Arial"/>
                <a:cs typeface="Arial"/>
                <a:sym typeface="Arial"/>
              </a:rPr>
              <a:t>Transición a “todo el año” por etapas</a:t>
            </a:r>
          </a:p>
          <a:p>
            <a:pPr marL="457200" lvl="0" indent="-361950" algn="l" rtl="0">
              <a:lnSpc>
                <a:spcPct val="100000"/>
              </a:lnSpc>
              <a:spcBef>
                <a:spcPts val="0"/>
              </a:spcBef>
              <a:spcAft>
                <a:spcPts val="0"/>
              </a:spcAft>
              <a:buSzPts val="2100"/>
              <a:buFont typeface="Arial"/>
              <a:buChar char="●"/>
            </a:pPr>
            <a:r>
              <a:rPr lang="es-ES" sz="2100" dirty="0">
                <a:latin typeface="Arial"/>
                <a:ea typeface="Arial"/>
                <a:cs typeface="Arial"/>
                <a:sym typeface="Arial"/>
              </a:rPr>
              <a:t>Agregue un periodo de “Preguntas“ en cada sesión, para estar listo cuando lleguen nuevos participantes</a:t>
            </a:r>
          </a:p>
          <a:p>
            <a:pPr marL="457200" lvl="0" indent="-361950" algn="l" rtl="0">
              <a:lnSpc>
                <a:spcPct val="100000"/>
              </a:lnSpc>
              <a:spcBef>
                <a:spcPts val="0"/>
              </a:spcBef>
              <a:spcAft>
                <a:spcPts val="0"/>
              </a:spcAft>
              <a:buSzPts val="2100"/>
              <a:buFont typeface="Arial"/>
              <a:buChar char="●"/>
            </a:pPr>
            <a:r>
              <a:rPr lang="es-ES" sz="2100" dirty="0">
                <a:latin typeface="Arial"/>
                <a:ea typeface="Arial"/>
                <a:cs typeface="Arial"/>
                <a:sym typeface="Arial"/>
              </a:rPr>
              <a:t>Mantenga el “Catecumenado” durante la primavera/verano/otoño</a:t>
            </a:r>
          </a:p>
          <a:p>
            <a:pPr marL="457200" lvl="0" indent="-361950" algn="l" rtl="0">
              <a:lnSpc>
                <a:spcPct val="100000"/>
              </a:lnSpc>
              <a:spcBef>
                <a:spcPts val="0"/>
              </a:spcBef>
              <a:spcAft>
                <a:spcPts val="0"/>
              </a:spcAft>
              <a:buSzPts val="2100"/>
              <a:buFont typeface="Arial"/>
              <a:buChar char="●"/>
            </a:pPr>
            <a:r>
              <a:rPr lang="es-ES" sz="2100" dirty="0">
                <a:latin typeface="Arial"/>
                <a:ea typeface="Arial"/>
                <a:cs typeface="Arial"/>
                <a:sym typeface="Arial"/>
              </a:rPr>
              <a:t>La forma en que comenzaron estos presentadores:</a:t>
            </a:r>
          </a:p>
          <a:p>
            <a:pPr marL="457200" lvl="0" indent="-361950" algn="l" rtl="0">
              <a:lnSpc>
                <a:spcPct val="100000"/>
              </a:lnSpc>
              <a:spcBef>
                <a:spcPts val="0"/>
              </a:spcBef>
              <a:spcAft>
                <a:spcPts val="0"/>
              </a:spcAft>
              <a:buSzPts val="2100"/>
              <a:buFont typeface="Arial"/>
              <a:buChar char="●"/>
            </a:pPr>
            <a:r>
              <a:rPr lang="es-ES" sz="2100" dirty="0">
                <a:latin typeface="Arial"/>
                <a:ea typeface="Arial"/>
                <a:cs typeface="Arial"/>
                <a:sym typeface="Arial"/>
              </a:rPr>
              <a:t>3 Etapas. . . . 3 ambientes. . . . 3 equipos</a:t>
            </a:r>
            <a:endParaRPr dirty="0">
              <a:latin typeface="Arial"/>
              <a:ea typeface="Arial"/>
              <a:cs typeface="Arial"/>
              <a:sym typeface="Arial"/>
            </a:endParaRPr>
          </a:p>
          <a:p>
            <a:pPr marL="457200" lvl="0" indent="0" algn="l" rtl="0">
              <a:lnSpc>
                <a:spcPct val="105000"/>
              </a:lnSpc>
              <a:spcBef>
                <a:spcPts val="1200"/>
              </a:spcBef>
              <a:spcAft>
                <a:spcPts val="0"/>
              </a:spcAft>
              <a:buNone/>
            </a:pPr>
            <a:endParaRPr sz="1595" dirty="0">
              <a:latin typeface="Arial"/>
              <a:ea typeface="Arial"/>
              <a:cs typeface="Arial"/>
              <a:sym typeface="Arial"/>
            </a:endParaRPr>
          </a:p>
          <a:p>
            <a:pPr marL="0" lvl="0" indent="0" algn="l" rtl="0">
              <a:lnSpc>
                <a:spcPct val="105000"/>
              </a:lnSpc>
              <a:spcBef>
                <a:spcPts val="1200"/>
              </a:spcBef>
              <a:spcAft>
                <a:spcPts val="0"/>
              </a:spcAft>
              <a:buSzPts val="852"/>
              <a:buNone/>
            </a:pPr>
            <a:endParaRPr sz="1595" dirty="0"/>
          </a:p>
          <a:p>
            <a:pPr marL="0" lvl="0" indent="0" algn="l" rtl="0">
              <a:lnSpc>
                <a:spcPct val="105000"/>
              </a:lnSpc>
              <a:spcBef>
                <a:spcPts val="1200"/>
              </a:spcBef>
              <a:spcAft>
                <a:spcPts val="1200"/>
              </a:spcAft>
              <a:buSzPts val="852"/>
              <a:buNone/>
            </a:pPr>
            <a:endParaRPr sz="1395" dirty="0"/>
          </a:p>
        </p:txBody>
      </p:sp>
      <p:sp>
        <p:nvSpPr>
          <p:cNvPr id="152" name="Google Shape;152;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Arial"/>
                <a:ea typeface="Arial"/>
                <a:cs typeface="Arial"/>
                <a:sym typeface="Arial"/>
              </a:rPr>
              <a:t>Etapas del Proceso del OICA</a:t>
            </a:r>
            <a:endParaRPr dirty="0">
              <a:latin typeface="Arial"/>
              <a:ea typeface="Arial"/>
              <a:cs typeface="Arial"/>
              <a:sym typeface="Arial"/>
            </a:endParaRPr>
          </a:p>
        </p:txBody>
      </p:sp>
      <p:sp>
        <p:nvSpPr>
          <p:cNvPr id="2" name="Marcador de texto 1">
            <a:extLst>
              <a:ext uri="{FF2B5EF4-FFF2-40B4-BE49-F238E27FC236}">
                <a16:creationId xmlns:a16="http://schemas.microsoft.com/office/drawing/2014/main" id="{0D7C6C3F-B38F-235F-696E-D92F6D46AA6C}"/>
              </a:ext>
            </a:extLst>
          </p:cNvPr>
          <p:cNvSpPr>
            <a:spLocks noGrp="1"/>
          </p:cNvSpPr>
          <p:nvPr>
            <p:ph type="body" idx="1"/>
          </p:nvPr>
        </p:nvSpPr>
        <p:spPr>
          <a:xfrm>
            <a:off x="-140164" y="1417950"/>
            <a:ext cx="4912398" cy="3452814"/>
          </a:xfrm>
        </p:spPr>
        <p:txBody>
          <a:bodyPr>
            <a:normAutofit/>
          </a:bodyPr>
          <a:lstStyle/>
          <a:p>
            <a:r>
              <a:rPr lang="es-MX" sz="2000" dirty="0"/>
              <a:t>La Orden de Iniciación Cristiana para Adultos (Incluyendo niños mayores de 7 años); es una “Jornada de Fe, que debe tomar el tiempo que sea necesario”, para:</a:t>
            </a:r>
          </a:p>
          <a:p>
            <a:r>
              <a:rPr lang="es-MX" sz="2000" b="1" dirty="0">
                <a:effectLst>
                  <a:outerShdw blurRad="38100" dist="38100" dir="2700000" algn="tl">
                    <a:srgbClr val="000000">
                      <a:alpha val="43137"/>
                    </a:srgbClr>
                  </a:outerShdw>
                </a:effectLst>
              </a:rPr>
              <a:t>Creer – Celebrar – Vivir – Orar/comunicar</a:t>
            </a:r>
            <a:r>
              <a:rPr lang="es-MX" sz="2000" dirty="0"/>
              <a:t>; la </a:t>
            </a:r>
            <a:r>
              <a:rPr lang="es-MX" sz="2000" b="1" u="sng" dirty="0">
                <a:effectLst>
                  <a:outerShdw blurRad="38100" dist="38100" dir="2700000" algn="tl">
                    <a:srgbClr val="000000">
                      <a:alpha val="43137"/>
                    </a:srgbClr>
                  </a:outerShdw>
                </a:effectLst>
              </a:rPr>
              <a:t>FE.                           </a:t>
            </a:r>
            <a:r>
              <a:rPr lang="es-MX" sz="2000" dirty="0">
                <a:effectLst>
                  <a:outerShdw blurRad="38100" dist="38100" dir="2700000" algn="tl">
                    <a:srgbClr val="000000">
                      <a:alpha val="43137"/>
                    </a:srgbClr>
                  </a:outerShdw>
                </a:effectLst>
              </a:rPr>
              <a:t>(4 Pilares de Nuestro Catecismo Católico)</a:t>
            </a:r>
          </a:p>
        </p:txBody>
      </p:sp>
      <p:sp>
        <p:nvSpPr>
          <p:cNvPr id="3" name="Marcador de texto 2">
            <a:extLst>
              <a:ext uri="{FF2B5EF4-FFF2-40B4-BE49-F238E27FC236}">
                <a16:creationId xmlns:a16="http://schemas.microsoft.com/office/drawing/2014/main" id="{704CE327-3112-893D-8103-72FE1088DA85}"/>
              </a:ext>
            </a:extLst>
          </p:cNvPr>
          <p:cNvSpPr>
            <a:spLocks noGrp="1"/>
          </p:cNvSpPr>
          <p:nvPr>
            <p:ph type="body" idx="2"/>
          </p:nvPr>
        </p:nvSpPr>
        <p:spPr>
          <a:xfrm>
            <a:off x="4451860" y="1417949"/>
            <a:ext cx="4692140" cy="3638867"/>
          </a:xfrm>
        </p:spPr>
        <p:txBody>
          <a:bodyPr>
            <a:normAutofit/>
          </a:bodyPr>
          <a:lstStyle/>
          <a:p>
            <a:r>
              <a:rPr lang="es-MX" sz="2000" dirty="0"/>
              <a:t>Etapa de búsqueda/preguntas, </a:t>
            </a:r>
            <a:r>
              <a:rPr lang="es-MX" sz="2000" b="1" u="sng" dirty="0">
                <a:effectLst>
                  <a:outerShdw blurRad="38100" dist="38100" dir="2700000" algn="tl">
                    <a:srgbClr val="000000">
                      <a:alpha val="43137"/>
                    </a:srgbClr>
                  </a:outerShdw>
                </a:effectLst>
              </a:rPr>
              <a:t>Precatecumenado</a:t>
            </a:r>
            <a:r>
              <a:rPr lang="es-MX" sz="2000" dirty="0"/>
              <a:t>  (Evangelización - Kerigma)</a:t>
            </a:r>
          </a:p>
          <a:p>
            <a:r>
              <a:rPr lang="es-MX" sz="2000" dirty="0"/>
              <a:t>Etapa de </a:t>
            </a:r>
            <a:r>
              <a:rPr lang="es-MX" sz="2000" b="1" u="sng" dirty="0">
                <a:effectLst>
                  <a:outerShdw blurRad="38100" dist="38100" dir="2700000" algn="tl">
                    <a:srgbClr val="000000">
                      <a:alpha val="43137"/>
                    </a:srgbClr>
                  </a:outerShdw>
                </a:effectLst>
              </a:rPr>
              <a:t>Catecumenado</a:t>
            </a:r>
            <a:r>
              <a:rPr lang="es-MX" sz="2000" b="1" dirty="0">
                <a:effectLst>
                  <a:outerShdw blurRad="38100" dist="38100" dir="2700000" algn="tl">
                    <a:srgbClr val="000000">
                      <a:alpha val="43137"/>
                    </a:srgbClr>
                  </a:outerShdw>
                </a:effectLst>
              </a:rPr>
              <a:t> </a:t>
            </a:r>
            <a:r>
              <a:rPr lang="es-MX" sz="2000" dirty="0"/>
              <a:t>(Catequesis)</a:t>
            </a:r>
          </a:p>
          <a:p>
            <a:r>
              <a:rPr lang="es-MX" sz="2000" dirty="0"/>
              <a:t>Etapa de </a:t>
            </a:r>
            <a:r>
              <a:rPr lang="es-MX" sz="2000" b="1" u="sng" dirty="0">
                <a:effectLst>
                  <a:outerShdw blurRad="38100" dist="38100" dir="2700000" algn="tl">
                    <a:srgbClr val="000000">
                      <a:alpha val="43137"/>
                    </a:srgbClr>
                  </a:outerShdw>
                </a:effectLst>
              </a:rPr>
              <a:t>Purificación e Iluminación</a:t>
            </a:r>
          </a:p>
          <a:p>
            <a:r>
              <a:rPr lang="es-MX" sz="2000" dirty="0"/>
              <a:t>Etapa de </a:t>
            </a:r>
            <a:r>
              <a:rPr lang="es-MX" sz="2000" b="1" u="sng" dirty="0">
                <a:effectLst>
                  <a:outerShdw blurRad="38100" dist="38100" dir="2700000" algn="tl">
                    <a:srgbClr val="000000">
                      <a:alpha val="43137"/>
                    </a:srgbClr>
                  </a:outerShdw>
                </a:effectLst>
              </a:rPr>
              <a:t>Mistagógia</a:t>
            </a:r>
          </a:p>
        </p:txBody>
      </p:sp>
      <p:sp>
        <p:nvSpPr>
          <p:cNvPr id="158" name="Google Shape;158;p23"/>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spTree>
    <p:extLst>
      <p:ext uri="{BB962C8B-B14F-4D97-AF65-F5344CB8AC3E}">
        <p14:creationId xmlns:p14="http://schemas.microsoft.com/office/powerpoint/2010/main" val="213336605"/>
      </p:ext>
    </p:extLst>
  </p:cSld>
  <p:clrMapOvr>
    <a:masterClrMapping/>
  </p:clrMapOvr>
</p:sld>
</file>

<file path=ppt/theme/theme1.xml><?xml version="1.0" encoding="utf-8"?>
<a:theme xmlns:a="http://schemas.openxmlformats.org/drawingml/2006/main"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6350</TotalTime>
  <Words>2926</Words>
  <Application>Microsoft Office PowerPoint</Application>
  <PresentationFormat>Presentación en pantalla (16:9)</PresentationFormat>
  <Paragraphs>294</Paragraphs>
  <Slides>27</Slides>
  <Notes>22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27</vt:i4>
      </vt:variant>
    </vt:vector>
  </HeadingPairs>
  <TitlesOfParts>
    <vt:vector size="32" baseType="lpstr">
      <vt:lpstr>Arial</vt:lpstr>
      <vt:lpstr>Lato</vt:lpstr>
      <vt:lpstr>Playfair Display</vt:lpstr>
      <vt:lpstr>Wingdings</vt:lpstr>
      <vt:lpstr>Blue &amp; Gold</vt:lpstr>
      <vt:lpstr>Presentación de PowerPoint</vt:lpstr>
      <vt:lpstr>Oracion:  Bendicion por el camino de Emaus </vt:lpstr>
      <vt:lpstr>Base para el catecumenado “durante todo el año”</vt:lpstr>
      <vt:lpstr>Porque es importante</vt:lpstr>
      <vt:lpstr>¿Cómo llegamos a esto? . . . Antecedentes</vt:lpstr>
      <vt:lpstr>Preparando al equipo de OICA para su adopcion</vt:lpstr>
      <vt:lpstr>Terminos y lenguaje para  este modelo catecumenal </vt:lpstr>
      <vt:lpstr>Empiece por algún lado. . . . ¡Hágalo!</vt:lpstr>
      <vt:lpstr>Etapas del Proceso del OICA</vt:lpstr>
      <vt:lpstr>Presentación de PowerPoint</vt:lpstr>
      <vt:lpstr>PREGUNTAS/PRECATECUMENADO</vt:lpstr>
      <vt:lpstr>Precatecumenado: La Evangelización</vt:lpstr>
      <vt:lpstr>CATECUMENADO</vt:lpstr>
      <vt:lpstr>Temas de Catequesis</vt:lpstr>
      <vt:lpstr>La Fe y los Sacramentos</vt:lpstr>
      <vt:lpstr>PURIFICACION E ILUMINACION</vt:lpstr>
      <vt:lpstr>Temas</vt:lpstr>
      <vt:lpstr>MISTAGOGIA;  Conocimiento y testimonio del Misterio</vt:lpstr>
      <vt:lpstr>Resumen de las Etapas del proceso del OCIA </vt:lpstr>
      <vt:lpstr>Equipo pequeño o sin equipo, cómo pasar al modelo para todo el año </vt:lpstr>
      <vt:lpstr>Parece difícil o complicado, PERO. . .                         ¡¡Vale la pena!!</vt:lpstr>
      <vt:lpstr>¿Cuáles son TUS miedos/preocupaciones para cambiar o establecer el modelo del OICA durante todo el año/continuo?</vt:lpstr>
      <vt:lpstr>Resumiendo sus inquietudes</vt:lpstr>
      <vt:lpstr>Recursos para RICA para el Proceso con el modelo durante todo año/continuo</vt:lpstr>
      <vt:lpstr>Team Initiation:  Year-Round Articles</vt:lpstr>
      <vt:lpstr>¿Comentarios, preguntas?</vt:lpstr>
      <vt:lpstr>Oración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Judi Hornback</dc:creator>
  <cp:lastModifiedBy>adolfo Trana</cp:lastModifiedBy>
  <cp:revision>10</cp:revision>
  <dcterms:modified xsi:type="dcterms:W3CDTF">2025-08-06T16:51:52Z</dcterms:modified>
</cp:coreProperties>
</file>