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9"/>
  </p:notesMasterIdLst>
  <p:sldIdLst>
    <p:sldId id="256" r:id="rId2"/>
    <p:sldId id="257" r:id="rId3"/>
    <p:sldId id="258" r:id="rId4"/>
    <p:sldId id="259" r:id="rId5"/>
    <p:sldId id="260" r:id="rId6"/>
    <p:sldId id="261" r:id="rId7"/>
    <p:sldId id="262" r:id="rId8"/>
    <p:sldId id="282" r:id="rId9"/>
    <p:sldId id="264" r:id="rId10"/>
    <p:sldId id="263" r:id="rId11"/>
    <p:sldId id="265" r:id="rId12"/>
    <p:sldId id="266" r:id="rId13"/>
    <p:sldId id="267" r:id="rId14"/>
    <p:sldId id="268" r:id="rId15"/>
    <p:sldId id="269" r:id="rId16"/>
    <p:sldId id="270" r:id="rId17"/>
    <p:sldId id="271" r:id="rId18"/>
    <p:sldId id="272" r:id="rId19"/>
    <p:sldId id="273" r:id="rId20"/>
    <p:sldId id="274" r:id="rId21"/>
    <p:sldId id="279" r:id="rId22"/>
    <p:sldId id="275" r:id="rId23"/>
    <p:sldId id="280" r:id="rId24"/>
    <p:sldId id="281" r:id="rId25"/>
    <p:sldId id="276" r:id="rId26"/>
    <p:sldId id="277" r:id="rId27"/>
    <p:sldId id="278" r:id="rId28"/>
  </p:sldIdLst>
  <p:sldSz cx="9144000" cy="5143500" type="screen16x9"/>
  <p:notesSz cx="7102475" cy="9388475"/>
  <p:embeddedFontLst>
    <p:embeddedFont>
      <p:font typeface="Lato" panose="020F0502020204030203" pitchFamily="34" charset="0"/>
      <p:regular r:id="rId30"/>
      <p:bold r:id="rId31"/>
      <p:italic r:id="rId32"/>
      <p:boldItalic r:id="rId33"/>
    </p:embeddedFont>
    <p:embeddedFont>
      <p:font typeface="Playfair Display" panose="000005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3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5.fntdata"/><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di Hornback" userId="6a4004432e01839a" providerId="LiveId" clId="{434CB25A-DC44-4D81-BA09-56E63F185D8F}"/>
    <pc:docChg chg="undo custSel modSld">
      <pc:chgData name="Judi Hornback" userId="6a4004432e01839a" providerId="LiveId" clId="{434CB25A-DC44-4D81-BA09-56E63F185D8F}" dt="2025-08-09T12:57:37.520" v="967" actId="6549"/>
      <pc:docMkLst>
        <pc:docMk/>
      </pc:docMkLst>
      <pc:sldChg chg="modSp mod">
        <pc:chgData name="Judi Hornback" userId="6a4004432e01839a" providerId="LiveId" clId="{434CB25A-DC44-4D81-BA09-56E63F185D8F}" dt="2025-08-07T14:44:38.986" v="80" actId="20577"/>
        <pc:sldMkLst>
          <pc:docMk/>
          <pc:sldMk cId="0" sldId="261"/>
        </pc:sldMkLst>
        <pc:spChg chg="mod">
          <ac:chgData name="Judi Hornback" userId="6a4004432e01839a" providerId="LiveId" clId="{434CB25A-DC44-4D81-BA09-56E63F185D8F}" dt="2025-08-07T14:44:38.986" v="80" actId="20577"/>
          <ac:spMkLst>
            <pc:docMk/>
            <pc:sldMk cId="0" sldId="261"/>
            <ac:spMk id="112" creationId="{00000000-0000-0000-0000-000000000000}"/>
          </ac:spMkLst>
        </pc:spChg>
      </pc:sldChg>
      <pc:sldChg chg="modSp mod">
        <pc:chgData name="Judi Hornback" userId="6a4004432e01839a" providerId="LiveId" clId="{434CB25A-DC44-4D81-BA09-56E63F185D8F}" dt="2025-08-07T14:57:54.715" v="193" actId="14100"/>
        <pc:sldMkLst>
          <pc:docMk/>
          <pc:sldMk cId="0" sldId="263"/>
        </pc:sldMkLst>
        <pc:spChg chg="mod">
          <ac:chgData name="Judi Hornback" userId="6a4004432e01839a" providerId="LiveId" clId="{434CB25A-DC44-4D81-BA09-56E63F185D8F}" dt="2025-08-07T14:56:22.019" v="176" actId="6549"/>
          <ac:spMkLst>
            <pc:docMk/>
            <pc:sldMk cId="0" sldId="263"/>
            <ac:spMk id="129" creationId="{00000000-0000-0000-0000-000000000000}"/>
          </ac:spMkLst>
        </pc:spChg>
        <pc:picChg chg="mod">
          <ac:chgData name="Judi Hornback" userId="6a4004432e01839a" providerId="LiveId" clId="{434CB25A-DC44-4D81-BA09-56E63F185D8F}" dt="2025-08-07T14:56:59.088" v="182" actId="14100"/>
          <ac:picMkLst>
            <pc:docMk/>
            <pc:sldMk cId="0" sldId="263"/>
            <ac:picMk id="2" creationId="{D4803547-E430-7BB2-40F6-9D49B463CC0D}"/>
          </ac:picMkLst>
        </pc:picChg>
        <pc:picChg chg="mod">
          <ac:chgData name="Judi Hornback" userId="6a4004432e01839a" providerId="LiveId" clId="{434CB25A-DC44-4D81-BA09-56E63F185D8F}" dt="2025-08-07T14:57:54.715" v="193" actId="14100"/>
          <ac:picMkLst>
            <pc:docMk/>
            <pc:sldMk cId="0" sldId="263"/>
            <ac:picMk id="3" creationId="{8F18C67F-48F7-06CD-766A-8A27D5E2F50C}"/>
          </ac:picMkLst>
        </pc:picChg>
        <pc:picChg chg="mod">
          <ac:chgData name="Judi Hornback" userId="6a4004432e01839a" providerId="LiveId" clId="{434CB25A-DC44-4D81-BA09-56E63F185D8F}" dt="2025-08-07T14:57:35.365" v="190" actId="1076"/>
          <ac:picMkLst>
            <pc:docMk/>
            <pc:sldMk cId="0" sldId="263"/>
            <ac:picMk id="132" creationId="{00000000-0000-0000-0000-000000000000}"/>
          </ac:picMkLst>
        </pc:picChg>
        <pc:picChg chg="mod">
          <ac:chgData name="Judi Hornback" userId="6a4004432e01839a" providerId="LiveId" clId="{434CB25A-DC44-4D81-BA09-56E63F185D8F}" dt="2025-08-07T14:57:17.077" v="186" actId="14100"/>
          <ac:picMkLst>
            <pc:docMk/>
            <pc:sldMk cId="0" sldId="263"/>
            <ac:picMk id="133" creationId="{00000000-0000-0000-0000-000000000000}"/>
          </ac:picMkLst>
        </pc:picChg>
        <pc:picChg chg="mod">
          <ac:chgData name="Judi Hornback" userId="6a4004432e01839a" providerId="LiveId" clId="{434CB25A-DC44-4D81-BA09-56E63F185D8F}" dt="2025-08-07T14:57:06.865" v="184" actId="1076"/>
          <ac:picMkLst>
            <pc:docMk/>
            <pc:sldMk cId="0" sldId="263"/>
            <ac:picMk id="134" creationId="{00000000-0000-0000-0000-000000000000}"/>
          </ac:picMkLst>
        </pc:picChg>
        <pc:picChg chg="mod">
          <ac:chgData name="Judi Hornback" userId="6a4004432e01839a" providerId="LiveId" clId="{434CB25A-DC44-4D81-BA09-56E63F185D8F}" dt="2025-08-07T14:57:24.523" v="187" actId="1076"/>
          <ac:picMkLst>
            <pc:docMk/>
            <pc:sldMk cId="0" sldId="263"/>
            <ac:picMk id="135" creationId="{00000000-0000-0000-0000-000000000000}"/>
          </ac:picMkLst>
        </pc:picChg>
        <pc:picChg chg="mod">
          <ac:chgData name="Judi Hornback" userId="6a4004432e01839a" providerId="LiveId" clId="{434CB25A-DC44-4D81-BA09-56E63F185D8F}" dt="2025-08-07T14:57:32.832" v="189" actId="14100"/>
          <ac:picMkLst>
            <pc:docMk/>
            <pc:sldMk cId="0" sldId="263"/>
            <ac:picMk id="136" creationId="{00000000-0000-0000-0000-000000000000}"/>
          </ac:picMkLst>
        </pc:picChg>
        <pc:picChg chg="mod">
          <ac:chgData name="Judi Hornback" userId="6a4004432e01839a" providerId="LiveId" clId="{434CB25A-DC44-4D81-BA09-56E63F185D8F}" dt="2025-08-07T14:57:38.818" v="191" actId="1076"/>
          <ac:picMkLst>
            <pc:docMk/>
            <pc:sldMk cId="0" sldId="263"/>
            <ac:picMk id="138" creationId="{00000000-0000-0000-0000-000000000000}"/>
          </ac:picMkLst>
        </pc:picChg>
      </pc:sldChg>
      <pc:sldChg chg="modSp mod">
        <pc:chgData name="Judi Hornback" userId="6a4004432e01839a" providerId="LiveId" clId="{434CB25A-DC44-4D81-BA09-56E63F185D8F}" dt="2025-08-07T14:51:15.377" v="111" actId="20577"/>
        <pc:sldMkLst>
          <pc:docMk/>
          <pc:sldMk cId="0" sldId="264"/>
        </pc:sldMkLst>
        <pc:spChg chg="mod">
          <ac:chgData name="Judi Hornback" userId="6a4004432e01839a" providerId="LiveId" clId="{434CB25A-DC44-4D81-BA09-56E63F185D8F}" dt="2025-08-07T14:51:15.377" v="111" actId="20577"/>
          <ac:spMkLst>
            <pc:docMk/>
            <pc:sldMk cId="0" sldId="264"/>
            <ac:spMk id="144" creationId="{00000000-0000-0000-0000-000000000000}"/>
          </ac:spMkLst>
        </pc:spChg>
      </pc:sldChg>
      <pc:sldChg chg="modSp mod">
        <pc:chgData name="Judi Hornback" userId="6a4004432e01839a" providerId="LiveId" clId="{434CB25A-DC44-4D81-BA09-56E63F185D8F}" dt="2025-08-07T14:59:05" v="196" actId="20577"/>
        <pc:sldMkLst>
          <pc:docMk/>
          <pc:sldMk cId="0" sldId="265"/>
        </pc:sldMkLst>
        <pc:spChg chg="mod">
          <ac:chgData name="Judi Hornback" userId="6a4004432e01839a" providerId="LiveId" clId="{434CB25A-DC44-4D81-BA09-56E63F185D8F}" dt="2025-08-07T14:59:05" v="196" actId="20577"/>
          <ac:spMkLst>
            <pc:docMk/>
            <pc:sldMk cId="0" sldId="265"/>
            <ac:spMk id="151" creationId="{00000000-0000-0000-0000-000000000000}"/>
          </ac:spMkLst>
        </pc:spChg>
      </pc:sldChg>
      <pc:sldChg chg="addSp delSp modSp mod">
        <pc:chgData name="Judi Hornback" userId="6a4004432e01839a" providerId="LiveId" clId="{434CB25A-DC44-4D81-BA09-56E63F185D8F}" dt="2025-08-07T15:11:19.051" v="203" actId="14100"/>
        <pc:sldMkLst>
          <pc:docMk/>
          <pc:sldMk cId="0" sldId="266"/>
        </pc:sldMkLst>
        <pc:picChg chg="add mod">
          <ac:chgData name="Judi Hornback" userId="6a4004432e01839a" providerId="LiveId" clId="{434CB25A-DC44-4D81-BA09-56E63F185D8F}" dt="2025-08-07T15:11:19.051" v="203" actId="14100"/>
          <ac:picMkLst>
            <pc:docMk/>
            <pc:sldMk cId="0" sldId="266"/>
            <ac:picMk id="4" creationId="{87BAFDA1-DC77-D94F-C0DF-5DC2D9462C20}"/>
          </ac:picMkLst>
        </pc:picChg>
      </pc:sldChg>
      <pc:sldChg chg="modSp mod">
        <pc:chgData name="Judi Hornback" userId="6a4004432e01839a" providerId="LiveId" clId="{434CB25A-DC44-4D81-BA09-56E63F185D8F}" dt="2025-08-07T15:19:26.078" v="348" actId="20577"/>
        <pc:sldMkLst>
          <pc:docMk/>
          <pc:sldMk cId="0" sldId="267"/>
        </pc:sldMkLst>
        <pc:spChg chg="mod">
          <ac:chgData name="Judi Hornback" userId="6a4004432e01839a" providerId="LiveId" clId="{434CB25A-DC44-4D81-BA09-56E63F185D8F}" dt="2025-08-07T15:19:26.078" v="348" actId="20577"/>
          <ac:spMkLst>
            <pc:docMk/>
            <pc:sldMk cId="0" sldId="267"/>
            <ac:spMk id="165" creationId="{00000000-0000-0000-0000-000000000000}"/>
          </ac:spMkLst>
        </pc:spChg>
      </pc:sldChg>
      <pc:sldChg chg="modSp mod">
        <pc:chgData name="Judi Hornback" userId="6a4004432e01839a" providerId="LiveId" clId="{434CB25A-DC44-4D81-BA09-56E63F185D8F}" dt="2025-08-09T12:56:25.666" v="965" actId="1076"/>
        <pc:sldMkLst>
          <pc:docMk/>
          <pc:sldMk cId="0" sldId="268"/>
        </pc:sldMkLst>
        <pc:spChg chg="mod">
          <ac:chgData name="Judi Hornback" userId="6a4004432e01839a" providerId="LiveId" clId="{434CB25A-DC44-4D81-BA09-56E63F185D8F}" dt="2025-08-09T12:56:25.666" v="965" actId="1076"/>
          <ac:spMkLst>
            <pc:docMk/>
            <pc:sldMk cId="0" sldId="268"/>
            <ac:spMk id="172" creationId="{00000000-0000-0000-0000-000000000000}"/>
          </ac:spMkLst>
        </pc:spChg>
      </pc:sldChg>
      <pc:sldChg chg="modSp mod">
        <pc:chgData name="Judi Hornback" userId="6a4004432e01839a" providerId="LiveId" clId="{434CB25A-DC44-4D81-BA09-56E63F185D8F}" dt="2025-08-09T12:57:37.520" v="967" actId="6549"/>
        <pc:sldMkLst>
          <pc:docMk/>
          <pc:sldMk cId="0" sldId="269"/>
        </pc:sldMkLst>
        <pc:spChg chg="mod">
          <ac:chgData name="Judi Hornback" userId="6a4004432e01839a" providerId="LiveId" clId="{434CB25A-DC44-4D81-BA09-56E63F185D8F}" dt="2025-08-09T12:57:37.520" v="967" actId="6549"/>
          <ac:spMkLst>
            <pc:docMk/>
            <pc:sldMk cId="0" sldId="269"/>
            <ac:spMk id="179" creationId="{00000000-0000-0000-0000-000000000000}"/>
          </ac:spMkLst>
        </pc:spChg>
      </pc:sldChg>
      <pc:sldChg chg="modSp mod">
        <pc:chgData name="Judi Hornback" userId="6a4004432e01839a" providerId="LiveId" clId="{434CB25A-DC44-4D81-BA09-56E63F185D8F}" dt="2025-08-08T19:09:34.135" v="661" actId="5793"/>
        <pc:sldMkLst>
          <pc:docMk/>
          <pc:sldMk cId="0" sldId="270"/>
        </pc:sldMkLst>
        <pc:spChg chg="mod">
          <ac:chgData name="Judi Hornback" userId="6a4004432e01839a" providerId="LiveId" clId="{434CB25A-DC44-4D81-BA09-56E63F185D8F}" dt="2025-08-08T19:09:34.135" v="661" actId="5793"/>
          <ac:spMkLst>
            <pc:docMk/>
            <pc:sldMk cId="0" sldId="270"/>
            <ac:spMk id="186" creationId="{00000000-0000-0000-0000-000000000000}"/>
          </ac:spMkLst>
        </pc:spChg>
      </pc:sldChg>
      <pc:sldChg chg="modSp mod">
        <pc:chgData name="Judi Hornback" userId="6a4004432e01839a" providerId="LiveId" clId="{434CB25A-DC44-4D81-BA09-56E63F185D8F}" dt="2025-08-08T19:10:14.544" v="663" actId="1076"/>
        <pc:sldMkLst>
          <pc:docMk/>
          <pc:sldMk cId="0" sldId="271"/>
        </pc:sldMkLst>
        <pc:spChg chg="mod">
          <ac:chgData name="Judi Hornback" userId="6a4004432e01839a" providerId="LiveId" clId="{434CB25A-DC44-4D81-BA09-56E63F185D8F}" dt="2025-08-08T19:10:09.467" v="662" actId="14100"/>
          <ac:spMkLst>
            <pc:docMk/>
            <pc:sldMk cId="0" sldId="271"/>
            <ac:spMk id="193" creationId="{00000000-0000-0000-0000-000000000000}"/>
          </ac:spMkLst>
        </pc:spChg>
        <pc:picChg chg="mod">
          <ac:chgData name="Judi Hornback" userId="6a4004432e01839a" providerId="LiveId" clId="{434CB25A-DC44-4D81-BA09-56E63F185D8F}" dt="2025-08-08T19:10:14.544" v="663" actId="1076"/>
          <ac:picMkLst>
            <pc:docMk/>
            <pc:sldMk cId="0" sldId="271"/>
            <ac:picMk id="195" creationId="{00000000-0000-0000-0000-000000000000}"/>
          </ac:picMkLst>
        </pc:picChg>
      </pc:sldChg>
      <pc:sldChg chg="modSp mod">
        <pc:chgData name="Judi Hornback" userId="6a4004432e01839a" providerId="LiveId" clId="{434CB25A-DC44-4D81-BA09-56E63F185D8F}" dt="2025-08-08T19:10:55.891" v="664" actId="14100"/>
        <pc:sldMkLst>
          <pc:docMk/>
          <pc:sldMk cId="0" sldId="273"/>
        </pc:sldMkLst>
        <pc:spChg chg="mod">
          <ac:chgData name="Judi Hornback" userId="6a4004432e01839a" providerId="LiveId" clId="{434CB25A-DC44-4D81-BA09-56E63F185D8F}" dt="2025-08-08T19:10:55.891" v="664" actId="14100"/>
          <ac:spMkLst>
            <pc:docMk/>
            <pc:sldMk cId="0" sldId="273"/>
            <ac:spMk id="209" creationId="{00000000-0000-0000-0000-000000000000}"/>
          </ac:spMkLst>
        </pc:spChg>
      </pc:sldChg>
      <pc:sldChg chg="modSp mod">
        <pc:chgData name="Judi Hornback" userId="6a4004432e01839a" providerId="LiveId" clId="{434CB25A-DC44-4D81-BA09-56E63F185D8F}" dt="2025-08-08T19:11:29.247" v="667" actId="14100"/>
        <pc:sldMkLst>
          <pc:docMk/>
          <pc:sldMk cId="0" sldId="274"/>
        </pc:sldMkLst>
        <pc:spChg chg="mod">
          <ac:chgData name="Judi Hornback" userId="6a4004432e01839a" providerId="LiveId" clId="{434CB25A-DC44-4D81-BA09-56E63F185D8F}" dt="2025-08-08T19:11:29.247" v="667" actId="14100"/>
          <ac:spMkLst>
            <pc:docMk/>
            <pc:sldMk cId="0" sldId="274"/>
            <ac:spMk id="216" creationId="{00000000-0000-0000-0000-000000000000}"/>
          </ac:spMkLst>
        </pc:spChg>
      </pc:sldChg>
      <pc:sldChg chg="modSp mod">
        <pc:chgData name="Judi Hornback" userId="6a4004432e01839a" providerId="LiveId" clId="{434CB25A-DC44-4D81-BA09-56E63F185D8F}" dt="2025-08-08T19:17:22.559" v="762" actId="20577"/>
        <pc:sldMkLst>
          <pc:docMk/>
          <pc:sldMk cId="0" sldId="275"/>
        </pc:sldMkLst>
        <pc:spChg chg="mod">
          <ac:chgData name="Judi Hornback" userId="6a4004432e01839a" providerId="LiveId" clId="{434CB25A-DC44-4D81-BA09-56E63F185D8F}" dt="2025-08-08T19:17:22.559" v="762" actId="20577"/>
          <ac:spMkLst>
            <pc:docMk/>
            <pc:sldMk cId="0" sldId="275"/>
            <ac:spMk id="223" creationId="{00000000-0000-0000-0000-000000000000}"/>
          </ac:spMkLst>
        </pc:spChg>
      </pc:sldChg>
      <pc:sldChg chg="modSp mod">
        <pc:chgData name="Judi Hornback" userId="6a4004432e01839a" providerId="LiveId" clId="{434CB25A-DC44-4D81-BA09-56E63F185D8F}" dt="2025-08-09T12:18:24.780" v="961" actId="14100"/>
        <pc:sldMkLst>
          <pc:docMk/>
          <pc:sldMk cId="0" sldId="277"/>
        </pc:sldMkLst>
        <pc:spChg chg="mod">
          <ac:chgData name="Judi Hornback" userId="6a4004432e01839a" providerId="LiveId" clId="{434CB25A-DC44-4D81-BA09-56E63F185D8F}" dt="2025-08-09T12:18:15.975" v="960" actId="27636"/>
          <ac:spMkLst>
            <pc:docMk/>
            <pc:sldMk cId="0" sldId="277"/>
            <ac:spMk id="238" creationId="{00000000-0000-0000-0000-000000000000}"/>
          </ac:spMkLst>
        </pc:spChg>
        <pc:picChg chg="mod">
          <ac:chgData name="Judi Hornback" userId="6a4004432e01839a" providerId="LiveId" clId="{434CB25A-DC44-4D81-BA09-56E63F185D8F}" dt="2025-08-09T12:18:24.780" v="961" actId="14100"/>
          <ac:picMkLst>
            <pc:docMk/>
            <pc:sldMk cId="0" sldId="277"/>
            <ac:picMk id="2" creationId="{52EE09AF-7EDD-D148-6F08-AD6A6A7249F9}"/>
          </ac:picMkLst>
        </pc:picChg>
      </pc:sldChg>
      <pc:sldChg chg="modSp mod">
        <pc:chgData name="Judi Hornback" userId="6a4004432e01839a" providerId="LiveId" clId="{434CB25A-DC44-4D81-BA09-56E63F185D8F}" dt="2025-08-08T19:26:05.070" v="919" actId="20577"/>
        <pc:sldMkLst>
          <pc:docMk/>
          <pc:sldMk cId="0" sldId="278"/>
        </pc:sldMkLst>
        <pc:spChg chg="mod">
          <ac:chgData name="Judi Hornback" userId="6a4004432e01839a" providerId="LiveId" clId="{434CB25A-DC44-4D81-BA09-56E63F185D8F}" dt="2025-08-08T19:26:05.070" v="919" actId="20577"/>
          <ac:spMkLst>
            <pc:docMk/>
            <pc:sldMk cId="0" sldId="278"/>
            <ac:spMk id="246" creationId="{00000000-0000-0000-0000-000000000000}"/>
          </ac:spMkLst>
        </pc:spChg>
      </pc:sldChg>
      <pc:sldChg chg="modSp mod">
        <pc:chgData name="Judi Hornback" userId="6a4004432e01839a" providerId="LiveId" clId="{434CB25A-DC44-4D81-BA09-56E63F185D8F}" dt="2025-08-08T19:16:08.122" v="727" actId="115"/>
        <pc:sldMkLst>
          <pc:docMk/>
          <pc:sldMk cId="1020369800" sldId="279"/>
        </pc:sldMkLst>
        <pc:spChg chg="mod">
          <ac:chgData name="Judi Hornback" userId="6a4004432e01839a" providerId="LiveId" clId="{434CB25A-DC44-4D81-BA09-56E63F185D8F}" dt="2025-08-08T19:16:08.122" v="727" actId="115"/>
          <ac:spMkLst>
            <pc:docMk/>
            <pc:sldMk cId="1020369800" sldId="279"/>
            <ac:spMk id="216" creationId="{11C6F9A9-6ED2-DE38-8049-31C09B433A02}"/>
          </ac:spMkLst>
        </pc:spChg>
      </pc:sldChg>
      <pc:sldChg chg="modSp mod">
        <pc:chgData name="Judi Hornback" userId="6a4004432e01839a" providerId="LiveId" clId="{434CB25A-DC44-4D81-BA09-56E63F185D8F}" dt="2025-08-08T19:18:54.910" v="795" actId="20577"/>
        <pc:sldMkLst>
          <pc:docMk/>
          <pc:sldMk cId="464449063" sldId="280"/>
        </pc:sldMkLst>
        <pc:spChg chg="mod">
          <ac:chgData name="Judi Hornback" userId="6a4004432e01839a" providerId="LiveId" clId="{434CB25A-DC44-4D81-BA09-56E63F185D8F}" dt="2025-08-08T19:18:54.910" v="795" actId="20577"/>
          <ac:spMkLst>
            <pc:docMk/>
            <pc:sldMk cId="464449063" sldId="280"/>
            <ac:spMk id="223" creationId="{6CB3F3CD-7B91-B7DE-F960-2C91DA71B1EE}"/>
          </ac:spMkLst>
        </pc:spChg>
      </pc:sldChg>
      <pc:sldChg chg="modSp mod">
        <pc:chgData name="Judi Hornback" userId="6a4004432e01839a" providerId="LiveId" clId="{434CB25A-DC44-4D81-BA09-56E63F185D8F}" dt="2025-08-08T19:19:52.019" v="818" actId="20577"/>
        <pc:sldMkLst>
          <pc:docMk/>
          <pc:sldMk cId="3308443865" sldId="281"/>
        </pc:sldMkLst>
        <pc:spChg chg="mod">
          <ac:chgData name="Judi Hornback" userId="6a4004432e01839a" providerId="LiveId" clId="{434CB25A-DC44-4D81-BA09-56E63F185D8F}" dt="2025-08-08T19:19:52.019" v="818" actId="20577"/>
          <ac:spMkLst>
            <pc:docMk/>
            <pc:sldMk cId="3308443865" sldId="281"/>
            <ac:spMk id="223" creationId="{6C1FDBBE-34AA-0709-B66A-A25A008C2933}"/>
          </ac:spMkLst>
        </pc:spChg>
      </pc:sldChg>
      <pc:sldChg chg="modSp mod">
        <pc:chgData name="Judi Hornback" userId="6a4004432e01839a" providerId="LiveId" clId="{434CB25A-DC44-4D81-BA09-56E63F185D8F}" dt="2025-08-07T14:46:47.292" v="81" actId="403"/>
        <pc:sldMkLst>
          <pc:docMk/>
          <pc:sldMk cId="3441587886" sldId="282"/>
        </pc:sldMkLst>
        <pc:spChg chg="mod">
          <ac:chgData name="Judi Hornback" userId="6a4004432e01839a" providerId="LiveId" clId="{434CB25A-DC44-4D81-BA09-56E63F185D8F}" dt="2025-08-07T14:46:47.292" v="81" actId="403"/>
          <ac:spMkLst>
            <pc:docMk/>
            <pc:sldMk cId="3441587886" sldId="282"/>
            <ac:spMk id="121" creationId="{6DD3F93D-F9DA-6138-9726-97C4BBADC09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7ddd657326_0_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7ddd657326_0_5: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418bd26e35_0_129: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418bd26e35_0_129: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418bd26e35_0_134: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418bd26e35_0_134: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7e0e7adb21_0_13: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7e0e7adb21_0_13: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864a67b219_0_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864a67b219_0_6: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83c7cfb76a_0_9: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83c7cfb76a_0_9: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864a67b219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864a67b219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7e0e7adb21_0_2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7e0e7adb21_0_26: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418bd26e35_0_119: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418bd26e35_0_119: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418bd26e35_0_124: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418bd26e35_0_124: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418bd26e35_0_144: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418bd26e35_0_144: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86e17667e3_0_3: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86e17667e3_0_3: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418bd26e35_0_15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418bd26e35_0_155: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a:extLst>
            <a:ext uri="{FF2B5EF4-FFF2-40B4-BE49-F238E27FC236}">
              <a16:creationId xmlns:a16="http://schemas.microsoft.com/office/drawing/2014/main" id="{476F5804-F960-7413-E709-FC1AEFB9375E}"/>
            </a:ext>
          </a:extLst>
        </p:cNvPr>
        <p:cNvGrpSpPr/>
        <p:nvPr/>
      </p:nvGrpSpPr>
      <p:grpSpPr>
        <a:xfrm>
          <a:off x="0" y="0"/>
          <a:ext cx="0" cy="0"/>
          <a:chOff x="0" y="0"/>
          <a:chExt cx="0" cy="0"/>
        </a:xfrm>
      </p:grpSpPr>
      <p:sp>
        <p:nvSpPr>
          <p:cNvPr id="212" name="Google Shape;212;g2418bd26e35_0_155:notes">
            <a:extLst>
              <a:ext uri="{FF2B5EF4-FFF2-40B4-BE49-F238E27FC236}">
                <a16:creationId xmlns:a16="http://schemas.microsoft.com/office/drawing/2014/main" id="{66B67B2E-EF3E-1F2A-D3B7-FDDB8B51CF26}"/>
              </a:ext>
            </a:extLst>
          </p:cNvPr>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418bd26e35_0_155:notes">
            <a:extLst>
              <a:ext uri="{FF2B5EF4-FFF2-40B4-BE49-F238E27FC236}">
                <a16:creationId xmlns:a16="http://schemas.microsoft.com/office/drawing/2014/main" id="{C6406397-6C28-E469-73C1-8D1ACD31377C}"/>
              </a:ext>
            </a:extLst>
          </p:cNvPr>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Tree>
    <p:extLst>
      <p:ext uri="{BB962C8B-B14F-4D97-AF65-F5344CB8AC3E}">
        <p14:creationId xmlns:p14="http://schemas.microsoft.com/office/powerpoint/2010/main" val="1063492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7e0e7adb21_0_7: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7e0e7adb21_0_7: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a:extLst>
            <a:ext uri="{FF2B5EF4-FFF2-40B4-BE49-F238E27FC236}">
              <a16:creationId xmlns:a16="http://schemas.microsoft.com/office/drawing/2014/main" id="{7BF143B7-8782-53E4-A996-E54CD5C00689}"/>
            </a:ext>
          </a:extLst>
        </p:cNvPr>
        <p:cNvGrpSpPr/>
        <p:nvPr/>
      </p:nvGrpSpPr>
      <p:grpSpPr>
        <a:xfrm>
          <a:off x="0" y="0"/>
          <a:ext cx="0" cy="0"/>
          <a:chOff x="0" y="0"/>
          <a:chExt cx="0" cy="0"/>
        </a:xfrm>
      </p:grpSpPr>
      <p:sp>
        <p:nvSpPr>
          <p:cNvPr id="220" name="Google Shape;220;g27e0e7adb21_0_7:notes">
            <a:extLst>
              <a:ext uri="{FF2B5EF4-FFF2-40B4-BE49-F238E27FC236}">
                <a16:creationId xmlns:a16="http://schemas.microsoft.com/office/drawing/2014/main" id="{88DE110C-E5CE-09C6-DE63-EE99C4D9E36E}"/>
              </a:ext>
            </a:extLst>
          </p:cNvPr>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7e0e7adb21_0_7:notes">
            <a:extLst>
              <a:ext uri="{FF2B5EF4-FFF2-40B4-BE49-F238E27FC236}">
                <a16:creationId xmlns:a16="http://schemas.microsoft.com/office/drawing/2014/main" id="{2F0BE4E0-FE28-DEBA-DB0A-8A8D131EE249}"/>
              </a:ext>
            </a:extLst>
          </p:cNvPr>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Tree>
    <p:extLst>
      <p:ext uri="{BB962C8B-B14F-4D97-AF65-F5344CB8AC3E}">
        <p14:creationId xmlns:p14="http://schemas.microsoft.com/office/powerpoint/2010/main" val="4131474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a:extLst>
            <a:ext uri="{FF2B5EF4-FFF2-40B4-BE49-F238E27FC236}">
              <a16:creationId xmlns:a16="http://schemas.microsoft.com/office/drawing/2014/main" id="{7CF5E521-0D20-1E9B-090F-9013D19C83BA}"/>
            </a:ext>
          </a:extLst>
        </p:cNvPr>
        <p:cNvGrpSpPr/>
        <p:nvPr/>
      </p:nvGrpSpPr>
      <p:grpSpPr>
        <a:xfrm>
          <a:off x="0" y="0"/>
          <a:ext cx="0" cy="0"/>
          <a:chOff x="0" y="0"/>
          <a:chExt cx="0" cy="0"/>
        </a:xfrm>
      </p:grpSpPr>
      <p:sp>
        <p:nvSpPr>
          <p:cNvPr id="220" name="Google Shape;220;g27e0e7adb21_0_7:notes">
            <a:extLst>
              <a:ext uri="{FF2B5EF4-FFF2-40B4-BE49-F238E27FC236}">
                <a16:creationId xmlns:a16="http://schemas.microsoft.com/office/drawing/2014/main" id="{D51B7C0F-0C92-6D01-22B0-D53906597241}"/>
              </a:ext>
            </a:extLst>
          </p:cNvPr>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7e0e7adb21_0_7:notes">
            <a:extLst>
              <a:ext uri="{FF2B5EF4-FFF2-40B4-BE49-F238E27FC236}">
                <a16:creationId xmlns:a16="http://schemas.microsoft.com/office/drawing/2014/main" id="{C7C3D9BF-F69D-965B-45A6-E2E235F4704C}"/>
              </a:ext>
            </a:extLst>
          </p:cNvPr>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extLst>
      <p:ext uri="{BB962C8B-B14F-4D97-AF65-F5344CB8AC3E}">
        <p14:creationId xmlns:p14="http://schemas.microsoft.com/office/powerpoint/2010/main" val="587051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8bdfb5892e_1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8bdfb5892e_1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7e0e7adb21_0_2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7e0e7adb21_0_2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86e17667e3_0_3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86e17667e3_0_36: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86e17667e3_0_12: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86e17667e3_0_12: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83c7cfb76a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83c7cfb76a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418bd26e35_0_107: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418bd26e35_0_107: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
              <a:t>Define what we mean by year- round. </a:t>
            </a:r>
            <a:endParaRPr/>
          </a:p>
          <a:p>
            <a:pPr marL="0" indent="0">
              <a:buNone/>
            </a:pPr>
            <a:endParaRPr/>
          </a:p>
          <a:p>
            <a:pPr marL="0" indent="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883b531c14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883b531c14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7ddd657326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7ddd657326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 dirty="0"/>
              <a:t>FIt the needs to get it going</a:t>
            </a:r>
            <a:endParaRPr dirty="0"/>
          </a:p>
          <a:p>
            <a:pPr marL="0" indent="0">
              <a:buNone/>
            </a:pPr>
            <a:r>
              <a:rPr lang="en" dirty="0"/>
              <a:t>US Adaptations</a:t>
            </a:r>
            <a:endParaRPr dirty="0"/>
          </a:p>
          <a:p>
            <a:pPr marL="0" indent="0">
              <a:buNone/>
            </a:pPr>
            <a:r>
              <a:rPr lang="en" dirty="0"/>
              <a:t>Takes 3 years to get to know a person, not just 8-9 months</a:t>
            </a:r>
            <a:endParaRPr dirty="0"/>
          </a:p>
          <a:p>
            <a:pPr marL="0" indent="0">
              <a:buNone/>
            </a:pPr>
            <a:r>
              <a:rPr lang="en" dirty="0"/>
              <a:t>No specific format in the Rites Book</a:t>
            </a:r>
            <a:endParaRPr dirty="0"/>
          </a:p>
          <a:p>
            <a:pPr marL="0" indent="0">
              <a:buNone/>
            </a:pPr>
            <a:endParaRPr dirty="0"/>
          </a:p>
          <a:p>
            <a:pPr marL="0" indent="0">
              <a:buNone/>
            </a:pPr>
            <a:r>
              <a:rPr lang="en" dirty="0"/>
              <a:t>Disciple on Road to Emmaus were leaving Jerusalem, headed away from the cross. Jesus met them where they were. And asked them to tell him what was going on in their lives.The Spirit moves as he will. Are we ready for him?</a:t>
            </a:r>
            <a:endParaRPr dirty="0"/>
          </a:p>
          <a:p>
            <a:pPr marL="0" indent="0">
              <a:buNone/>
            </a:pPr>
            <a:r>
              <a:rPr lang="en" dirty="0"/>
              <a:t>Catechesis: Echoing not a “what” but a “who”. Christianity is not an ideology, it is a person. </a:t>
            </a:r>
            <a:endParaRPr dirty="0"/>
          </a:p>
          <a:p>
            <a:pPr marL="0" indent="0">
              <a:buNone/>
            </a:pPr>
            <a:r>
              <a:rPr lang="en" dirty="0"/>
              <a:t>Year-round allows for people to move not on a formulated schedule or calendar but on their time. It honors the time it takes for conversion to happen and for people to experience Christ in the unfolding of the liturgical year. </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a:extLst>
            <a:ext uri="{FF2B5EF4-FFF2-40B4-BE49-F238E27FC236}">
              <a16:creationId xmlns:a16="http://schemas.microsoft.com/office/drawing/2014/main" id="{DB183FCE-B467-4DA5-A0CE-745F3C6996A8}"/>
            </a:ext>
          </a:extLst>
        </p:cNvPr>
        <p:cNvGrpSpPr/>
        <p:nvPr/>
      </p:nvGrpSpPr>
      <p:grpSpPr>
        <a:xfrm>
          <a:off x="0" y="0"/>
          <a:ext cx="0" cy="0"/>
          <a:chOff x="0" y="0"/>
          <a:chExt cx="0" cy="0"/>
        </a:xfrm>
      </p:grpSpPr>
      <p:sp>
        <p:nvSpPr>
          <p:cNvPr id="117" name="Google Shape;117;g27ddd657326_0_0:notes">
            <a:extLst>
              <a:ext uri="{FF2B5EF4-FFF2-40B4-BE49-F238E27FC236}">
                <a16:creationId xmlns:a16="http://schemas.microsoft.com/office/drawing/2014/main" id="{909A4EC5-ECED-A722-2C24-EA4283970D50}"/>
              </a:ext>
            </a:extLst>
          </p:cNvPr>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7ddd657326_0_0:notes">
            <a:extLst>
              <a:ext uri="{FF2B5EF4-FFF2-40B4-BE49-F238E27FC236}">
                <a16:creationId xmlns:a16="http://schemas.microsoft.com/office/drawing/2014/main" id="{8E7C5350-DDEF-180D-B7F6-CFAFE8741EF8}"/>
              </a:ext>
            </a:extLst>
          </p:cNvPr>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 dirty="0"/>
              <a:t>FIt the needs to get it going</a:t>
            </a:r>
            <a:endParaRPr dirty="0"/>
          </a:p>
          <a:p>
            <a:pPr marL="0" indent="0">
              <a:buNone/>
            </a:pPr>
            <a:r>
              <a:rPr lang="en" dirty="0"/>
              <a:t>US Adaptations</a:t>
            </a:r>
            <a:endParaRPr dirty="0"/>
          </a:p>
          <a:p>
            <a:pPr marL="0" indent="0">
              <a:buNone/>
            </a:pPr>
            <a:r>
              <a:rPr lang="en" dirty="0"/>
              <a:t>Takes 3 years to get to know a person, not just 8-9 months</a:t>
            </a:r>
            <a:endParaRPr dirty="0"/>
          </a:p>
          <a:p>
            <a:pPr marL="0" indent="0">
              <a:buNone/>
            </a:pPr>
            <a:r>
              <a:rPr lang="en" dirty="0"/>
              <a:t>No specific format in the Rites Book</a:t>
            </a:r>
            <a:endParaRPr dirty="0"/>
          </a:p>
          <a:p>
            <a:pPr marL="0" indent="0">
              <a:buNone/>
            </a:pPr>
            <a:endParaRPr dirty="0"/>
          </a:p>
          <a:p>
            <a:pPr marL="0" indent="0">
              <a:buNone/>
            </a:pPr>
            <a:r>
              <a:rPr lang="en" dirty="0"/>
              <a:t>Disciple on Road to Emmaus were leaving Jerusalem, headed away from the cross. Jesus met them where they were. And asked them to tell him what was going on in their lives.The Spirit moves as he will. Are we ready for him?</a:t>
            </a:r>
            <a:endParaRPr dirty="0"/>
          </a:p>
          <a:p>
            <a:pPr marL="0" indent="0">
              <a:buNone/>
            </a:pPr>
            <a:r>
              <a:rPr lang="en" dirty="0"/>
              <a:t>Catechesis: Echoing not a “what” but a “who”. Christianity is not an ideology, it is a person. </a:t>
            </a:r>
            <a:endParaRPr dirty="0"/>
          </a:p>
          <a:p>
            <a:pPr marL="0" indent="0">
              <a:buNone/>
            </a:pPr>
            <a:r>
              <a:rPr lang="en" dirty="0"/>
              <a:t>Year-round allows for people to move not on a formulated schedule or calendar but on their time. It honors the time it takes for conversion to happen and for people to experience Christ in the unfolding of the liturgical year. </a:t>
            </a:r>
            <a:endParaRPr dirty="0"/>
          </a:p>
        </p:txBody>
      </p:sp>
    </p:spTree>
    <p:extLst>
      <p:ext uri="{BB962C8B-B14F-4D97-AF65-F5344CB8AC3E}">
        <p14:creationId xmlns:p14="http://schemas.microsoft.com/office/powerpoint/2010/main" val="311261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7e3821917a_0_3: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7e3821917a_0_3: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Google Shape;12;p2"/>
          <p:cNvCxnSpPr/>
          <p:nvPr/>
        </p:nvCxnSpPr>
        <p:spPr>
          <a:xfrm>
            <a:off x="733219" y="2235351"/>
            <a:ext cx="385200" cy="0"/>
          </a:xfrm>
          <a:prstGeom prst="straightConnector1">
            <a:avLst/>
          </a:prstGeom>
          <a:noFill/>
          <a:ln w="28575" cap="flat" cmpd="sng">
            <a:solidFill>
              <a:schemeClr val="dk1"/>
            </a:solidFill>
            <a:prstDash val="solid"/>
            <a:round/>
            <a:headEnd type="none" w="sm" len="sm"/>
            <a:tailEnd type="none" w="sm" len="sm"/>
          </a:ln>
        </p:spPr>
      </p:cxnSp>
      <p:sp>
        <p:nvSpPr>
          <p:cNvPr id="13" name="Google Shape;13;p2"/>
          <p:cNvSpPr txBox="1">
            <a:spLocks noGrp="1"/>
          </p:cNvSpPr>
          <p:nvPr>
            <p:ph type="ctrTitle"/>
          </p:nvPr>
        </p:nvSpPr>
        <p:spPr>
          <a:xfrm>
            <a:off x="630600" y="136800"/>
            <a:ext cx="7893000" cy="1853700"/>
          </a:xfrm>
          <a:prstGeom prst="rect">
            <a:avLst/>
          </a:prstGeom>
        </p:spPr>
        <p:txBody>
          <a:bodyPr spcFirstLastPara="1" wrap="square" lIns="91425" tIns="91425" rIns="91425" bIns="91425" anchor="b" anchorCtr="0">
            <a:normAutofit/>
          </a:bodyPr>
          <a:lstStyle>
            <a:lvl1pPr lvl="0">
              <a:spcBef>
                <a:spcPts val="100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4" name="Google Shape;14;p2"/>
          <p:cNvSpPr txBox="1">
            <a:spLocks noGrp="1"/>
          </p:cNvSpPr>
          <p:nvPr>
            <p:ph type="subTitle" idx="1"/>
          </p:nvPr>
        </p:nvSpPr>
        <p:spPr>
          <a:xfrm>
            <a:off x="630600" y="3228375"/>
            <a:ext cx="7893000" cy="1274100"/>
          </a:xfrm>
          <a:prstGeom prst="rect">
            <a:avLst/>
          </a:prstGeom>
        </p:spPr>
        <p:txBody>
          <a:bodyPr spcFirstLastPara="1" wrap="square" lIns="91425" tIns="91425" rIns="91425" bIns="91425" anchor="b" anchorCtr="0">
            <a:normAutofit/>
          </a:bodyPr>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0"/>
              </a:spcBef>
              <a:spcAft>
                <a:spcPts val="0"/>
              </a:spcAft>
              <a:buClr>
                <a:schemeClr val="accent6"/>
              </a:buClr>
              <a:buSzPts val="2400"/>
              <a:buNone/>
              <a:defRPr sz="2400">
                <a:solidFill>
                  <a:schemeClr val="accent6"/>
                </a:solidFill>
              </a:defRPr>
            </a:lvl2pPr>
            <a:lvl3pPr lvl="2">
              <a:lnSpc>
                <a:spcPct val="100000"/>
              </a:lnSpc>
              <a:spcBef>
                <a:spcPts val="0"/>
              </a:spcBef>
              <a:spcAft>
                <a:spcPts val="0"/>
              </a:spcAft>
              <a:buClr>
                <a:schemeClr val="accent6"/>
              </a:buClr>
              <a:buSzPts val="2400"/>
              <a:buNone/>
              <a:defRPr sz="2400">
                <a:solidFill>
                  <a:schemeClr val="accent6"/>
                </a:solidFill>
              </a:defRPr>
            </a:lvl3pPr>
            <a:lvl4pPr lvl="3">
              <a:lnSpc>
                <a:spcPct val="100000"/>
              </a:lnSpc>
              <a:spcBef>
                <a:spcPts val="0"/>
              </a:spcBef>
              <a:spcAft>
                <a:spcPts val="0"/>
              </a:spcAft>
              <a:buClr>
                <a:schemeClr val="accent6"/>
              </a:buClr>
              <a:buSzPts val="2400"/>
              <a:buNone/>
              <a:defRPr sz="2400">
                <a:solidFill>
                  <a:schemeClr val="accent6"/>
                </a:solidFill>
              </a:defRPr>
            </a:lvl4pPr>
            <a:lvl5pPr lvl="4">
              <a:lnSpc>
                <a:spcPct val="100000"/>
              </a:lnSpc>
              <a:spcBef>
                <a:spcPts val="0"/>
              </a:spcBef>
              <a:spcAft>
                <a:spcPts val="0"/>
              </a:spcAft>
              <a:buClr>
                <a:schemeClr val="accent6"/>
              </a:buClr>
              <a:buSzPts val="2400"/>
              <a:buNone/>
              <a:defRPr sz="2400">
                <a:solidFill>
                  <a:schemeClr val="accent6"/>
                </a:solidFill>
              </a:defRPr>
            </a:lvl5pPr>
            <a:lvl6pPr lvl="5">
              <a:lnSpc>
                <a:spcPct val="100000"/>
              </a:lnSpc>
              <a:spcBef>
                <a:spcPts val="0"/>
              </a:spcBef>
              <a:spcAft>
                <a:spcPts val="0"/>
              </a:spcAft>
              <a:buClr>
                <a:schemeClr val="accent6"/>
              </a:buClr>
              <a:buSzPts val="2400"/>
              <a:buNone/>
              <a:defRPr sz="2400">
                <a:solidFill>
                  <a:schemeClr val="accent6"/>
                </a:solidFill>
              </a:defRPr>
            </a:lvl6pPr>
            <a:lvl7pPr lvl="6">
              <a:lnSpc>
                <a:spcPct val="100000"/>
              </a:lnSpc>
              <a:spcBef>
                <a:spcPts val="0"/>
              </a:spcBef>
              <a:spcAft>
                <a:spcPts val="0"/>
              </a:spcAft>
              <a:buClr>
                <a:schemeClr val="accent6"/>
              </a:buClr>
              <a:buSzPts val="2400"/>
              <a:buNone/>
              <a:defRPr sz="2400">
                <a:solidFill>
                  <a:schemeClr val="accent6"/>
                </a:solidFill>
              </a:defRPr>
            </a:lvl7pPr>
            <a:lvl8pPr lvl="7">
              <a:lnSpc>
                <a:spcPct val="100000"/>
              </a:lnSpc>
              <a:spcBef>
                <a:spcPts val="0"/>
              </a:spcBef>
              <a:spcAft>
                <a:spcPts val="0"/>
              </a:spcAft>
              <a:buClr>
                <a:schemeClr val="accent6"/>
              </a:buClr>
              <a:buSzPts val="2400"/>
              <a:buNone/>
              <a:defRPr sz="2400">
                <a:solidFill>
                  <a:schemeClr val="accent6"/>
                </a:solidFill>
              </a:defRPr>
            </a:lvl8pPr>
            <a:lvl9pPr lvl="8">
              <a:lnSpc>
                <a:spcPct val="100000"/>
              </a:lnSpc>
              <a:spcBef>
                <a:spcPts val="0"/>
              </a:spcBef>
              <a:spcAft>
                <a:spcPts val="0"/>
              </a:spcAft>
              <a:buClr>
                <a:schemeClr val="accent6"/>
              </a:buClr>
              <a:buSzPts val="2400"/>
              <a:buNone/>
              <a:defRPr sz="2400">
                <a:solidFill>
                  <a:schemeClr val="accent6"/>
                </a:solidFill>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p11"/>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1"/>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1"/>
          <p:cNvSpPr txBox="1">
            <a:spLocks noGrp="1"/>
          </p:cNvSpPr>
          <p:nvPr>
            <p:ph type="title" hasCustomPrompt="1"/>
          </p:nvPr>
        </p:nvSpPr>
        <p:spPr>
          <a:xfrm>
            <a:off x="586725" y="1353788"/>
            <a:ext cx="79707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11"/>
          <p:cNvSpPr txBox="1">
            <a:spLocks noGrp="1"/>
          </p:cNvSpPr>
          <p:nvPr>
            <p:ph type="body" idx="1"/>
          </p:nvPr>
        </p:nvSpPr>
        <p:spPr>
          <a:xfrm>
            <a:off x="586725" y="2968388"/>
            <a:ext cx="79707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1" name="Google Shape;6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txBox="1">
            <a:spLocks noGrp="1"/>
          </p:cNvSpPr>
          <p:nvPr>
            <p:ph type="title"/>
          </p:nvPr>
        </p:nvSpPr>
        <p:spPr>
          <a:xfrm>
            <a:off x="509550" y="1921350"/>
            <a:ext cx="8124900" cy="1300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 name="Google Shape;2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p:nvPr/>
        </p:nvSpPr>
        <p:spPr>
          <a:xfrm>
            <a:off x="-125" y="5045700"/>
            <a:ext cx="9144000" cy="97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 name="Google Shape;23;p4"/>
          <p:cNvCxnSpPr/>
          <p:nvPr/>
        </p:nvCxnSpPr>
        <p:spPr>
          <a:xfrm>
            <a:off x="419425" y="1154195"/>
            <a:ext cx="385200" cy="0"/>
          </a:xfrm>
          <a:prstGeom prst="straightConnector1">
            <a:avLst/>
          </a:prstGeom>
          <a:noFill/>
          <a:ln w="28575" cap="flat" cmpd="sng">
            <a:solidFill>
              <a:schemeClr val="dk1"/>
            </a:solidFill>
            <a:prstDash val="solid"/>
            <a:round/>
            <a:headEnd type="none" w="sm" len="sm"/>
            <a:tailEnd type="none" w="sm" len="sm"/>
          </a:ln>
        </p:spPr>
      </p:cxnSp>
      <p:sp>
        <p:nvSpPr>
          <p:cNvPr id="24" name="Google Shape;24;p4"/>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4"/>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6" name="Google Shape;26;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cxnSp>
        <p:nvCxnSpPr>
          <p:cNvPr id="28" name="Google Shape;28;p5"/>
          <p:cNvCxnSpPr/>
          <p:nvPr/>
        </p:nvCxnSpPr>
        <p:spPr>
          <a:xfrm>
            <a:off x="419425" y="1154195"/>
            <a:ext cx="385200" cy="0"/>
          </a:xfrm>
          <a:prstGeom prst="straightConnector1">
            <a:avLst/>
          </a:prstGeom>
          <a:noFill/>
          <a:ln w="28575" cap="flat" cmpd="sng">
            <a:solidFill>
              <a:schemeClr val="dk1"/>
            </a:solidFill>
            <a:prstDash val="solid"/>
            <a:round/>
            <a:headEnd type="none" w="sm" len="sm"/>
            <a:tailEnd type="none" w="sm" len="sm"/>
          </a:ln>
        </p:spPr>
      </p:cxnSp>
      <p:sp>
        <p:nvSpPr>
          <p:cNvPr id="29" name="Google Shape;29;p5"/>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5"/>
          <p:cNvSpPr txBox="1">
            <a:spLocks noGrp="1"/>
          </p:cNvSpPr>
          <p:nvPr>
            <p:ph type="body" idx="1"/>
          </p:nvPr>
        </p:nvSpPr>
        <p:spPr>
          <a:xfrm>
            <a:off x="311700" y="1417950"/>
            <a:ext cx="3999900" cy="3150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5"/>
          <p:cNvSpPr txBox="1">
            <a:spLocks noGrp="1"/>
          </p:cNvSpPr>
          <p:nvPr>
            <p:ph type="body" idx="2"/>
          </p:nvPr>
        </p:nvSpPr>
        <p:spPr>
          <a:xfrm>
            <a:off x="4832400" y="1417950"/>
            <a:ext cx="3999900" cy="3150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cxnSp>
        <p:nvCxnSpPr>
          <p:cNvPr id="37" name="Google Shape;37;p7"/>
          <p:cNvCxnSpPr/>
          <p:nvPr/>
        </p:nvCxnSpPr>
        <p:spPr>
          <a:xfrm>
            <a:off x="411044" y="1417772"/>
            <a:ext cx="385200" cy="0"/>
          </a:xfrm>
          <a:prstGeom prst="straightConnector1">
            <a:avLst/>
          </a:prstGeom>
          <a:noFill/>
          <a:ln w="28575" cap="flat" cmpd="sng">
            <a:solidFill>
              <a:schemeClr val="dk1"/>
            </a:solidFill>
            <a:prstDash val="solid"/>
            <a:round/>
            <a:headEnd type="none" w="sm" len="sm"/>
            <a:tailEnd type="none" w="sm" len="sm"/>
          </a:ln>
        </p:spPr>
      </p:cxnSp>
      <p:sp>
        <p:nvSpPr>
          <p:cNvPr id="38" name="Google Shape;38;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9" name="Google Shape;39;p7"/>
          <p:cNvSpPr txBox="1">
            <a:spLocks noGrp="1"/>
          </p:cNvSpPr>
          <p:nvPr>
            <p:ph type="body" idx="1"/>
          </p:nvPr>
        </p:nvSpPr>
        <p:spPr>
          <a:xfrm>
            <a:off x="311700" y="1640350"/>
            <a:ext cx="2808000" cy="29289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p8"/>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8"/>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45" name="Google Shape;4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sp>
        <p:nvSpPr>
          <p:cNvPr id="47" name="Google Shape;47;p9"/>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 name="Google Shape;48;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9" name="Google Shape;49;p9"/>
          <p:cNvSpPr txBox="1">
            <a:spLocks noGrp="1"/>
          </p:cNvSpPr>
          <p:nvPr>
            <p:ph type="title"/>
          </p:nvPr>
        </p:nvSpPr>
        <p:spPr>
          <a:xfrm>
            <a:off x="265500" y="1084625"/>
            <a:ext cx="4045200" cy="17070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0" name="Google Shape;50;p9"/>
          <p:cNvSpPr txBox="1">
            <a:spLocks noGrp="1"/>
          </p:cNvSpPr>
          <p:nvPr>
            <p:ph type="subTitle" idx="1"/>
          </p:nvPr>
        </p:nvSpPr>
        <p:spPr>
          <a:xfrm>
            <a:off x="265500" y="2845200"/>
            <a:ext cx="4045200" cy="1421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51" name="Google Shape;5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0"/>
              </a:spcBef>
              <a:spcAft>
                <a:spcPts val="0"/>
              </a:spcAft>
              <a:buClr>
                <a:schemeClr val="accent1"/>
              </a:buClr>
              <a:buSzPts val="1400"/>
              <a:buChar char="○"/>
              <a:defRPr>
                <a:solidFill>
                  <a:schemeClr val="accent1"/>
                </a:solidFill>
              </a:defRPr>
            </a:lvl2pPr>
            <a:lvl3pPr marL="1371600" lvl="2" indent="-317500">
              <a:spcBef>
                <a:spcPts val="0"/>
              </a:spcBef>
              <a:spcAft>
                <a:spcPts val="0"/>
              </a:spcAft>
              <a:buClr>
                <a:schemeClr val="accent1"/>
              </a:buClr>
              <a:buSzPts val="1400"/>
              <a:buChar char="■"/>
              <a:defRPr>
                <a:solidFill>
                  <a:schemeClr val="accent1"/>
                </a:solidFill>
              </a:defRPr>
            </a:lvl3pPr>
            <a:lvl4pPr marL="1828800" lvl="3" indent="-317500">
              <a:spcBef>
                <a:spcPts val="0"/>
              </a:spcBef>
              <a:spcAft>
                <a:spcPts val="0"/>
              </a:spcAft>
              <a:buClr>
                <a:schemeClr val="accent1"/>
              </a:buClr>
              <a:buSzPts val="1400"/>
              <a:buChar char="●"/>
              <a:defRPr>
                <a:solidFill>
                  <a:schemeClr val="accent1"/>
                </a:solidFill>
              </a:defRPr>
            </a:lvl4pPr>
            <a:lvl5pPr marL="2286000" lvl="4" indent="-317500">
              <a:spcBef>
                <a:spcPts val="0"/>
              </a:spcBef>
              <a:spcAft>
                <a:spcPts val="0"/>
              </a:spcAft>
              <a:buClr>
                <a:schemeClr val="accent1"/>
              </a:buClr>
              <a:buSzPts val="1400"/>
              <a:buChar char="○"/>
              <a:defRPr>
                <a:solidFill>
                  <a:schemeClr val="accent1"/>
                </a:solidFill>
              </a:defRPr>
            </a:lvl5pPr>
            <a:lvl6pPr marL="2743200" lvl="5" indent="-317500">
              <a:spcBef>
                <a:spcPts val="0"/>
              </a:spcBef>
              <a:spcAft>
                <a:spcPts val="0"/>
              </a:spcAft>
              <a:buClr>
                <a:schemeClr val="accent1"/>
              </a:buClr>
              <a:buSzPts val="1400"/>
              <a:buChar char="■"/>
              <a:defRPr>
                <a:solidFill>
                  <a:schemeClr val="accent1"/>
                </a:solidFill>
              </a:defRPr>
            </a:lvl6pPr>
            <a:lvl7pPr marL="3200400" lvl="6" indent="-317500">
              <a:spcBef>
                <a:spcPts val="0"/>
              </a:spcBef>
              <a:spcAft>
                <a:spcPts val="0"/>
              </a:spcAft>
              <a:buClr>
                <a:schemeClr val="accent1"/>
              </a:buClr>
              <a:buSzPts val="1400"/>
              <a:buChar char="●"/>
              <a:defRPr>
                <a:solidFill>
                  <a:schemeClr val="accent1"/>
                </a:solidFill>
              </a:defRPr>
            </a:lvl7pPr>
            <a:lvl8pPr marL="3657600" lvl="7" indent="-317500">
              <a:spcBef>
                <a:spcPts val="0"/>
              </a:spcBef>
              <a:spcAft>
                <a:spcPts val="0"/>
              </a:spcAft>
              <a:buClr>
                <a:schemeClr val="accent1"/>
              </a:buClr>
              <a:buSzPts val="1400"/>
              <a:buChar char="○"/>
              <a:defRPr>
                <a:solidFill>
                  <a:schemeClr val="accent1"/>
                </a:solidFill>
              </a:defRPr>
            </a:lvl8pPr>
            <a:lvl9pPr marL="4114800" lvl="8" indent="-317500">
              <a:spcBef>
                <a:spcPts val="0"/>
              </a:spcBef>
              <a:spcAft>
                <a:spcPts val="0"/>
              </a:spcAft>
              <a:buClr>
                <a:schemeClr val="accent1"/>
              </a:buClr>
              <a:buSzPts val="1400"/>
              <a:buChar char="■"/>
              <a:defRPr>
                <a:solidFill>
                  <a:schemeClr val="accent1"/>
                </a:solidFill>
              </a:defRPr>
            </a:lvl9pPr>
          </a:lstStyle>
          <a:p>
            <a:endParaRPr/>
          </a:p>
        </p:txBody>
      </p:sp>
      <p:sp>
        <p:nvSpPr>
          <p:cNvPr id="52" name="Google Shape;5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sp>
        <p:nvSpPr>
          <p:cNvPr id="54" name="Google Shape;5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5" name="Google Shape;5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lue-go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72725"/>
            <a:ext cx="8520600" cy="6450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417800"/>
            <a:ext cx="8520600" cy="3150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initiationministrypartners.org/"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initiationministrypartners.org/about/history-of-the-archdiocesan-forum-for-the-rcia/"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teamrcia.com/2020/11/is-your-rcia-open-all-year-round-being-flexible/"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hyperlink" Target="https://teamrcia.com/2020/05/rethinking-the-core-catholic-content-as-we-move-to-ongoing-"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hyperlink" Target="https://teamrcia.com/2018/12/is-your-rcia-open-all-year-round-are-we-catechizing-for-knowledge-or-understanding/" TargetMode="External"/><Relationship Id="rId4" Type="http://schemas.openxmlformats.org/officeDocument/2006/relationships/hyperlink" Target="https://teamrcia.com/2019/06/rcia-requires-big-paradigm-shifts-starting-with-these-two/"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catholicdr.com/"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mailto:Lmiller4961@yahoo.co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mailto:hornback11@sbcglobal.net"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howard-carter.blogspot.com/2012/04/emmaus-road-blessing-based-on-luke-2412.html"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3"/>
          <p:cNvSpPr txBox="1">
            <a:spLocks noGrp="1"/>
          </p:cNvSpPr>
          <p:nvPr>
            <p:ph type="body" idx="1"/>
          </p:nvPr>
        </p:nvSpPr>
        <p:spPr>
          <a:xfrm>
            <a:off x="223974" y="186655"/>
            <a:ext cx="5082783" cy="4841045"/>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3600" b="1" dirty="0">
                <a:latin typeface="Arial"/>
                <a:ea typeface="Arial"/>
                <a:cs typeface="Arial"/>
                <a:sym typeface="Arial"/>
              </a:rPr>
              <a:t>A Vision of a </a:t>
            </a:r>
            <a:br>
              <a:rPr lang="en" sz="3600" b="1" dirty="0">
                <a:latin typeface="Arial"/>
                <a:ea typeface="Arial"/>
                <a:cs typeface="Arial"/>
                <a:sym typeface="Arial"/>
              </a:rPr>
            </a:br>
            <a:r>
              <a:rPr lang="en" sz="3600" b="1" dirty="0">
                <a:latin typeface="Arial"/>
                <a:ea typeface="Arial"/>
                <a:cs typeface="Arial"/>
                <a:sym typeface="Arial"/>
              </a:rPr>
              <a:t>Year-Round </a:t>
            </a:r>
            <a:endParaRPr sz="3600" b="1" dirty="0">
              <a:latin typeface="Arial"/>
              <a:ea typeface="Arial"/>
              <a:cs typeface="Arial"/>
              <a:sym typeface="Arial"/>
            </a:endParaRPr>
          </a:p>
          <a:p>
            <a:pPr marL="0" lvl="0" indent="0" algn="l" rtl="0">
              <a:lnSpc>
                <a:spcPct val="100000"/>
              </a:lnSpc>
              <a:spcBef>
                <a:spcPts val="0"/>
              </a:spcBef>
              <a:spcAft>
                <a:spcPts val="0"/>
              </a:spcAft>
              <a:buNone/>
            </a:pPr>
            <a:r>
              <a:rPr lang="en" sz="3600" b="1" dirty="0">
                <a:latin typeface="Arial"/>
                <a:ea typeface="Arial"/>
                <a:cs typeface="Arial"/>
                <a:sym typeface="Arial"/>
              </a:rPr>
              <a:t>Process:   </a:t>
            </a:r>
            <a:r>
              <a:rPr lang="en" sz="3600" b="1" dirty="0">
                <a:solidFill>
                  <a:schemeClr val="tx1"/>
                </a:solidFill>
                <a:latin typeface="Arial"/>
                <a:ea typeface="Arial"/>
                <a:cs typeface="Arial"/>
                <a:sym typeface="Arial"/>
              </a:rPr>
              <a:t>How to Make It Happen   </a:t>
            </a:r>
            <a:endParaRPr sz="3600" b="1" dirty="0">
              <a:solidFill>
                <a:schemeClr val="tx1"/>
              </a:solidFill>
              <a:latin typeface="Arial"/>
              <a:ea typeface="Arial"/>
              <a:cs typeface="Arial"/>
              <a:sym typeface="Arial"/>
            </a:endParaRPr>
          </a:p>
          <a:p>
            <a:pPr marL="0" lvl="0" indent="0" algn="l" rtl="0">
              <a:lnSpc>
                <a:spcPct val="100000"/>
              </a:lnSpc>
              <a:spcBef>
                <a:spcPts val="0"/>
              </a:spcBef>
              <a:spcAft>
                <a:spcPts val="0"/>
              </a:spcAft>
              <a:buNone/>
            </a:pPr>
            <a:r>
              <a:rPr lang="en" sz="1400" b="1" dirty="0">
                <a:latin typeface="Arial"/>
                <a:ea typeface="Arial"/>
                <a:cs typeface="Arial"/>
                <a:sym typeface="Arial"/>
              </a:rPr>
              <a:t>      </a:t>
            </a:r>
            <a:endParaRPr sz="1400" b="1" dirty="0">
              <a:latin typeface="Arial"/>
              <a:ea typeface="Arial"/>
              <a:cs typeface="Arial"/>
              <a:sym typeface="Arial"/>
            </a:endParaRPr>
          </a:p>
          <a:p>
            <a:pPr marL="0" lvl="0" indent="0" algn="l" rtl="0">
              <a:lnSpc>
                <a:spcPct val="100000"/>
              </a:lnSpc>
              <a:spcBef>
                <a:spcPts val="0"/>
              </a:spcBef>
              <a:spcAft>
                <a:spcPts val="0"/>
              </a:spcAft>
              <a:buNone/>
            </a:pPr>
            <a:r>
              <a:rPr lang="en" sz="1600" b="1" dirty="0">
                <a:latin typeface="Arial"/>
                <a:ea typeface="Arial"/>
                <a:cs typeface="Arial"/>
                <a:sym typeface="Arial"/>
              </a:rPr>
              <a:t>Tuesday, August 12, 2025 at 1:30pm (English)</a:t>
            </a:r>
            <a:endParaRPr sz="1600" b="1" dirty="0">
              <a:latin typeface="Arial"/>
              <a:ea typeface="Arial"/>
              <a:cs typeface="Arial"/>
              <a:sym typeface="Arial"/>
            </a:endParaRPr>
          </a:p>
          <a:p>
            <a:pPr marL="0" lvl="0" indent="0" algn="l" rtl="0">
              <a:lnSpc>
                <a:spcPct val="100000"/>
              </a:lnSpc>
              <a:spcBef>
                <a:spcPts val="0"/>
              </a:spcBef>
              <a:spcAft>
                <a:spcPts val="0"/>
              </a:spcAft>
              <a:buNone/>
            </a:pPr>
            <a:endParaRPr sz="1600" b="1" dirty="0">
              <a:latin typeface="Arial"/>
              <a:ea typeface="Arial"/>
              <a:cs typeface="Arial"/>
              <a:sym typeface="Arial"/>
            </a:endParaRPr>
          </a:p>
          <a:p>
            <a:pPr marL="0" lvl="0" indent="0" algn="l" rtl="0">
              <a:lnSpc>
                <a:spcPct val="100000"/>
              </a:lnSpc>
              <a:spcBef>
                <a:spcPts val="0"/>
              </a:spcBef>
              <a:spcAft>
                <a:spcPts val="0"/>
              </a:spcAft>
              <a:buNone/>
            </a:pPr>
            <a:endParaRPr sz="1600" b="1" dirty="0">
              <a:latin typeface="Arial"/>
              <a:ea typeface="Arial"/>
              <a:cs typeface="Arial"/>
              <a:sym typeface="Arial"/>
            </a:endParaRPr>
          </a:p>
          <a:p>
            <a:pPr marL="0" lvl="0" indent="0" algn="l" rtl="0">
              <a:lnSpc>
                <a:spcPct val="100000"/>
              </a:lnSpc>
              <a:spcBef>
                <a:spcPts val="0"/>
              </a:spcBef>
              <a:spcAft>
                <a:spcPts val="0"/>
              </a:spcAft>
              <a:buNone/>
            </a:pPr>
            <a:endParaRPr sz="1600" b="1" dirty="0">
              <a:latin typeface="Arial"/>
              <a:ea typeface="Arial"/>
              <a:cs typeface="Arial"/>
              <a:sym typeface="Arial"/>
            </a:endParaRPr>
          </a:p>
          <a:p>
            <a:pPr marL="2286000" lvl="0" indent="457200" algn="l" rtl="0">
              <a:lnSpc>
                <a:spcPct val="100000"/>
              </a:lnSpc>
              <a:spcBef>
                <a:spcPts val="0"/>
              </a:spcBef>
              <a:spcAft>
                <a:spcPts val="0"/>
              </a:spcAft>
              <a:buNone/>
            </a:pPr>
            <a:r>
              <a:rPr lang="en" sz="1600" b="1" i="1" dirty="0">
                <a:latin typeface="Arial"/>
                <a:ea typeface="Arial"/>
                <a:cs typeface="Arial"/>
                <a:sym typeface="Arial"/>
              </a:rPr>
              <a:t>      </a:t>
            </a:r>
            <a:r>
              <a:rPr lang="en" sz="2800" b="1" i="1" dirty="0">
                <a:latin typeface="Arial"/>
                <a:ea typeface="Arial"/>
                <a:cs typeface="Arial"/>
                <a:sym typeface="Arial"/>
              </a:rPr>
              <a:t>Initiation </a:t>
            </a:r>
            <a:endParaRPr sz="2800" b="1" i="1" dirty="0">
              <a:latin typeface="Arial"/>
              <a:ea typeface="Arial"/>
              <a:cs typeface="Arial"/>
              <a:sym typeface="Arial"/>
            </a:endParaRPr>
          </a:p>
          <a:p>
            <a:pPr marL="2286000" lvl="0" indent="457200" algn="l" rtl="0">
              <a:lnSpc>
                <a:spcPct val="100000"/>
              </a:lnSpc>
              <a:spcBef>
                <a:spcPts val="0"/>
              </a:spcBef>
              <a:spcAft>
                <a:spcPts val="0"/>
              </a:spcAft>
              <a:buNone/>
            </a:pPr>
            <a:r>
              <a:rPr lang="en" sz="2800" b="1" i="1" dirty="0">
                <a:latin typeface="Arial"/>
                <a:ea typeface="Arial"/>
                <a:cs typeface="Arial"/>
                <a:sym typeface="Arial"/>
              </a:rPr>
              <a:t>  Workshop</a:t>
            </a:r>
            <a:endParaRPr sz="2800" b="1" i="1" dirty="0">
              <a:latin typeface="Arial"/>
              <a:ea typeface="Arial"/>
              <a:cs typeface="Arial"/>
              <a:sym typeface="Arial"/>
            </a:endParaRPr>
          </a:p>
          <a:p>
            <a:pPr marL="0" lvl="0" indent="0" algn="l" rtl="0">
              <a:lnSpc>
                <a:spcPct val="100000"/>
              </a:lnSpc>
              <a:spcBef>
                <a:spcPts val="0"/>
              </a:spcBef>
              <a:spcAft>
                <a:spcPts val="0"/>
              </a:spcAft>
              <a:buNone/>
            </a:pPr>
            <a:endParaRPr sz="1600" b="1" dirty="0">
              <a:latin typeface="Arial"/>
              <a:ea typeface="Arial"/>
              <a:cs typeface="Arial"/>
              <a:sym typeface="Arial"/>
            </a:endParaRPr>
          </a:p>
        </p:txBody>
      </p:sp>
      <p:sp>
        <p:nvSpPr>
          <p:cNvPr id="71" name="Google Shape;71;p13"/>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a:t>
            </a:fld>
            <a:endParaRPr/>
          </a:p>
        </p:txBody>
      </p:sp>
      <p:pic>
        <p:nvPicPr>
          <p:cNvPr id="69" name="Google Shape;69;p13"/>
          <p:cNvPicPr preferRelativeResize="0"/>
          <p:nvPr/>
        </p:nvPicPr>
        <p:blipFill>
          <a:blip r:embed="rId3">
            <a:alphaModFix/>
          </a:blip>
          <a:stretch>
            <a:fillRect/>
          </a:stretch>
        </p:blipFill>
        <p:spPr>
          <a:xfrm>
            <a:off x="5375550" y="61775"/>
            <a:ext cx="3714400" cy="4965875"/>
          </a:xfrm>
          <a:prstGeom prst="rect">
            <a:avLst/>
          </a:prstGeom>
          <a:noFill/>
          <a:ln>
            <a:noFill/>
          </a:ln>
          <a:effectLst>
            <a:outerShdw blurRad="57150" dist="19050" dir="5400000" algn="bl" rotWithShape="0">
              <a:srgbClr val="000000">
                <a:alpha val="42000"/>
              </a:srgbClr>
            </a:outerShdw>
          </a:effectLst>
        </p:spPr>
      </p:pic>
      <p:pic>
        <p:nvPicPr>
          <p:cNvPr id="4" name="Picture 3">
            <a:extLst>
              <a:ext uri="{FF2B5EF4-FFF2-40B4-BE49-F238E27FC236}">
                <a16:creationId xmlns:a16="http://schemas.microsoft.com/office/drawing/2014/main" id="{FB95E82A-DB97-C3BA-EACF-DA371E632998}"/>
              </a:ext>
            </a:extLst>
          </p:cNvPr>
          <p:cNvPicPr>
            <a:picLocks noChangeAspect="1"/>
          </p:cNvPicPr>
          <p:nvPr/>
        </p:nvPicPr>
        <p:blipFill>
          <a:blip r:embed="rId4"/>
          <a:stretch>
            <a:fillRect/>
          </a:stretch>
        </p:blipFill>
        <p:spPr>
          <a:xfrm>
            <a:off x="861392" y="3013732"/>
            <a:ext cx="1875182" cy="188975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0"/>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latin typeface="Arial"/>
                <a:ea typeface="Arial"/>
                <a:cs typeface="Arial"/>
                <a:sym typeface="Arial"/>
              </a:rPr>
              <a:t>Getting “The Team” on Board</a:t>
            </a:r>
            <a:endParaRPr dirty="0">
              <a:latin typeface="Arial"/>
              <a:ea typeface="Arial"/>
              <a:cs typeface="Arial"/>
              <a:sym typeface="Arial"/>
            </a:endParaRPr>
          </a:p>
        </p:txBody>
      </p:sp>
      <p:sp>
        <p:nvSpPr>
          <p:cNvPr id="129" name="Google Shape;129;p20"/>
          <p:cNvSpPr txBox="1">
            <a:spLocks noGrp="1"/>
          </p:cNvSpPr>
          <p:nvPr>
            <p:ph type="body" idx="1"/>
          </p:nvPr>
        </p:nvSpPr>
        <p:spPr>
          <a:xfrm>
            <a:off x="-59635" y="1241625"/>
            <a:ext cx="8892135" cy="3369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Font typeface="Arial"/>
              <a:buChar char="●"/>
            </a:pPr>
            <a:r>
              <a:rPr lang="en" dirty="0">
                <a:latin typeface="Arial"/>
                <a:ea typeface="Arial"/>
                <a:cs typeface="Arial"/>
                <a:sym typeface="Arial"/>
              </a:rPr>
              <a:t>Preparing the Team and Getting Them ‘On Board’</a:t>
            </a:r>
            <a:endParaRPr dirty="0">
              <a:latin typeface="Arial"/>
              <a:ea typeface="Arial"/>
              <a:cs typeface="Arial"/>
              <a:sym typeface="Arial"/>
            </a:endParaRPr>
          </a:p>
          <a:p>
            <a:pPr marL="914400" lvl="1" indent="-336550" algn="l" rtl="0">
              <a:spcBef>
                <a:spcPts val="0"/>
              </a:spcBef>
              <a:spcAft>
                <a:spcPts val="0"/>
              </a:spcAft>
              <a:buSzPts val="1700"/>
              <a:buFont typeface="Arial"/>
              <a:buChar char="○"/>
            </a:pPr>
            <a:r>
              <a:rPr lang="en" sz="1800" dirty="0">
                <a:latin typeface="Arial"/>
                <a:ea typeface="Arial"/>
                <a:cs typeface="Arial"/>
                <a:sym typeface="Arial"/>
              </a:rPr>
              <a:t>Sell the Vision of the OCIA:  Pastor, Staff, Team, Parish</a:t>
            </a:r>
            <a:endParaRPr sz="1800" dirty="0">
              <a:latin typeface="Arial"/>
              <a:ea typeface="Arial"/>
              <a:cs typeface="Arial"/>
              <a:sym typeface="Arial"/>
            </a:endParaRPr>
          </a:p>
          <a:p>
            <a:pPr marL="914400" lvl="1" indent="-336550" algn="l" rtl="0">
              <a:spcBef>
                <a:spcPts val="0"/>
              </a:spcBef>
              <a:spcAft>
                <a:spcPts val="0"/>
              </a:spcAft>
              <a:buSzPts val="1700"/>
              <a:buFont typeface="Arial"/>
              <a:buChar char="○"/>
            </a:pPr>
            <a:r>
              <a:rPr lang="en" sz="1800" dirty="0">
                <a:latin typeface="Arial"/>
                <a:ea typeface="Arial"/>
                <a:cs typeface="Arial"/>
                <a:sym typeface="Arial"/>
              </a:rPr>
              <a:t>OCIA Study Guide / Rites Book</a:t>
            </a:r>
            <a:endParaRPr sz="1800" dirty="0">
              <a:latin typeface="Arial"/>
              <a:ea typeface="Arial"/>
              <a:cs typeface="Arial"/>
              <a:sym typeface="Arial"/>
            </a:endParaRPr>
          </a:p>
          <a:p>
            <a:pPr marL="914400" lvl="1" indent="-336550" algn="l" rtl="0">
              <a:spcBef>
                <a:spcPts val="0"/>
              </a:spcBef>
              <a:spcAft>
                <a:spcPts val="0"/>
              </a:spcAft>
              <a:buSzPts val="1700"/>
              <a:buFont typeface="Arial"/>
              <a:buChar char="○"/>
            </a:pPr>
            <a:r>
              <a:rPr lang="en" sz="1800" dirty="0">
                <a:latin typeface="Arial"/>
                <a:ea typeface="Arial"/>
                <a:cs typeface="Arial"/>
                <a:sym typeface="Arial"/>
              </a:rPr>
              <a:t>Attend Workshops Together—In-Person + Online</a:t>
            </a:r>
            <a:endParaRPr sz="1800" dirty="0">
              <a:latin typeface="Arial"/>
              <a:ea typeface="Arial"/>
              <a:cs typeface="Arial"/>
              <a:sym typeface="Arial"/>
            </a:endParaRPr>
          </a:p>
          <a:p>
            <a:pPr marL="914400" lvl="1" indent="-336550" algn="l" rtl="0">
              <a:spcBef>
                <a:spcPts val="0"/>
              </a:spcBef>
              <a:spcAft>
                <a:spcPts val="0"/>
              </a:spcAft>
              <a:buSzPts val="1700"/>
              <a:buFont typeface="Arial"/>
              <a:buChar char="○"/>
            </a:pPr>
            <a:r>
              <a:rPr lang="en" sz="1800" dirty="0">
                <a:latin typeface="Arial"/>
                <a:ea typeface="Arial"/>
                <a:cs typeface="Arial"/>
                <a:sym typeface="Arial"/>
              </a:rPr>
              <a:t>Identify Gifts of Team Members</a:t>
            </a:r>
            <a:endParaRPr sz="1800" dirty="0">
              <a:latin typeface="Arial"/>
              <a:ea typeface="Arial"/>
              <a:cs typeface="Arial"/>
              <a:sym typeface="Arial"/>
            </a:endParaRPr>
          </a:p>
          <a:p>
            <a:pPr marL="914400" lvl="1" indent="-336550" algn="l" rtl="0">
              <a:lnSpc>
                <a:spcPct val="100000"/>
              </a:lnSpc>
              <a:spcBef>
                <a:spcPts val="0"/>
              </a:spcBef>
              <a:spcAft>
                <a:spcPts val="0"/>
              </a:spcAft>
              <a:buSzPts val="1700"/>
              <a:buFont typeface="Arial"/>
              <a:buChar char="○"/>
            </a:pPr>
            <a:r>
              <a:rPr lang="en" sz="1800" dirty="0">
                <a:latin typeface="Arial"/>
                <a:ea typeface="Arial"/>
                <a:cs typeface="Arial"/>
                <a:sym typeface="Arial"/>
              </a:rPr>
              <a:t>Listen To and Address Concerns</a:t>
            </a:r>
            <a:endParaRPr sz="1800" dirty="0">
              <a:latin typeface="Arial"/>
              <a:ea typeface="Arial"/>
              <a:cs typeface="Arial"/>
              <a:sym typeface="Arial"/>
            </a:endParaRPr>
          </a:p>
          <a:p>
            <a:pPr marL="914400" lvl="1" indent="-336550" algn="l" rtl="0">
              <a:lnSpc>
                <a:spcPct val="100000"/>
              </a:lnSpc>
              <a:spcBef>
                <a:spcPts val="0"/>
              </a:spcBef>
              <a:spcAft>
                <a:spcPts val="0"/>
              </a:spcAft>
              <a:buSzPts val="1700"/>
              <a:buFont typeface="Arial"/>
              <a:buChar char="○"/>
            </a:pPr>
            <a:r>
              <a:rPr lang="en" sz="1800" dirty="0">
                <a:latin typeface="Arial"/>
                <a:ea typeface="Arial"/>
                <a:cs typeface="Arial"/>
                <a:sym typeface="Arial"/>
              </a:rPr>
              <a:t>Train for Roles and Reponsibilities:  Catechists, Sponsors, </a:t>
            </a:r>
            <a:endParaRPr sz="1800" dirty="0">
              <a:latin typeface="Arial"/>
              <a:ea typeface="Arial"/>
              <a:cs typeface="Arial"/>
              <a:sym typeface="Arial"/>
            </a:endParaRPr>
          </a:p>
          <a:p>
            <a:pPr marL="914400" lvl="0" indent="0" algn="l" rtl="0">
              <a:lnSpc>
                <a:spcPct val="100000"/>
              </a:lnSpc>
              <a:spcBef>
                <a:spcPts val="0"/>
              </a:spcBef>
              <a:spcAft>
                <a:spcPts val="0"/>
              </a:spcAft>
              <a:buNone/>
            </a:pPr>
            <a:r>
              <a:rPr lang="en" dirty="0">
                <a:latin typeface="Arial"/>
                <a:ea typeface="Arial"/>
                <a:cs typeface="Arial"/>
                <a:sym typeface="Arial"/>
              </a:rPr>
              <a:t>Hospitality, Dismissal Leaders, etc. </a:t>
            </a:r>
            <a:endParaRPr dirty="0">
              <a:latin typeface="Arial"/>
              <a:ea typeface="Arial"/>
              <a:cs typeface="Arial"/>
              <a:sym typeface="Arial"/>
            </a:endParaRPr>
          </a:p>
          <a:p>
            <a:pPr marL="457200" lvl="0" indent="0" algn="l" rtl="0">
              <a:spcBef>
                <a:spcPts val="0"/>
              </a:spcBef>
              <a:spcAft>
                <a:spcPts val="1200"/>
              </a:spcAft>
              <a:buNone/>
            </a:pPr>
            <a:endParaRPr dirty="0">
              <a:latin typeface="Arial"/>
              <a:ea typeface="Arial"/>
              <a:cs typeface="Arial"/>
              <a:sym typeface="Arial"/>
            </a:endParaRPr>
          </a:p>
        </p:txBody>
      </p:sp>
      <p:sp>
        <p:nvSpPr>
          <p:cNvPr id="130" name="Google Shape;130;p20"/>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pic>
        <p:nvPicPr>
          <p:cNvPr id="132" name="Google Shape;132;p20"/>
          <p:cNvPicPr preferRelativeResize="0"/>
          <p:nvPr/>
        </p:nvPicPr>
        <p:blipFill>
          <a:blip r:embed="rId3">
            <a:alphaModFix/>
          </a:blip>
          <a:stretch>
            <a:fillRect/>
          </a:stretch>
        </p:blipFill>
        <p:spPr>
          <a:xfrm>
            <a:off x="7338262" y="2571750"/>
            <a:ext cx="1626175" cy="893025"/>
          </a:xfrm>
          <a:prstGeom prst="rect">
            <a:avLst/>
          </a:prstGeom>
          <a:noFill/>
          <a:ln>
            <a:noFill/>
          </a:ln>
        </p:spPr>
      </p:pic>
      <p:pic>
        <p:nvPicPr>
          <p:cNvPr id="133" name="Google Shape;133;p20"/>
          <p:cNvPicPr preferRelativeResize="0"/>
          <p:nvPr/>
        </p:nvPicPr>
        <p:blipFill>
          <a:blip r:embed="rId4">
            <a:alphaModFix/>
          </a:blip>
          <a:stretch>
            <a:fillRect/>
          </a:stretch>
        </p:blipFill>
        <p:spPr>
          <a:xfrm>
            <a:off x="8097078" y="178111"/>
            <a:ext cx="867359" cy="1010922"/>
          </a:xfrm>
          <a:prstGeom prst="rect">
            <a:avLst/>
          </a:prstGeom>
          <a:noFill/>
          <a:ln>
            <a:noFill/>
          </a:ln>
        </p:spPr>
      </p:pic>
      <p:pic>
        <p:nvPicPr>
          <p:cNvPr id="134" name="Google Shape;134;p20"/>
          <p:cNvPicPr preferRelativeResize="0"/>
          <p:nvPr/>
        </p:nvPicPr>
        <p:blipFill>
          <a:blip r:embed="rId5">
            <a:alphaModFix/>
          </a:blip>
          <a:stretch>
            <a:fillRect/>
          </a:stretch>
        </p:blipFill>
        <p:spPr>
          <a:xfrm>
            <a:off x="8151349" y="1465658"/>
            <a:ext cx="790575" cy="933450"/>
          </a:xfrm>
          <a:prstGeom prst="rect">
            <a:avLst/>
          </a:prstGeom>
          <a:noFill/>
          <a:ln>
            <a:noFill/>
          </a:ln>
        </p:spPr>
      </p:pic>
      <p:pic>
        <p:nvPicPr>
          <p:cNvPr id="135" name="Google Shape;135;p20"/>
          <p:cNvPicPr preferRelativeResize="0"/>
          <p:nvPr/>
        </p:nvPicPr>
        <p:blipFill>
          <a:blip r:embed="rId6">
            <a:alphaModFix/>
          </a:blip>
          <a:stretch>
            <a:fillRect/>
          </a:stretch>
        </p:blipFill>
        <p:spPr>
          <a:xfrm>
            <a:off x="7171687" y="1077520"/>
            <a:ext cx="847725" cy="990600"/>
          </a:xfrm>
          <a:prstGeom prst="rect">
            <a:avLst/>
          </a:prstGeom>
          <a:noFill/>
          <a:ln>
            <a:noFill/>
          </a:ln>
        </p:spPr>
      </p:pic>
      <p:pic>
        <p:nvPicPr>
          <p:cNvPr id="136" name="Google Shape;136;p20"/>
          <p:cNvPicPr preferRelativeResize="0"/>
          <p:nvPr/>
        </p:nvPicPr>
        <p:blipFill>
          <a:blip r:embed="rId7">
            <a:alphaModFix/>
          </a:blip>
          <a:stretch>
            <a:fillRect/>
          </a:stretch>
        </p:blipFill>
        <p:spPr>
          <a:xfrm>
            <a:off x="6361340" y="2081837"/>
            <a:ext cx="741825" cy="992667"/>
          </a:xfrm>
          <a:prstGeom prst="rect">
            <a:avLst/>
          </a:prstGeom>
          <a:noFill/>
          <a:ln>
            <a:noFill/>
          </a:ln>
        </p:spPr>
      </p:pic>
      <p:pic>
        <p:nvPicPr>
          <p:cNvPr id="138" name="Google Shape;138;p20"/>
          <p:cNvPicPr preferRelativeResize="0"/>
          <p:nvPr/>
        </p:nvPicPr>
        <p:blipFill>
          <a:blip r:embed="rId8">
            <a:alphaModFix/>
          </a:blip>
          <a:stretch>
            <a:fillRect/>
          </a:stretch>
        </p:blipFill>
        <p:spPr>
          <a:xfrm>
            <a:off x="7409903" y="3758400"/>
            <a:ext cx="894082" cy="686246"/>
          </a:xfrm>
          <a:prstGeom prst="rect">
            <a:avLst/>
          </a:prstGeom>
          <a:noFill/>
          <a:ln>
            <a:noFill/>
          </a:ln>
        </p:spPr>
      </p:pic>
      <p:pic>
        <p:nvPicPr>
          <p:cNvPr id="2" name="Picture 1">
            <a:extLst>
              <a:ext uri="{FF2B5EF4-FFF2-40B4-BE49-F238E27FC236}">
                <a16:creationId xmlns:a16="http://schemas.microsoft.com/office/drawing/2014/main" id="{D4803547-E430-7BB2-40F6-9D49B463CC0D}"/>
              </a:ext>
            </a:extLst>
          </p:cNvPr>
          <p:cNvPicPr>
            <a:picLocks noChangeAspect="1"/>
          </p:cNvPicPr>
          <p:nvPr/>
        </p:nvPicPr>
        <p:blipFill>
          <a:blip r:embed="rId9"/>
          <a:stretch>
            <a:fillRect/>
          </a:stretch>
        </p:blipFill>
        <p:spPr>
          <a:xfrm>
            <a:off x="6001976" y="178111"/>
            <a:ext cx="935536" cy="1335153"/>
          </a:xfrm>
          <a:prstGeom prst="rect">
            <a:avLst/>
          </a:prstGeom>
        </p:spPr>
      </p:pic>
      <p:pic>
        <p:nvPicPr>
          <p:cNvPr id="3" name="Picture 2">
            <a:extLst>
              <a:ext uri="{FF2B5EF4-FFF2-40B4-BE49-F238E27FC236}">
                <a16:creationId xmlns:a16="http://schemas.microsoft.com/office/drawing/2014/main" id="{8F18C67F-48F7-06CD-766A-8A27D5E2F50C}"/>
              </a:ext>
            </a:extLst>
          </p:cNvPr>
          <p:cNvPicPr>
            <a:picLocks noChangeAspect="1"/>
          </p:cNvPicPr>
          <p:nvPr/>
        </p:nvPicPr>
        <p:blipFill>
          <a:blip r:embed="rId10"/>
          <a:stretch>
            <a:fillRect/>
          </a:stretch>
        </p:blipFill>
        <p:spPr>
          <a:xfrm>
            <a:off x="5178086" y="3949345"/>
            <a:ext cx="1952906" cy="54976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362975" y="272350"/>
            <a:ext cx="84693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311">
                <a:latin typeface="Arial"/>
                <a:ea typeface="Arial"/>
                <a:cs typeface="Arial"/>
                <a:sym typeface="Arial"/>
              </a:rPr>
              <a:t>Start Somewhere . . . . </a:t>
            </a:r>
            <a:r>
              <a:rPr lang="en" sz="3311" i="1">
                <a:latin typeface="Arial"/>
                <a:ea typeface="Arial"/>
                <a:cs typeface="Arial"/>
                <a:sym typeface="Arial"/>
              </a:rPr>
              <a:t>Just Do It!</a:t>
            </a:r>
            <a:endParaRPr sz="3311" i="1">
              <a:latin typeface="Arial"/>
              <a:ea typeface="Arial"/>
              <a:cs typeface="Arial"/>
              <a:sym typeface="Arial"/>
            </a:endParaRPr>
          </a:p>
        </p:txBody>
      </p:sp>
      <p:sp>
        <p:nvSpPr>
          <p:cNvPr id="151" name="Google Shape;151;p22"/>
          <p:cNvSpPr txBox="1">
            <a:spLocks noGrp="1"/>
          </p:cNvSpPr>
          <p:nvPr>
            <p:ph type="body" idx="1"/>
          </p:nvPr>
        </p:nvSpPr>
        <p:spPr>
          <a:xfrm>
            <a:off x="311700" y="1050325"/>
            <a:ext cx="8520600" cy="3900000"/>
          </a:xfrm>
          <a:prstGeom prst="rect">
            <a:avLst/>
          </a:prstGeom>
        </p:spPr>
        <p:txBody>
          <a:bodyPr spcFirstLastPara="1" wrap="square" lIns="91425" tIns="91425" rIns="91425" bIns="91425" anchor="t" anchorCtr="0">
            <a:noAutofit/>
          </a:bodyPr>
          <a:lstStyle/>
          <a:p>
            <a:pPr marL="457200" lvl="0" indent="-361950" algn="l" rtl="0">
              <a:lnSpc>
                <a:spcPct val="100000"/>
              </a:lnSpc>
              <a:spcBef>
                <a:spcPts val="0"/>
              </a:spcBef>
              <a:spcAft>
                <a:spcPts val="0"/>
              </a:spcAft>
              <a:buSzPts val="2100"/>
              <a:buFont typeface="Arial"/>
              <a:buChar char="●"/>
            </a:pPr>
            <a:r>
              <a:rPr lang="en" sz="2100" dirty="0">
                <a:latin typeface="Arial"/>
                <a:ea typeface="Arial"/>
                <a:cs typeface="Arial"/>
                <a:sym typeface="Arial"/>
              </a:rPr>
              <a:t>Take your time!</a:t>
            </a:r>
            <a:endParaRPr sz="2100" dirty="0">
              <a:latin typeface="Arial"/>
              <a:ea typeface="Arial"/>
              <a:cs typeface="Arial"/>
              <a:sym typeface="Arial"/>
            </a:endParaRPr>
          </a:p>
          <a:p>
            <a:pPr marL="457200" lvl="0" indent="-361950" algn="l" rtl="0">
              <a:lnSpc>
                <a:spcPct val="100000"/>
              </a:lnSpc>
              <a:spcBef>
                <a:spcPts val="0"/>
              </a:spcBef>
              <a:spcAft>
                <a:spcPts val="0"/>
              </a:spcAft>
              <a:buSzPts val="2100"/>
              <a:buFont typeface="Arial"/>
              <a:buChar char="●"/>
            </a:pPr>
            <a:r>
              <a:rPr lang="en" sz="2100" dirty="0">
                <a:latin typeface="Arial"/>
                <a:ea typeface="Arial"/>
                <a:cs typeface="Arial"/>
                <a:sym typeface="Arial"/>
              </a:rPr>
              <a:t>Start with simple changes</a:t>
            </a:r>
            <a:endParaRPr sz="2100" dirty="0">
              <a:latin typeface="Arial"/>
              <a:ea typeface="Arial"/>
              <a:cs typeface="Arial"/>
              <a:sym typeface="Arial"/>
            </a:endParaRPr>
          </a:p>
          <a:p>
            <a:pPr marL="914400" lvl="1" indent="-361950" algn="l" rtl="0">
              <a:lnSpc>
                <a:spcPct val="100000"/>
              </a:lnSpc>
              <a:spcBef>
                <a:spcPts val="0"/>
              </a:spcBef>
              <a:spcAft>
                <a:spcPts val="0"/>
              </a:spcAft>
              <a:buSzPts val="2100"/>
              <a:buFont typeface="Arial"/>
              <a:buChar char="○"/>
            </a:pPr>
            <a:r>
              <a:rPr lang="en" sz="2100" dirty="0">
                <a:latin typeface="Arial"/>
                <a:ea typeface="Arial"/>
                <a:cs typeface="Arial"/>
                <a:sym typeface="Arial"/>
              </a:rPr>
              <a:t>Move to Lectionary/Liturgical-based Catechesis</a:t>
            </a:r>
            <a:endParaRPr sz="2100" dirty="0">
              <a:latin typeface="Arial"/>
              <a:ea typeface="Arial"/>
              <a:cs typeface="Arial"/>
              <a:sym typeface="Arial"/>
            </a:endParaRPr>
          </a:p>
          <a:p>
            <a:pPr marL="914400" lvl="1" indent="-361950" algn="l" rtl="0">
              <a:lnSpc>
                <a:spcPct val="100000"/>
              </a:lnSpc>
              <a:spcBef>
                <a:spcPts val="0"/>
              </a:spcBef>
              <a:spcAft>
                <a:spcPts val="0"/>
              </a:spcAft>
              <a:buSzPts val="2100"/>
              <a:buFont typeface="Arial"/>
              <a:buChar char="○"/>
            </a:pPr>
            <a:r>
              <a:rPr lang="en" sz="2100" dirty="0">
                <a:latin typeface="Arial"/>
                <a:ea typeface="Arial"/>
                <a:cs typeface="Arial"/>
                <a:sym typeface="Arial"/>
              </a:rPr>
              <a:t>Dismissal</a:t>
            </a:r>
            <a:endParaRPr sz="2100" dirty="0">
              <a:latin typeface="Arial"/>
              <a:ea typeface="Arial"/>
              <a:cs typeface="Arial"/>
              <a:sym typeface="Arial"/>
            </a:endParaRPr>
          </a:p>
          <a:p>
            <a:pPr marL="914400" lvl="1" indent="-361950" algn="l" rtl="0">
              <a:lnSpc>
                <a:spcPct val="100000"/>
              </a:lnSpc>
              <a:spcBef>
                <a:spcPts val="0"/>
              </a:spcBef>
              <a:spcAft>
                <a:spcPts val="0"/>
              </a:spcAft>
              <a:buSzPts val="2100"/>
              <a:buFont typeface="Arial"/>
              <a:buChar char="○"/>
            </a:pPr>
            <a:r>
              <a:rPr lang="en" sz="2100" dirty="0">
                <a:latin typeface="Arial"/>
                <a:ea typeface="Arial"/>
                <a:cs typeface="Arial"/>
                <a:sym typeface="Arial"/>
              </a:rPr>
              <a:t>Combine ‘Breaking Open the Word’ + Catechetical Session</a:t>
            </a:r>
            <a:endParaRPr sz="2100" dirty="0">
              <a:latin typeface="Arial"/>
              <a:ea typeface="Arial"/>
              <a:cs typeface="Arial"/>
              <a:sym typeface="Arial"/>
            </a:endParaRPr>
          </a:p>
          <a:p>
            <a:pPr marL="457200" lvl="0" indent="-361950" algn="l" rtl="0">
              <a:lnSpc>
                <a:spcPct val="100000"/>
              </a:lnSpc>
              <a:spcBef>
                <a:spcPts val="0"/>
              </a:spcBef>
              <a:spcAft>
                <a:spcPts val="0"/>
              </a:spcAft>
              <a:buSzPts val="2100"/>
              <a:buFont typeface="Arial"/>
              <a:buChar char="●"/>
            </a:pPr>
            <a:r>
              <a:rPr lang="en" sz="2100" dirty="0">
                <a:latin typeface="Arial"/>
                <a:ea typeface="Arial"/>
                <a:cs typeface="Arial"/>
                <a:sym typeface="Arial"/>
              </a:rPr>
              <a:t>Transition to “Year-Round” in stages </a:t>
            </a:r>
            <a:endParaRPr sz="2100" dirty="0">
              <a:latin typeface="Arial"/>
              <a:ea typeface="Arial"/>
              <a:cs typeface="Arial"/>
              <a:sym typeface="Arial"/>
            </a:endParaRPr>
          </a:p>
          <a:p>
            <a:pPr marL="914400" lvl="1" indent="-361950" algn="l" rtl="0">
              <a:lnSpc>
                <a:spcPct val="100000"/>
              </a:lnSpc>
              <a:spcBef>
                <a:spcPts val="0"/>
              </a:spcBef>
              <a:spcAft>
                <a:spcPts val="0"/>
              </a:spcAft>
              <a:buSzPts val="2100"/>
              <a:buFont typeface="Arial"/>
              <a:buChar char="○"/>
            </a:pPr>
            <a:r>
              <a:rPr lang="en" sz="2100" dirty="0">
                <a:latin typeface="Arial"/>
                <a:ea typeface="Arial"/>
                <a:cs typeface="Arial"/>
                <a:sym typeface="Arial"/>
              </a:rPr>
              <a:t>Add “Inquiry” to be ready whenever new seekers arrive</a:t>
            </a:r>
            <a:endParaRPr sz="2100" dirty="0">
              <a:latin typeface="Arial"/>
              <a:ea typeface="Arial"/>
              <a:cs typeface="Arial"/>
              <a:sym typeface="Arial"/>
            </a:endParaRPr>
          </a:p>
          <a:p>
            <a:pPr marL="914400" lvl="1" indent="-361950" algn="l" rtl="0">
              <a:lnSpc>
                <a:spcPct val="100000"/>
              </a:lnSpc>
              <a:spcBef>
                <a:spcPts val="0"/>
              </a:spcBef>
              <a:spcAft>
                <a:spcPts val="0"/>
              </a:spcAft>
              <a:buSzPts val="2100"/>
              <a:buFont typeface="Arial"/>
              <a:buChar char="○"/>
            </a:pPr>
            <a:r>
              <a:rPr lang="en" sz="2100" dirty="0">
                <a:latin typeface="Arial"/>
                <a:ea typeface="Arial"/>
                <a:cs typeface="Arial"/>
                <a:sym typeface="Arial"/>
              </a:rPr>
              <a:t>Keep “Catechumenate” going through Spring/Summer/Fall</a:t>
            </a:r>
            <a:endParaRPr sz="2100" dirty="0">
              <a:latin typeface="Arial"/>
              <a:ea typeface="Arial"/>
              <a:cs typeface="Arial"/>
              <a:sym typeface="Arial"/>
            </a:endParaRPr>
          </a:p>
          <a:p>
            <a:pPr marL="457200" lvl="0" indent="-361950" algn="l" rtl="0">
              <a:lnSpc>
                <a:spcPct val="100000"/>
              </a:lnSpc>
              <a:spcBef>
                <a:spcPts val="0"/>
              </a:spcBef>
              <a:spcAft>
                <a:spcPts val="0"/>
              </a:spcAft>
              <a:buSzPts val="2100"/>
              <a:buFont typeface="Arial"/>
              <a:buChar char="●"/>
            </a:pPr>
            <a:r>
              <a:rPr lang="en" sz="2100" dirty="0">
                <a:latin typeface="Arial"/>
                <a:ea typeface="Arial"/>
                <a:cs typeface="Arial"/>
                <a:sym typeface="Arial"/>
              </a:rPr>
              <a:t>The way these presenters started:</a:t>
            </a:r>
            <a:endParaRPr sz="2100" dirty="0">
              <a:latin typeface="Arial"/>
              <a:ea typeface="Arial"/>
              <a:cs typeface="Arial"/>
              <a:sym typeface="Arial"/>
            </a:endParaRPr>
          </a:p>
          <a:p>
            <a:pPr marL="457200" lvl="0" indent="0" algn="l" rtl="0">
              <a:lnSpc>
                <a:spcPct val="100000"/>
              </a:lnSpc>
              <a:spcBef>
                <a:spcPts val="0"/>
              </a:spcBef>
              <a:spcAft>
                <a:spcPts val="0"/>
              </a:spcAft>
              <a:buNone/>
            </a:pPr>
            <a:r>
              <a:rPr lang="en" sz="2100" dirty="0">
                <a:latin typeface="Arial"/>
                <a:ea typeface="Arial"/>
                <a:cs typeface="Arial"/>
                <a:sym typeface="Arial"/>
              </a:rPr>
              <a:t>3 Stages . . . .  3 Environments . . . .  3 Teams </a:t>
            </a:r>
            <a:endParaRPr sz="2100" dirty="0">
              <a:latin typeface="Arial"/>
              <a:ea typeface="Arial"/>
              <a:cs typeface="Arial"/>
              <a:sym typeface="Arial"/>
            </a:endParaRPr>
          </a:p>
          <a:p>
            <a:pPr marL="457200" lvl="0" indent="0" algn="l" rtl="0">
              <a:lnSpc>
                <a:spcPct val="105000"/>
              </a:lnSpc>
              <a:spcBef>
                <a:spcPts val="0"/>
              </a:spcBef>
              <a:spcAft>
                <a:spcPts val="0"/>
              </a:spcAft>
              <a:buNone/>
            </a:pPr>
            <a:endParaRPr sz="2100" dirty="0">
              <a:latin typeface="Arial"/>
              <a:ea typeface="Arial"/>
              <a:cs typeface="Arial"/>
              <a:sym typeface="Arial"/>
            </a:endParaRPr>
          </a:p>
          <a:p>
            <a:pPr marL="457200" lvl="0" indent="0" algn="l" rtl="0">
              <a:lnSpc>
                <a:spcPct val="105000"/>
              </a:lnSpc>
              <a:spcBef>
                <a:spcPts val="1200"/>
              </a:spcBef>
              <a:spcAft>
                <a:spcPts val="0"/>
              </a:spcAft>
              <a:buNone/>
            </a:pPr>
            <a:endParaRPr dirty="0">
              <a:latin typeface="Arial"/>
              <a:ea typeface="Arial"/>
              <a:cs typeface="Arial"/>
              <a:sym typeface="Arial"/>
            </a:endParaRPr>
          </a:p>
          <a:p>
            <a:pPr marL="457200" lvl="0" indent="0" algn="l" rtl="0">
              <a:lnSpc>
                <a:spcPct val="105000"/>
              </a:lnSpc>
              <a:spcBef>
                <a:spcPts val="1200"/>
              </a:spcBef>
              <a:spcAft>
                <a:spcPts val="0"/>
              </a:spcAft>
              <a:buNone/>
            </a:pPr>
            <a:endParaRPr sz="1595" dirty="0">
              <a:latin typeface="Arial"/>
              <a:ea typeface="Arial"/>
              <a:cs typeface="Arial"/>
              <a:sym typeface="Arial"/>
            </a:endParaRPr>
          </a:p>
          <a:p>
            <a:pPr marL="0" lvl="0" indent="0" algn="l" rtl="0">
              <a:lnSpc>
                <a:spcPct val="105000"/>
              </a:lnSpc>
              <a:spcBef>
                <a:spcPts val="1200"/>
              </a:spcBef>
              <a:spcAft>
                <a:spcPts val="0"/>
              </a:spcAft>
              <a:buSzPts val="852"/>
              <a:buNone/>
            </a:pPr>
            <a:endParaRPr sz="1595" dirty="0"/>
          </a:p>
          <a:p>
            <a:pPr marL="0" lvl="0" indent="0" algn="l" rtl="0">
              <a:lnSpc>
                <a:spcPct val="105000"/>
              </a:lnSpc>
              <a:spcBef>
                <a:spcPts val="1200"/>
              </a:spcBef>
              <a:spcAft>
                <a:spcPts val="1200"/>
              </a:spcAft>
              <a:buSzPts val="852"/>
              <a:buNone/>
            </a:pPr>
            <a:endParaRPr sz="1395" dirty="0"/>
          </a:p>
        </p:txBody>
      </p:sp>
      <p:sp>
        <p:nvSpPr>
          <p:cNvPr id="152" name="Google Shape;152;p22"/>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311700" y="233725"/>
            <a:ext cx="8520600" cy="461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latin typeface="Arial"/>
                <a:ea typeface="Arial"/>
                <a:cs typeface="Arial"/>
                <a:sym typeface="Arial"/>
              </a:rPr>
              <a:t>OCIA Periods</a:t>
            </a:r>
            <a:endParaRPr dirty="0">
              <a:latin typeface="Arial"/>
              <a:ea typeface="Arial"/>
              <a:cs typeface="Arial"/>
              <a:sym typeface="Arial"/>
            </a:endParaRPr>
          </a:p>
        </p:txBody>
      </p:sp>
      <p:sp>
        <p:nvSpPr>
          <p:cNvPr id="158" name="Google Shape;158;p23"/>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a:p>
        </p:txBody>
      </p:sp>
      <p:pic>
        <p:nvPicPr>
          <p:cNvPr id="4" name="Picture 3">
            <a:extLst>
              <a:ext uri="{FF2B5EF4-FFF2-40B4-BE49-F238E27FC236}">
                <a16:creationId xmlns:a16="http://schemas.microsoft.com/office/drawing/2014/main" id="{87BAFDA1-DC77-D94F-C0DF-5DC2D9462C20}"/>
              </a:ext>
            </a:extLst>
          </p:cNvPr>
          <p:cNvPicPr>
            <a:picLocks noChangeAspect="1"/>
          </p:cNvPicPr>
          <p:nvPr/>
        </p:nvPicPr>
        <p:blipFill>
          <a:blip r:embed="rId3"/>
          <a:stretch>
            <a:fillRect/>
          </a:stretch>
        </p:blipFill>
        <p:spPr>
          <a:xfrm>
            <a:off x="390938" y="781878"/>
            <a:ext cx="8269357" cy="412789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4"/>
          <p:cNvSpPr txBox="1">
            <a:spLocks noGrp="1"/>
          </p:cNvSpPr>
          <p:nvPr>
            <p:ph type="title"/>
          </p:nvPr>
        </p:nvSpPr>
        <p:spPr>
          <a:xfrm>
            <a:off x="509725" y="162175"/>
            <a:ext cx="8322600" cy="96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980">
                <a:latin typeface="Arial"/>
                <a:ea typeface="Arial"/>
                <a:cs typeface="Arial"/>
                <a:sym typeface="Arial"/>
              </a:rPr>
              <a:t>Practical Steps:  INQUIRY</a:t>
            </a:r>
            <a:endParaRPr sz="2980">
              <a:latin typeface="Arial"/>
              <a:ea typeface="Arial"/>
              <a:cs typeface="Arial"/>
              <a:sym typeface="Arial"/>
            </a:endParaRPr>
          </a:p>
        </p:txBody>
      </p:sp>
      <p:sp>
        <p:nvSpPr>
          <p:cNvPr id="165" name="Google Shape;165;p24"/>
          <p:cNvSpPr txBox="1">
            <a:spLocks noGrp="1"/>
          </p:cNvSpPr>
          <p:nvPr>
            <p:ph type="body" idx="1"/>
          </p:nvPr>
        </p:nvSpPr>
        <p:spPr>
          <a:xfrm>
            <a:off x="276775" y="787750"/>
            <a:ext cx="8744700" cy="4131900"/>
          </a:xfrm>
          <a:prstGeom prst="rect">
            <a:avLst/>
          </a:prstGeom>
        </p:spPr>
        <p:txBody>
          <a:bodyPr spcFirstLastPara="1" wrap="square" lIns="91425" tIns="91425" rIns="91425" bIns="91425" anchor="t" anchorCtr="0">
            <a:noAutofit/>
          </a:bodyPr>
          <a:lstStyle/>
          <a:p>
            <a:pPr marL="457200" lvl="0" indent="-330200" algn="l" rtl="0">
              <a:lnSpc>
                <a:spcPct val="95000"/>
              </a:lnSpc>
              <a:spcBef>
                <a:spcPts val="0"/>
              </a:spcBef>
              <a:spcAft>
                <a:spcPts val="0"/>
              </a:spcAft>
              <a:buSzPts val="1600"/>
              <a:buFont typeface="Arial"/>
              <a:buChar char="●"/>
            </a:pPr>
            <a:r>
              <a:rPr lang="en" sz="1600" dirty="0">
                <a:latin typeface="Arial"/>
                <a:ea typeface="Arial"/>
                <a:cs typeface="Arial"/>
                <a:sym typeface="Arial"/>
              </a:rPr>
              <a:t>Initial Conversation/Meeting/Interview is </a:t>
            </a:r>
            <a:r>
              <a:rPr lang="en" sz="1600" b="1" i="1" dirty="0">
                <a:latin typeface="Arial"/>
                <a:ea typeface="Arial"/>
                <a:cs typeface="Arial"/>
                <a:sym typeface="Arial"/>
              </a:rPr>
              <a:t>CRITICAL</a:t>
            </a:r>
            <a:r>
              <a:rPr lang="en" sz="1600" dirty="0">
                <a:latin typeface="Arial"/>
                <a:ea typeface="Arial"/>
                <a:cs typeface="Arial"/>
                <a:sym typeface="Arial"/>
              </a:rPr>
              <a:t> and Determines Path (Baptism, Marriage)</a:t>
            </a:r>
          </a:p>
          <a:p>
            <a:pPr marL="457200" lvl="0" indent="-330200" algn="l" rtl="0">
              <a:lnSpc>
                <a:spcPct val="95000"/>
              </a:lnSpc>
              <a:spcBef>
                <a:spcPts val="0"/>
              </a:spcBef>
              <a:spcAft>
                <a:spcPts val="0"/>
              </a:spcAft>
              <a:buSzPts val="1600"/>
              <a:buFont typeface="Arial"/>
              <a:buChar char="●"/>
            </a:pPr>
            <a:r>
              <a:rPr lang="en" sz="1600" dirty="0">
                <a:latin typeface="Arial"/>
                <a:ea typeface="Arial"/>
                <a:cs typeface="Arial"/>
                <a:sym typeface="Arial"/>
              </a:rPr>
              <a:t>Catechumen vs. Candidate</a:t>
            </a:r>
          </a:p>
          <a:p>
            <a:pPr marL="457200" lvl="0" indent="-330200" algn="l" rtl="0">
              <a:lnSpc>
                <a:spcPct val="95000"/>
              </a:lnSpc>
              <a:spcBef>
                <a:spcPts val="0"/>
              </a:spcBef>
              <a:spcAft>
                <a:spcPts val="0"/>
              </a:spcAft>
              <a:buSzPts val="1600"/>
              <a:buFont typeface="Arial"/>
              <a:buChar char="●"/>
            </a:pPr>
            <a:r>
              <a:rPr lang="en" sz="1600" i="1" dirty="0">
                <a:latin typeface="Arial"/>
                <a:ea typeface="Arial"/>
                <a:cs typeface="Arial"/>
                <a:sym typeface="Arial"/>
              </a:rPr>
              <a:t>Flexible </a:t>
            </a:r>
            <a:r>
              <a:rPr lang="en" sz="1600" dirty="0">
                <a:latin typeface="Arial"/>
                <a:ea typeface="Arial"/>
                <a:cs typeface="Arial"/>
                <a:sym typeface="Arial"/>
              </a:rPr>
              <a:t>Meeting Schedule and comfortable atmosphere.1-2 welcoming people</a:t>
            </a:r>
            <a:endParaRPr lang="en-US" sz="1600" dirty="0">
              <a:latin typeface="Arial"/>
              <a:ea typeface="Arial"/>
              <a:cs typeface="Arial"/>
              <a:sym typeface="Arial"/>
            </a:endParaRPr>
          </a:p>
          <a:p>
            <a:pPr marL="457200" lvl="0" indent="-330200" algn="l" rtl="0">
              <a:lnSpc>
                <a:spcPct val="95000"/>
              </a:lnSpc>
              <a:spcBef>
                <a:spcPts val="0"/>
              </a:spcBef>
              <a:spcAft>
                <a:spcPts val="0"/>
              </a:spcAft>
              <a:buSzPts val="1600"/>
              <a:buFont typeface="Arial"/>
              <a:buChar char="●"/>
            </a:pPr>
            <a:r>
              <a:rPr lang="en-US" sz="1600" dirty="0">
                <a:latin typeface="Arial"/>
                <a:ea typeface="Arial"/>
                <a:cs typeface="Arial"/>
                <a:sym typeface="Arial"/>
              </a:rPr>
              <a:t>Sharing Stories–What Brings You Here </a:t>
            </a:r>
          </a:p>
          <a:p>
            <a:pPr marL="457200" lvl="0" indent="-330200" algn="l" rtl="0">
              <a:lnSpc>
                <a:spcPct val="95000"/>
              </a:lnSpc>
              <a:spcBef>
                <a:spcPts val="0"/>
              </a:spcBef>
              <a:spcAft>
                <a:spcPts val="0"/>
              </a:spcAft>
              <a:buSzPts val="1600"/>
              <a:buFont typeface="Arial"/>
              <a:buChar char="●"/>
            </a:pPr>
            <a:r>
              <a:rPr lang="en" sz="1600" dirty="0">
                <a:latin typeface="Arial"/>
                <a:ea typeface="Arial"/>
                <a:cs typeface="Arial"/>
                <a:sym typeface="Arial"/>
              </a:rPr>
              <a:t>Uncovering/Sharing Gifts </a:t>
            </a:r>
          </a:p>
          <a:p>
            <a:pPr marL="457200" lvl="0" indent="-330200" algn="l" rtl="0">
              <a:lnSpc>
                <a:spcPct val="95000"/>
              </a:lnSpc>
              <a:spcBef>
                <a:spcPts val="0"/>
              </a:spcBef>
              <a:spcAft>
                <a:spcPts val="0"/>
              </a:spcAft>
              <a:buSzPts val="1600"/>
              <a:buFont typeface="Arial"/>
              <a:buChar char="●"/>
            </a:pPr>
            <a:r>
              <a:rPr lang="en" sz="1600" i="1" dirty="0">
                <a:latin typeface="Arial"/>
                <a:ea typeface="Arial"/>
                <a:cs typeface="Arial"/>
                <a:sym typeface="Arial"/>
              </a:rPr>
              <a:t>Q &amp; A</a:t>
            </a:r>
            <a:r>
              <a:rPr lang="en" sz="1600" dirty="0">
                <a:latin typeface="Arial"/>
                <a:ea typeface="Arial"/>
                <a:cs typeface="Arial"/>
                <a:sym typeface="Arial"/>
              </a:rPr>
              <a:t>–Encourage This!</a:t>
            </a:r>
          </a:p>
          <a:p>
            <a:pPr marL="457200" lvl="0" indent="-330200" algn="l" rtl="0">
              <a:lnSpc>
                <a:spcPct val="95000"/>
              </a:lnSpc>
              <a:spcBef>
                <a:spcPts val="0"/>
              </a:spcBef>
              <a:spcAft>
                <a:spcPts val="0"/>
              </a:spcAft>
              <a:buSzPts val="1600"/>
              <a:buFont typeface="Arial"/>
              <a:buChar char="●"/>
            </a:pPr>
            <a:r>
              <a:rPr lang="en" sz="1600" dirty="0">
                <a:latin typeface="Arial"/>
                <a:ea typeface="Arial"/>
                <a:cs typeface="Arial"/>
                <a:sym typeface="Arial"/>
              </a:rPr>
              <a:t>Breaking Open the Word</a:t>
            </a:r>
          </a:p>
          <a:p>
            <a:pPr marL="457200" lvl="0" indent="-330200" algn="l" rtl="0">
              <a:lnSpc>
                <a:spcPct val="95000"/>
              </a:lnSpc>
              <a:spcBef>
                <a:spcPts val="0"/>
              </a:spcBef>
              <a:spcAft>
                <a:spcPts val="0"/>
              </a:spcAft>
              <a:buSzPts val="1600"/>
              <a:buFont typeface="Arial"/>
              <a:buChar char="●"/>
            </a:pPr>
            <a:r>
              <a:rPr lang="en" sz="1600" dirty="0">
                <a:latin typeface="Arial"/>
                <a:ea typeface="Arial"/>
                <a:cs typeface="Arial"/>
                <a:sym typeface="Arial"/>
              </a:rPr>
              <a:t>Prayer</a:t>
            </a:r>
          </a:p>
          <a:p>
            <a:pPr marL="457200" lvl="0" indent="-330200" algn="l" rtl="0">
              <a:lnSpc>
                <a:spcPct val="95000"/>
              </a:lnSpc>
              <a:spcBef>
                <a:spcPts val="0"/>
              </a:spcBef>
              <a:spcAft>
                <a:spcPts val="0"/>
              </a:spcAft>
              <a:buSzPts val="1600"/>
              <a:buFont typeface="Arial"/>
              <a:buChar char="●"/>
            </a:pPr>
            <a:r>
              <a:rPr lang="en" sz="1600" dirty="0">
                <a:latin typeface="Arial"/>
                <a:ea typeface="Arial"/>
                <a:cs typeface="Arial"/>
                <a:sym typeface="Arial"/>
              </a:rPr>
              <a:t>Resources:  MyParishApp, FlockNotes, Laudate, Hallow, Ascension, CIAY, BIAY, RIAY, The Chosen, FORMED</a:t>
            </a:r>
          </a:p>
          <a:p>
            <a:pPr marL="457200" lvl="0" indent="-330200" algn="l" rtl="0">
              <a:lnSpc>
                <a:spcPct val="95000"/>
              </a:lnSpc>
              <a:spcBef>
                <a:spcPts val="0"/>
              </a:spcBef>
              <a:spcAft>
                <a:spcPts val="0"/>
              </a:spcAft>
              <a:buSzPts val="1600"/>
              <a:buFont typeface="Arial"/>
              <a:buChar char="●"/>
            </a:pPr>
            <a:r>
              <a:rPr lang="en" sz="1600" dirty="0">
                <a:latin typeface="Arial"/>
                <a:ea typeface="Arial"/>
                <a:cs typeface="Arial"/>
                <a:sym typeface="Arial"/>
              </a:rPr>
              <a:t>Topics:  Images of God, Liturgical Calendar, The Mass</a:t>
            </a:r>
          </a:p>
          <a:p>
            <a:pPr marL="457200" lvl="0" indent="-330200" algn="l" rtl="0">
              <a:lnSpc>
                <a:spcPct val="95000"/>
              </a:lnSpc>
              <a:spcBef>
                <a:spcPts val="0"/>
              </a:spcBef>
              <a:spcAft>
                <a:spcPts val="0"/>
              </a:spcAft>
              <a:buSzPts val="1600"/>
              <a:buFont typeface="Arial"/>
              <a:buChar char="●"/>
            </a:pPr>
            <a:r>
              <a:rPr lang="en" sz="1600" dirty="0">
                <a:latin typeface="Arial"/>
                <a:ea typeface="Arial"/>
                <a:cs typeface="Arial"/>
                <a:sym typeface="Arial"/>
              </a:rPr>
              <a:t>Sponsors Get Involved–Invite </a:t>
            </a:r>
            <a:r>
              <a:rPr lang="en" sz="1600" i="1" dirty="0">
                <a:latin typeface="Arial"/>
                <a:ea typeface="Arial"/>
                <a:cs typeface="Arial"/>
                <a:sym typeface="Arial"/>
              </a:rPr>
              <a:t>and</a:t>
            </a:r>
            <a:r>
              <a:rPr lang="en" sz="1600" dirty="0">
                <a:latin typeface="Arial"/>
                <a:ea typeface="Arial"/>
                <a:cs typeface="Arial"/>
                <a:sym typeface="Arial"/>
              </a:rPr>
              <a:t> Accompany</a:t>
            </a:r>
          </a:p>
          <a:p>
            <a:pPr marL="457200" lvl="0" indent="-330200" algn="l" rtl="0">
              <a:lnSpc>
                <a:spcPct val="95000"/>
              </a:lnSpc>
              <a:spcBef>
                <a:spcPts val="0"/>
              </a:spcBef>
              <a:spcAft>
                <a:spcPts val="0"/>
              </a:spcAft>
              <a:buSzPts val="1600"/>
              <a:buFont typeface="Arial"/>
              <a:buChar char="●"/>
            </a:pPr>
            <a:r>
              <a:rPr lang="en" sz="1600" dirty="0">
                <a:latin typeface="Arial"/>
                <a:ea typeface="Arial"/>
                <a:cs typeface="Arial"/>
                <a:sym typeface="Arial"/>
              </a:rPr>
              <a:t>This is the Seeker’s/Inquirer’s Time, Not Ours!</a:t>
            </a:r>
          </a:p>
          <a:p>
            <a:pPr marL="457200" lvl="0" indent="-330200" algn="l" rtl="0">
              <a:lnSpc>
                <a:spcPct val="95000"/>
              </a:lnSpc>
              <a:spcBef>
                <a:spcPts val="0"/>
              </a:spcBef>
              <a:spcAft>
                <a:spcPts val="0"/>
              </a:spcAft>
              <a:buSzPts val="1600"/>
              <a:buFont typeface="Arial"/>
              <a:buChar char="●"/>
            </a:pPr>
            <a:r>
              <a:rPr lang="en" sz="1600" dirty="0">
                <a:latin typeface="Arial"/>
                <a:ea typeface="Arial"/>
                <a:cs typeface="Arial"/>
                <a:sym typeface="Arial"/>
              </a:rPr>
              <a:t>Catechumen </a:t>
            </a:r>
            <a:r>
              <a:rPr lang="en" sz="1600" dirty="0">
                <a:latin typeface="Arial"/>
                <a:ea typeface="Arial"/>
                <a:cs typeface="Arial"/>
                <a:sym typeface="Wingdings" panose="05000000000000000000" pitchFamily="2" charset="2"/>
              </a:rPr>
              <a:t> </a:t>
            </a:r>
            <a:r>
              <a:rPr lang="en" sz="1600" dirty="0">
                <a:latin typeface="Arial"/>
                <a:ea typeface="Arial"/>
                <a:cs typeface="Arial"/>
                <a:sym typeface="Arial"/>
              </a:rPr>
              <a:t>Discernment Process </a:t>
            </a:r>
            <a:r>
              <a:rPr lang="en" sz="1600" dirty="0">
                <a:latin typeface="Arial"/>
                <a:ea typeface="Arial"/>
                <a:cs typeface="Arial"/>
                <a:sym typeface="Wingdings" panose="05000000000000000000" pitchFamily="2" charset="2"/>
              </a:rPr>
              <a:t></a:t>
            </a:r>
            <a:r>
              <a:rPr lang="en" sz="1600" dirty="0">
                <a:latin typeface="Arial"/>
                <a:ea typeface="Arial"/>
                <a:cs typeface="Arial"/>
                <a:sym typeface="Arial"/>
              </a:rPr>
              <a:t> Rite of Entrance </a:t>
            </a:r>
          </a:p>
          <a:p>
            <a:pPr marL="127000" lvl="0" indent="0" algn="l" rtl="0">
              <a:lnSpc>
                <a:spcPct val="95000"/>
              </a:lnSpc>
              <a:spcBef>
                <a:spcPts val="0"/>
              </a:spcBef>
              <a:spcAft>
                <a:spcPts val="0"/>
              </a:spcAft>
              <a:buSzPts val="1600"/>
              <a:buNone/>
            </a:pPr>
            <a:r>
              <a:rPr lang="en" sz="1600" dirty="0">
                <a:latin typeface="Arial"/>
                <a:ea typeface="Arial"/>
                <a:cs typeface="Arial"/>
                <a:sym typeface="Arial"/>
              </a:rPr>
              <a:t>      </a:t>
            </a:r>
            <a:r>
              <a:rPr lang="en" sz="1600" i="1" dirty="0">
                <a:latin typeface="Arial"/>
                <a:ea typeface="Arial"/>
                <a:cs typeface="Arial"/>
                <a:sym typeface="Arial"/>
              </a:rPr>
              <a:t>NOTE:  Rite of Welcome for Candidates is optional</a:t>
            </a:r>
            <a:endParaRPr sz="1600" i="1" dirty="0">
              <a:latin typeface="Arial"/>
              <a:ea typeface="Arial"/>
              <a:cs typeface="Arial"/>
              <a:sym typeface="Arial"/>
            </a:endParaRPr>
          </a:p>
          <a:p>
            <a:pPr marL="914400" lvl="0" indent="0" algn="l" rtl="0">
              <a:lnSpc>
                <a:spcPct val="95000"/>
              </a:lnSpc>
              <a:spcBef>
                <a:spcPts val="1200"/>
              </a:spcBef>
              <a:spcAft>
                <a:spcPts val="1200"/>
              </a:spcAft>
              <a:buNone/>
            </a:pPr>
            <a:endParaRPr sz="1600" dirty="0">
              <a:latin typeface="Arial"/>
              <a:ea typeface="Arial"/>
              <a:cs typeface="Arial"/>
              <a:sym typeface="Arial"/>
            </a:endParaRPr>
          </a:p>
        </p:txBody>
      </p:sp>
      <p:sp>
        <p:nvSpPr>
          <p:cNvPr id="166" name="Google Shape;166;p24"/>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5"/>
          <p:cNvSpPr txBox="1">
            <a:spLocks noGrp="1"/>
          </p:cNvSpPr>
          <p:nvPr>
            <p:ph type="title"/>
          </p:nvPr>
        </p:nvSpPr>
        <p:spPr>
          <a:xfrm>
            <a:off x="510600" y="178691"/>
            <a:ext cx="8122800" cy="930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latin typeface="Arial"/>
                <a:ea typeface="Arial"/>
                <a:cs typeface="Arial"/>
                <a:sym typeface="Arial"/>
              </a:rPr>
              <a:t>Practical Steps:  CATECHUMENATE</a:t>
            </a:r>
            <a:endParaRPr sz="3400" i="1" dirty="0">
              <a:latin typeface="Arial"/>
              <a:ea typeface="Arial"/>
              <a:cs typeface="Arial"/>
              <a:sym typeface="Arial"/>
            </a:endParaRPr>
          </a:p>
        </p:txBody>
      </p:sp>
      <p:sp>
        <p:nvSpPr>
          <p:cNvPr id="172" name="Google Shape;172;p25"/>
          <p:cNvSpPr txBox="1">
            <a:spLocks noGrp="1"/>
          </p:cNvSpPr>
          <p:nvPr>
            <p:ph type="body" idx="1"/>
          </p:nvPr>
        </p:nvSpPr>
        <p:spPr>
          <a:xfrm>
            <a:off x="364708" y="1033702"/>
            <a:ext cx="8520600" cy="4109798"/>
          </a:xfrm>
          <a:prstGeom prst="rect">
            <a:avLst/>
          </a:prstGeom>
        </p:spPr>
        <p:txBody>
          <a:bodyPr spcFirstLastPara="1" wrap="square" lIns="91425" tIns="91425" rIns="91425" bIns="91425" anchor="t" anchorCtr="0">
            <a:noAutofit/>
          </a:bodyPr>
          <a:lstStyle/>
          <a:p>
            <a:pPr marL="457200" lvl="0" indent="-336550" algn="l" rtl="0">
              <a:lnSpc>
                <a:spcPct val="95000"/>
              </a:lnSpc>
              <a:spcBef>
                <a:spcPts val="0"/>
              </a:spcBef>
              <a:spcAft>
                <a:spcPts val="0"/>
              </a:spcAft>
              <a:buSzPts val="1700"/>
              <a:buFont typeface="Arial"/>
              <a:buChar char="●"/>
            </a:pPr>
            <a:r>
              <a:rPr lang="en" dirty="0">
                <a:latin typeface="Arial"/>
                <a:ea typeface="Arial"/>
                <a:cs typeface="Arial"/>
                <a:sym typeface="Arial"/>
              </a:rPr>
              <a:t>Meets weekly, Year-Round:  Dismissal, Breaking Open the Word, Catechesis/Doctrine</a:t>
            </a:r>
          </a:p>
          <a:p>
            <a:pPr marL="457200" lvl="0" indent="-336550" algn="l" rtl="0">
              <a:lnSpc>
                <a:spcPct val="95000"/>
              </a:lnSpc>
              <a:spcBef>
                <a:spcPts val="0"/>
              </a:spcBef>
              <a:spcAft>
                <a:spcPts val="0"/>
              </a:spcAft>
              <a:buSzPts val="1700"/>
              <a:buFont typeface="Arial"/>
              <a:buChar char="●"/>
            </a:pPr>
            <a:r>
              <a:rPr lang="en" dirty="0">
                <a:latin typeface="Arial"/>
                <a:ea typeface="Arial"/>
                <a:cs typeface="Arial"/>
                <a:sym typeface="Arial"/>
              </a:rPr>
              <a:t>Schedule?</a:t>
            </a:r>
          </a:p>
          <a:p>
            <a:pPr marL="457200" lvl="0" indent="-336550" algn="l" rtl="0">
              <a:lnSpc>
                <a:spcPct val="95000"/>
              </a:lnSpc>
              <a:spcBef>
                <a:spcPts val="0"/>
              </a:spcBef>
              <a:spcAft>
                <a:spcPts val="0"/>
              </a:spcAft>
              <a:buSzPts val="1700"/>
              <a:buFont typeface="Arial"/>
              <a:buChar char="●"/>
            </a:pPr>
            <a:r>
              <a:rPr lang="en" dirty="0">
                <a:latin typeface="Arial"/>
                <a:ea typeface="Arial"/>
                <a:cs typeface="Arial"/>
                <a:sym typeface="Arial"/>
              </a:rPr>
              <a:t>Lectionary-Based, Liturgical Calendar</a:t>
            </a:r>
          </a:p>
          <a:p>
            <a:pPr marL="457200" lvl="0" indent="-336550" algn="l" rtl="0">
              <a:lnSpc>
                <a:spcPct val="95000"/>
              </a:lnSpc>
              <a:spcBef>
                <a:spcPts val="0"/>
              </a:spcBef>
              <a:spcAft>
                <a:spcPts val="0"/>
              </a:spcAft>
              <a:buSzPts val="1700"/>
              <a:buFont typeface="Arial"/>
              <a:buChar char="●"/>
            </a:pPr>
            <a:r>
              <a:rPr lang="en" dirty="0">
                <a:latin typeface="Arial"/>
                <a:ea typeface="Arial"/>
                <a:cs typeface="Arial"/>
                <a:sym typeface="Arial"/>
              </a:rPr>
              <a:t>4-5 Catechists is optimal</a:t>
            </a:r>
          </a:p>
          <a:p>
            <a:pPr marL="457200" lvl="0" indent="-336550" algn="l" rtl="0">
              <a:lnSpc>
                <a:spcPct val="95000"/>
              </a:lnSpc>
              <a:spcBef>
                <a:spcPts val="0"/>
              </a:spcBef>
              <a:spcAft>
                <a:spcPts val="0"/>
              </a:spcAft>
              <a:buSzPts val="1700"/>
              <a:buFont typeface="Arial"/>
              <a:buChar char="●"/>
            </a:pPr>
            <a:r>
              <a:rPr lang="en" dirty="0">
                <a:latin typeface="Arial"/>
                <a:ea typeface="Arial"/>
                <a:cs typeface="Arial"/>
                <a:sym typeface="Arial"/>
              </a:rPr>
              <a:t>Round tables for sharing</a:t>
            </a:r>
          </a:p>
          <a:p>
            <a:pPr marL="457200" lvl="0" indent="-336550" algn="l" rtl="0">
              <a:lnSpc>
                <a:spcPct val="95000"/>
              </a:lnSpc>
              <a:spcBef>
                <a:spcPts val="0"/>
              </a:spcBef>
              <a:spcAft>
                <a:spcPts val="0"/>
              </a:spcAft>
              <a:buSzPts val="1700"/>
              <a:buFont typeface="Arial"/>
              <a:buChar char="●"/>
            </a:pPr>
            <a:r>
              <a:rPr lang="en" dirty="0">
                <a:latin typeface="Arial"/>
                <a:ea typeface="Arial"/>
                <a:cs typeface="Arial"/>
                <a:sym typeface="Arial"/>
              </a:rPr>
              <a:t>Dialogic Presentations &amp; Discussions:   Move from ‘formation’ to ‘transformation’</a:t>
            </a:r>
          </a:p>
          <a:p>
            <a:pPr marL="457200" lvl="0" indent="-336550" algn="l" rtl="0">
              <a:lnSpc>
                <a:spcPct val="95000"/>
              </a:lnSpc>
              <a:spcBef>
                <a:spcPts val="0"/>
              </a:spcBef>
              <a:spcAft>
                <a:spcPts val="0"/>
              </a:spcAft>
              <a:buSzPts val="1700"/>
              <a:buFont typeface="Arial"/>
              <a:buChar char="●"/>
            </a:pPr>
            <a:r>
              <a:rPr lang="en" dirty="0">
                <a:latin typeface="Arial"/>
                <a:ea typeface="Arial"/>
                <a:cs typeface="Arial"/>
                <a:sym typeface="Arial"/>
              </a:rPr>
              <a:t>Adults learn best from each other! </a:t>
            </a:r>
          </a:p>
          <a:p>
            <a:pPr marL="457200" lvl="0" indent="-336550" algn="l" rtl="0">
              <a:lnSpc>
                <a:spcPct val="95000"/>
              </a:lnSpc>
              <a:spcBef>
                <a:spcPts val="0"/>
              </a:spcBef>
              <a:spcAft>
                <a:spcPts val="0"/>
              </a:spcAft>
              <a:buSzPts val="1700"/>
              <a:buFont typeface="Arial"/>
              <a:buChar char="●"/>
            </a:pPr>
            <a:r>
              <a:rPr lang="en" dirty="0">
                <a:latin typeface="Arial"/>
                <a:ea typeface="Arial"/>
                <a:cs typeface="Arial"/>
                <a:sym typeface="Arial"/>
              </a:rPr>
              <a:t>“Mystery is  . . . .  multilayered and pregnant with meaning!” </a:t>
            </a:r>
            <a:r>
              <a:rPr lang="en" i="1" dirty="0">
                <a:latin typeface="Arial"/>
                <a:ea typeface="Arial"/>
                <a:cs typeface="Arial"/>
                <a:sym typeface="Arial"/>
              </a:rPr>
              <a:t>(Richard Rohr)</a:t>
            </a:r>
          </a:p>
          <a:p>
            <a:pPr marL="457200" lvl="0" indent="-336550" algn="l" rtl="0">
              <a:lnSpc>
                <a:spcPct val="95000"/>
              </a:lnSpc>
              <a:spcBef>
                <a:spcPts val="0"/>
              </a:spcBef>
              <a:spcAft>
                <a:spcPts val="0"/>
              </a:spcAft>
              <a:buSzPts val="1700"/>
              <a:buFont typeface="Arial"/>
              <a:buChar char="●"/>
            </a:pPr>
            <a:r>
              <a:rPr lang="en-US" dirty="0">
                <a:latin typeface="Arial"/>
                <a:ea typeface="Arial"/>
                <a:cs typeface="Arial"/>
                <a:sym typeface="Arial"/>
              </a:rPr>
              <a:t>Why is this truth (e.g., The Resurrection)  important?  This is </a:t>
            </a:r>
            <a:r>
              <a:rPr lang="en-US" i="1" dirty="0">
                <a:latin typeface="Arial"/>
                <a:ea typeface="Arial"/>
                <a:cs typeface="Arial"/>
                <a:sym typeface="Arial"/>
              </a:rPr>
              <a:t>MYSTAGOGY</a:t>
            </a:r>
            <a:r>
              <a:rPr lang="en-US" dirty="0">
                <a:latin typeface="Arial"/>
                <a:ea typeface="Arial"/>
                <a:cs typeface="Arial"/>
                <a:sym typeface="Arial"/>
              </a:rPr>
              <a:t> at work throughout the entire process!</a:t>
            </a:r>
          </a:p>
          <a:p>
            <a:pPr marL="457200" lvl="0" indent="-336550" algn="l" rtl="0">
              <a:lnSpc>
                <a:spcPct val="95000"/>
              </a:lnSpc>
              <a:spcBef>
                <a:spcPts val="0"/>
              </a:spcBef>
              <a:spcAft>
                <a:spcPts val="0"/>
              </a:spcAft>
              <a:buSzPts val="1700"/>
              <a:buFont typeface="Arial"/>
              <a:buChar char="●"/>
            </a:pPr>
            <a:r>
              <a:rPr lang="en" dirty="0">
                <a:latin typeface="Arial"/>
                <a:ea typeface="Arial"/>
                <a:cs typeface="Arial"/>
                <a:sym typeface="Arial"/>
              </a:rPr>
              <a:t>Catechumens/Candidates move as individuals and not as group</a:t>
            </a:r>
          </a:p>
          <a:p>
            <a:pPr marL="457200" lvl="0" indent="-336550" algn="l" rtl="0">
              <a:lnSpc>
                <a:spcPct val="95000"/>
              </a:lnSpc>
              <a:spcBef>
                <a:spcPts val="0"/>
              </a:spcBef>
              <a:spcAft>
                <a:spcPts val="0"/>
              </a:spcAft>
              <a:buSzPts val="1700"/>
              <a:buFont typeface="Arial"/>
              <a:buChar char="●"/>
            </a:pPr>
            <a:r>
              <a:rPr lang="en" i="1" dirty="0">
                <a:latin typeface="Arial"/>
                <a:ea typeface="Arial"/>
                <a:cs typeface="Arial"/>
                <a:sym typeface="Arial"/>
              </a:rPr>
              <a:t>It takes as long as it takes!</a:t>
            </a:r>
            <a:endParaRPr i="1" dirty="0">
              <a:latin typeface="Arial"/>
              <a:ea typeface="Arial"/>
              <a:cs typeface="Arial"/>
              <a:sym typeface="Arial"/>
            </a:endParaRPr>
          </a:p>
          <a:p>
            <a:pPr marL="914400" lvl="0" indent="0" algn="l" rtl="0">
              <a:lnSpc>
                <a:spcPct val="95000"/>
              </a:lnSpc>
              <a:spcBef>
                <a:spcPts val="1200"/>
              </a:spcBef>
              <a:spcAft>
                <a:spcPts val="0"/>
              </a:spcAft>
              <a:buNone/>
            </a:pPr>
            <a:endParaRPr sz="1500" dirty="0"/>
          </a:p>
          <a:p>
            <a:pPr marL="457200" lvl="0" indent="0" algn="l" rtl="0">
              <a:lnSpc>
                <a:spcPct val="100000"/>
              </a:lnSpc>
              <a:spcBef>
                <a:spcPts val="1200"/>
              </a:spcBef>
              <a:spcAft>
                <a:spcPts val="0"/>
              </a:spcAft>
              <a:buNone/>
            </a:pPr>
            <a:endParaRPr sz="1300" i="1" dirty="0"/>
          </a:p>
        </p:txBody>
      </p:sp>
      <p:sp>
        <p:nvSpPr>
          <p:cNvPr id="173" name="Google Shape;173;p25"/>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6"/>
          <p:cNvSpPr txBox="1">
            <a:spLocks noGrp="1"/>
          </p:cNvSpPr>
          <p:nvPr>
            <p:ph type="title"/>
          </p:nvPr>
        </p:nvSpPr>
        <p:spPr>
          <a:xfrm>
            <a:off x="401600" y="115850"/>
            <a:ext cx="8354400" cy="93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Arial"/>
                <a:ea typeface="Arial"/>
                <a:cs typeface="Arial"/>
                <a:sym typeface="Arial"/>
              </a:rPr>
              <a:t>Practical Steps:  PURIFICATION &amp; ENLIGHTENMENT</a:t>
            </a:r>
            <a:endParaRPr>
              <a:latin typeface="Arial"/>
              <a:ea typeface="Arial"/>
              <a:cs typeface="Arial"/>
              <a:sym typeface="Arial"/>
            </a:endParaRPr>
          </a:p>
        </p:txBody>
      </p:sp>
      <p:sp>
        <p:nvSpPr>
          <p:cNvPr id="179" name="Google Shape;179;p26"/>
          <p:cNvSpPr txBox="1">
            <a:spLocks noGrp="1"/>
          </p:cNvSpPr>
          <p:nvPr>
            <p:ph type="body" idx="1"/>
          </p:nvPr>
        </p:nvSpPr>
        <p:spPr>
          <a:xfrm>
            <a:off x="311700" y="1214749"/>
            <a:ext cx="8520600" cy="3708433"/>
          </a:xfrm>
          <a:prstGeom prst="rect">
            <a:avLst/>
          </a:prstGeom>
        </p:spPr>
        <p:txBody>
          <a:bodyPr spcFirstLastPara="1" wrap="square" lIns="91425" tIns="91425" rIns="91425" bIns="91425" anchor="t" anchorCtr="0">
            <a:noAutofit/>
          </a:bodyPr>
          <a:lstStyle/>
          <a:p>
            <a:pPr marL="457200" lvl="0" indent="-336550" algn="l" rtl="0">
              <a:lnSpc>
                <a:spcPct val="95000"/>
              </a:lnSpc>
              <a:spcBef>
                <a:spcPts val="0"/>
              </a:spcBef>
              <a:spcAft>
                <a:spcPts val="0"/>
              </a:spcAft>
              <a:buSzPts val="1700"/>
              <a:buFont typeface="Arial"/>
              <a:buChar char="●"/>
            </a:pPr>
            <a:r>
              <a:rPr lang="en" sz="2000" b="1" dirty="0">
                <a:latin typeface="+mn-lt"/>
                <a:ea typeface="Arial"/>
                <a:cs typeface="Arial"/>
                <a:sym typeface="Arial"/>
              </a:rPr>
              <a:t>PURIFICATION and ENLIGHTENMENT = The Six Weeks of Lent</a:t>
            </a:r>
          </a:p>
          <a:p>
            <a:pPr marL="457200" lvl="0" indent="-336550" algn="l" rtl="0">
              <a:lnSpc>
                <a:spcPct val="95000"/>
              </a:lnSpc>
              <a:spcBef>
                <a:spcPts val="0"/>
              </a:spcBef>
              <a:spcAft>
                <a:spcPts val="0"/>
              </a:spcAft>
              <a:buSzPts val="1700"/>
              <a:buFont typeface="Arial"/>
              <a:buChar char="●"/>
            </a:pPr>
            <a:r>
              <a:rPr lang="en" sz="2000" dirty="0">
                <a:latin typeface="+mn-lt"/>
                <a:ea typeface="Arial"/>
                <a:cs typeface="Arial"/>
                <a:sym typeface="Arial"/>
              </a:rPr>
              <a:t>Journey to Easter Vigil</a:t>
            </a:r>
          </a:p>
          <a:p>
            <a:pPr marL="457200" lvl="0" indent="-336550" algn="l" rtl="0">
              <a:lnSpc>
                <a:spcPct val="95000"/>
              </a:lnSpc>
              <a:spcBef>
                <a:spcPts val="0"/>
              </a:spcBef>
              <a:spcAft>
                <a:spcPts val="0"/>
              </a:spcAft>
              <a:buSzPts val="1700"/>
              <a:buFont typeface="Arial"/>
              <a:buChar char="●"/>
            </a:pPr>
            <a:r>
              <a:rPr lang="en" sz="2000" dirty="0">
                <a:latin typeface="+mn-lt"/>
                <a:ea typeface="Arial"/>
                <a:cs typeface="Arial"/>
                <a:sym typeface="Arial"/>
              </a:rPr>
              <a:t>Prayerful, Spiritual Preparation Prior to Sacraments</a:t>
            </a:r>
          </a:p>
          <a:p>
            <a:pPr lvl="1" indent="-336550">
              <a:lnSpc>
                <a:spcPct val="95000"/>
              </a:lnSpc>
              <a:buSzPts val="1700"/>
              <a:buFont typeface="Courier New" panose="02070309020205020404" pitchFamily="49" charset="0"/>
              <a:buChar char="o"/>
            </a:pPr>
            <a:r>
              <a:rPr lang="en-US" sz="2000" dirty="0">
                <a:latin typeface="+mn-lt"/>
                <a:ea typeface="Arial"/>
                <a:cs typeface="Arial"/>
                <a:sym typeface="Arial"/>
              </a:rPr>
              <a:t>Elect Only</a:t>
            </a:r>
          </a:p>
          <a:p>
            <a:pPr lvl="1" indent="-336550">
              <a:lnSpc>
                <a:spcPct val="95000"/>
              </a:lnSpc>
              <a:buSzPts val="1700"/>
              <a:buFont typeface="Courier New" panose="02070309020205020404" pitchFamily="49" charset="0"/>
              <a:buChar char="o"/>
            </a:pPr>
            <a:r>
              <a:rPr lang="en-US" sz="2000">
                <a:latin typeface="+mn-lt"/>
                <a:ea typeface="Arial"/>
                <a:cs typeface="Arial"/>
                <a:sym typeface="Arial"/>
              </a:rPr>
              <a:t>Elect + Candidates </a:t>
            </a:r>
            <a:r>
              <a:rPr lang="en-US" sz="2000" dirty="0">
                <a:latin typeface="+mn-lt"/>
                <a:ea typeface="Arial"/>
                <a:cs typeface="Arial"/>
                <a:sym typeface="Arial"/>
              </a:rPr>
              <a:t>(</a:t>
            </a:r>
            <a:r>
              <a:rPr lang="en-US" sz="2000" i="1" dirty="0">
                <a:latin typeface="+mn-lt"/>
                <a:ea typeface="Arial"/>
                <a:cs typeface="Arial"/>
                <a:sym typeface="Arial"/>
              </a:rPr>
              <a:t>not Catechumens</a:t>
            </a:r>
            <a:r>
              <a:rPr lang="en-US" sz="2000" dirty="0">
                <a:latin typeface="+mn-lt"/>
                <a:ea typeface="Arial"/>
                <a:cs typeface="Arial"/>
                <a:sym typeface="Arial"/>
              </a:rPr>
              <a:t>)</a:t>
            </a:r>
          </a:p>
          <a:p>
            <a:pPr indent="-336550">
              <a:lnSpc>
                <a:spcPct val="95000"/>
              </a:lnSpc>
              <a:buSzPts val="1700"/>
              <a:buFont typeface="Arial"/>
              <a:buChar char="●"/>
            </a:pPr>
            <a:r>
              <a:rPr lang="en" sz="2000" dirty="0">
                <a:latin typeface="+mn-lt"/>
                <a:ea typeface="Arial"/>
                <a:cs typeface="Arial"/>
                <a:sym typeface="Arial"/>
              </a:rPr>
              <a:t>Retreat-like Atmosphere (Prayer table, Chairs in a circle)</a:t>
            </a:r>
          </a:p>
          <a:p>
            <a:pPr marL="457200" lvl="0" indent="-336550" algn="l" rtl="0">
              <a:lnSpc>
                <a:spcPct val="95000"/>
              </a:lnSpc>
              <a:spcBef>
                <a:spcPts val="0"/>
              </a:spcBef>
              <a:spcAft>
                <a:spcPts val="0"/>
              </a:spcAft>
              <a:buSzPts val="1700"/>
              <a:buFont typeface="Arial"/>
              <a:buChar char="●"/>
            </a:pPr>
            <a:r>
              <a:rPr lang="en" sz="2000" dirty="0">
                <a:latin typeface="+mn-lt"/>
                <a:ea typeface="Arial"/>
                <a:cs typeface="Arial"/>
                <a:sym typeface="Arial"/>
              </a:rPr>
              <a:t>Scrutinies/Creed/Lord’s Prayer/Preparation Rites for Elect ONLY</a:t>
            </a:r>
          </a:p>
          <a:p>
            <a:pPr marL="457200" lvl="0" indent="-336550" algn="l" rtl="0">
              <a:lnSpc>
                <a:spcPct val="95000"/>
              </a:lnSpc>
              <a:spcBef>
                <a:spcPts val="0"/>
              </a:spcBef>
              <a:spcAft>
                <a:spcPts val="0"/>
              </a:spcAft>
              <a:buSzPts val="1700"/>
              <a:buFont typeface="Arial"/>
              <a:buChar char="●"/>
            </a:pPr>
            <a:r>
              <a:rPr lang="en" sz="2000" dirty="0">
                <a:latin typeface="+mn-lt"/>
                <a:ea typeface="Arial"/>
                <a:cs typeface="Arial"/>
                <a:sym typeface="Arial"/>
              </a:rPr>
              <a:t>Easter Vigil </a:t>
            </a:r>
            <a:endParaRPr sz="2000" dirty="0">
              <a:latin typeface="+mn-lt"/>
              <a:ea typeface="Arial"/>
              <a:cs typeface="Arial"/>
              <a:sym typeface="Arial"/>
            </a:endParaRPr>
          </a:p>
          <a:p>
            <a:pPr marL="863600" lvl="1" indent="-285750">
              <a:lnSpc>
                <a:spcPct val="95000"/>
              </a:lnSpc>
              <a:buSzPts val="1700"/>
              <a:buFont typeface="Courier New" panose="02070309020205020404" pitchFamily="49" charset="0"/>
              <a:buChar char="o"/>
            </a:pPr>
            <a:r>
              <a:rPr lang="en" sz="2000" dirty="0">
                <a:latin typeface="+mn-lt"/>
                <a:ea typeface="Arial"/>
                <a:cs typeface="Arial"/>
                <a:sym typeface="Arial"/>
              </a:rPr>
              <a:t>Sacraments of Initiation (Elect Only)</a:t>
            </a:r>
            <a:endParaRPr sz="2000" dirty="0">
              <a:latin typeface="+mn-lt"/>
              <a:ea typeface="Arial"/>
              <a:cs typeface="Arial"/>
              <a:sym typeface="Arial"/>
            </a:endParaRPr>
          </a:p>
          <a:p>
            <a:pPr marL="863600" lvl="1" indent="-285750">
              <a:lnSpc>
                <a:spcPct val="95000"/>
              </a:lnSpc>
              <a:buSzPts val="1700"/>
              <a:buFont typeface="Courier New" panose="02070309020205020404" pitchFamily="49" charset="0"/>
              <a:buChar char="o"/>
            </a:pPr>
            <a:r>
              <a:rPr lang="en" sz="2000" dirty="0">
                <a:latin typeface="+mn-lt"/>
                <a:ea typeface="Arial"/>
                <a:cs typeface="Arial"/>
                <a:sym typeface="Arial"/>
              </a:rPr>
              <a:t>Combined Rite in US:  Sacraments of Initiation + Rite of Reception into Full Communion</a:t>
            </a:r>
          </a:p>
          <a:p>
            <a:pPr marL="863600" lvl="1" indent="-285750">
              <a:lnSpc>
                <a:spcPct val="95000"/>
              </a:lnSpc>
              <a:buSzPts val="1700"/>
              <a:buFont typeface="Courier New" panose="02070309020205020404" pitchFamily="49" charset="0"/>
              <a:buChar char="o"/>
            </a:pPr>
            <a:r>
              <a:rPr lang="en" sz="2000" dirty="0">
                <a:latin typeface="+mn-lt"/>
                <a:ea typeface="Arial"/>
                <a:cs typeface="Arial"/>
                <a:sym typeface="Arial"/>
              </a:rPr>
              <a:t>Confirmation “Only” is </a:t>
            </a:r>
            <a:r>
              <a:rPr lang="en" sz="2000" i="1" dirty="0">
                <a:latin typeface="+mn-lt"/>
                <a:ea typeface="Arial"/>
                <a:cs typeface="Arial"/>
                <a:sym typeface="Arial"/>
              </a:rPr>
              <a:t>not</a:t>
            </a:r>
            <a:r>
              <a:rPr lang="en" sz="2000" dirty="0">
                <a:latin typeface="+mn-lt"/>
                <a:ea typeface="Arial"/>
                <a:cs typeface="Arial"/>
                <a:sym typeface="Arial"/>
              </a:rPr>
              <a:t> part of OCIA, just convenient</a:t>
            </a:r>
          </a:p>
          <a:p>
            <a:pPr marL="863600" lvl="1" indent="-285750">
              <a:lnSpc>
                <a:spcPct val="95000"/>
              </a:lnSpc>
              <a:buSzPts val="1700"/>
              <a:buFont typeface="Courier New" panose="02070309020205020404" pitchFamily="49" charset="0"/>
              <a:buChar char="o"/>
            </a:pPr>
            <a:endParaRPr sz="2000" dirty="0">
              <a:latin typeface="+mn-lt"/>
              <a:ea typeface="Arial"/>
              <a:cs typeface="Arial"/>
              <a:sym typeface="Arial"/>
            </a:endParaRPr>
          </a:p>
          <a:p>
            <a:pPr marL="0" lvl="0" indent="0" algn="l" rtl="0">
              <a:lnSpc>
                <a:spcPct val="100000"/>
              </a:lnSpc>
              <a:spcBef>
                <a:spcPts val="1200"/>
              </a:spcBef>
              <a:spcAft>
                <a:spcPts val="0"/>
              </a:spcAft>
              <a:buNone/>
            </a:pPr>
            <a:endParaRPr sz="1600" dirty="0">
              <a:latin typeface="Arial"/>
              <a:ea typeface="Arial"/>
              <a:cs typeface="Arial"/>
              <a:sym typeface="Arial"/>
            </a:endParaRPr>
          </a:p>
        </p:txBody>
      </p:sp>
      <p:sp>
        <p:nvSpPr>
          <p:cNvPr id="180" name="Google Shape;180;p26"/>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7"/>
          <p:cNvSpPr txBox="1">
            <a:spLocks noGrp="1"/>
          </p:cNvSpPr>
          <p:nvPr>
            <p:ph type="title"/>
          </p:nvPr>
        </p:nvSpPr>
        <p:spPr>
          <a:xfrm>
            <a:off x="362975" y="30900"/>
            <a:ext cx="8469300" cy="119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980" dirty="0">
                <a:latin typeface="Arial"/>
                <a:ea typeface="Arial"/>
                <a:cs typeface="Arial"/>
                <a:sym typeface="Arial"/>
              </a:rPr>
              <a:t>Practical Steps:  Small or No Team, How YOU </a:t>
            </a:r>
            <a:r>
              <a:rPr lang="en" sz="2980" i="1" dirty="0">
                <a:latin typeface="Arial"/>
                <a:ea typeface="Arial"/>
                <a:cs typeface="Arial"/>
                <a:sym typeface="Arial"/>
              </a:rPr>
              <a:t>CAN</a:t>
            </a:r>
            <a:r>
              <a:rPr lang="en" sz="2980" dirty="0">
                <a:latin typeface="Arial"/>
                <a:ea typeface="Arial"/>
                <a:cs typeface="Arial"/>
                <a:sym typeface="Arial"/>
              </a:rPr>
              <a:t> Move to Year-Round/Continuous</a:t>
            </a:r>
            <a:endParaRPr sz="2980" dirty="0">
              <a:latin typeface="Arial"/>
              <a:ea typeface="Arial"/>
              <a:cs typeface="Arial"/>
              <a:sym typeface="Arial"/>
            </a:endParaRPr>
          </a:p>
          <a:p>
            <a:pPr marL="0" lvl="0" indent="0" algn="l" rtl="0">
              <a:spcBef>
                <a:spcPts val="0"/>
              </a:spcBef>
              <a:spcAft>
                <a:spcPts val="0"/>
              </a:spcAft>
              <a:buSzPts val="990"/>
              <a:buNone/>
            </a:pPr>
            <a:endParaRPr sz="2880" dirty="0">
              <a:latin typeface="Arial"/>
              <a:ea typeface="Arial"/>
              <a:cs typeface="Arial"/>
              <a:sym typeface="Arial"/>
            </a:endParaRPr>
          </a:p>
        </p:txBody>
      </p:sp>
      <p:sp>
        <p:nvSpPr>
          <p:cNvPr id="186" name="Google Shape;186;p27"/>
          <p:cNvSpPr txBox="1">
            <a:spLocks noGrp="1"/>
          </p:cNvSpPr>
          <p:nvPr>
            <p:ph type="body" idx="1"/>
          </p:nvPr>
        </p:nvSpPr>
        <p:spPr>
          <a:xfrm>
            <a:off x="311700" y="1127575"/>
            <a:ext cx="8520600" cy="3683700"/>
          </a:xfrm>
          <a:prstGeom prst="rect">
            <a:avLst/>
          </a:prstGeom>
          <a:solidFill>
            <a:schemeClr val="lt1"/>
          </a:solidFill>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Font typeface="Arial"/>
              <a:buChar char="●"/>
            </a:pPr>
            <a:r>
              <a:rPr lang="en" dirty="0">
                <a:latin typeface="Arial"/>
                <a:ea typeface="Arial"/>
                <a:cs typeface="Arial"/>
                <a:sym typeface="Arial"/>
              </a:rPr>
              <a:t>THE PARISH COMMUNITY is your Catechumenate</a:t>
            </a:r>
            <a:endParaRPr dirty="0">
              <a:latin typeface="Arial"/>
              <a:ea typeface="Arial"/>
              <a:cs typeface="Arial"/>
              <a:sym typeface="Arial"/>
            </a:endParaRPr>
          </a:p>
          <a:p>
            <a:pPr marL="457200" lvl="0" indent="-342900" algn="l" rtl="0">
              <a:lnSpc>
                <a:spcPct val="100000"/>
              </a:lnSpc>
              <a:spcBef>
                <a:spcPts val="0"/>
              </a:spcBef>
              <a:spcAft>
                <a:spcPts val="0"/>
              </a:spcAft>
              <a:buSzPts val="1800"/>
              <a:buFont typeface="Arial"/>
              <a:buChar char="●"/>
            </a:pPr>
            <a:r>
              <a:rPr lang="en" dirty="0">
                <a:latin typeface="Arial"/>
                <a:ea typeface="Arial"/>
                <a:cs typeface="Arial"/>
                <a:sym typeface="Arial"/>
              </a:rPr>
              <a:t>Imagine using this model for faith formation at all levels. What would that look like?  </a:t>
            </a:r>
            <a:r>
              <a:rPr lang="en" i="1" dirty="0">
                <a:latin typeface="Arial"/>
                <a:ea typeface="Arial"/>
                <a:cs typeface="Arial"/>
                <a:sym typeface="Arial"/>
              </a:rPr>
              <a:t>“They devoted themselves to the teaching of the apostles and to the communal life, to the breaking of the bread and to the prayers.” (Acts 2:42)</a:t>
            </a:r>
            <a:r>
              <a:rPr lang="en" i="1" dirty="0">
                <a:solidFill>
                  <a:srgbClr val="363936"/>
                </a:solidFill>
                <a:highlight>
                  <a:srgbClr val="FFFFFF"/>
                </a:highlight>
                <a:latin typeface="Arial"/>
                <a:ea typeface="Arial"/>
                <a:cs typeface="Arial"/>
                <a:sym typeface="Arial"/>
              </a:rPr>
              <a:t> </a:t>
            </a:r>
            <a:endParaRPr i="1" dirty="0">
              <a:latin typeface="Arial"/>
              <a:ea typeface="Arial"/>
              <a:cs typeface="Arial"/>
              <a:sym typeface="Arial"/>
            </a:endParaRPr>
          </a:p>
          <a:p>
            <a:pPr marL="914400" lvl="1" indent="-342900" algn="l" rtl="0">
              <a:lnSpc>
                <a:spcPct val="100000"/>
              </a:lnSpc>
              <a:spcBef>
                <a:spcPts val="0"/>
              </a:spcBef>
              <a:spcAft>
                <a:spcPts val="0"/>
              </a:spcAft>
              <a:buSzPts val="1800"/>
              <a:buFont typeface="Arial"/>
              <a:buChar char="○"/>
            </a:pPr>
            <a:r>
              <a:rPr lang="en" sz="1800" dirty="0">
                <a:latin typeface="Arial"/>
                <a:ea typeface="Arial"/>
                <a:cs typeface="Arial"/>
                <a:sym typeface="Arial"/>
              </a:rPr>
              <a:t>Sponsors!!—</a:t>
            </a:r>
            <a:r>
              <a:rPr lang="en" sz="1800" i="1" dirty="0">
                <a:latin typeface="Arial"/>
                <a:ea typeface="Arial"/>
                <a:cs typeface="Arial"/>
                <a:sym typeface="Arial"/>
              </a:rPr>
              <a:t>Accompaniment</a:t>
            </a:r>
            <a:endParaRPr sz="1800" dirty="0">
              <a:latin typeface="Arial"/>
              <a:ea typeface="Arial"/>
              <a:cs typeface="Arial"/>
              <a:sym typeface="Arial"/>
            </a:endParaRPr>
          </a:p>
          <a:p>
            <a:pPr marL="914400" lvl="1" indent="-342900" algn="l" rtl="0">
              <a:lnSpc>
                <a:spcPct val="100000"/>
              </a:lnSpc>
              <a:spcBef>
                <a:spcPts val="0"/>
              </a:spcBef>
              <a:spcAft>
                <a:spcPts val="0"/>
              </a:spcAft>
              <a:buSzPts val="1800"/>
              <a:buFont typeface="Arial"/>
              <a:buChar char="○"/>
            </a:pPr>
            <a:r>
              <a:rPr lang="en" sz="1800" dirty="0">
                <a:latin typeface="Arial"/>
                <a:ea typeface="Arial"/>
                <a:cs typeface="Arial"/>
                <a:sym typeface="Arial"/>
              </a:rPr>
              <a:t>Parish Events, Liturgies, Activities, Gatherings:  </a:t>
            </a:r>
            <a:r>
              <a:rPr lang="en" sz="1800" i="1" dirty="0">
                <a:latin typeface="Arial"/>
                <a:ea typeface="Arial"/>
                <a:cs typeface="Arial"/>
                <a:sym typeface="Arial"/>
              </a:rPr>
              <a:t>Adoration, SVDP, Women’s and Men’s Groups, Breakfast, Fish Fries, Stations of the Cross, Parish Mission, Retreats, Scripture/Bible Studies, Field Trips (Eucharistic Congress, Monastery, Cathedral, other parishes, etc)—Apprenticeship </a:t>
            </a:r>
            <a:endParaRPr sz="1800" i="1" dirty="0">
              <a:latin typeface="Arial"/>
              <a:ea typeface="Arial"/>
              <a:cs typeface="Arial"/>
              <a:sym typeface="Arial"/>
            </a:endParaRPr>
          </a:p>
          <a:p>
            <a:pPr marL="914400" lvl="1" indent="-342900" algn="l" rtl="0">
              <a:lnSpc>
                <a:spcPct val="100000"/>
              </a:lnSpc>
              <a:spcBef>
                <a:spcPts val="0"/>
              </a:spcBef>
              <a:spcAft>
                <a:spcPts val="0"/>
              </a:spcAft>
              <a:buSzPts val="1800"/>
              <a:buFont typeface="Arial"/>
              <a:buChar char="○"/>
            </a:pPr>
            <a:r>
              <a:rPr lang="en" sz="1800" dirty="0">
                <a:latin typeface="Arial"/>
                <a:ea typeface="Arial"/>
                <a:cs typeface="Arial"/>
                <a:sym typeface="Arial"/>
              </a:rPr>
              <a:t>Regular Catechetical Sessions only form Part of the Whole Process</a:t>
            </a:r>
            <a:endParaRPr sz="1800" dirty="0">
              <a:latin typeface="Arial"/>
              <a:ea typeface="Arial"/>
              <a:cs typeface="Arial"/>
              <a:sym typeface="Arial"/>
            </a:endParaRPr>
          </a:p>
          <a:p>
            <a:pPr marL="914400" lvl="1" indent="-342900" algn="l" rtl="0">
              <a:lnSpc>
                <a:spcPct val="100000"/>
              </a:lnSpc>
              <a:spcBef>
                <a:spcPts val="0"/>
              </a:spcBef>
              <a:spcAft>
                <a:spcPts val="0"/>
              </a:spcAft>
              <a:buSzPts val="1800"/>
              <a:buFont typeface="Arial"/>
              <a:buChar char="○"/>
            </a:pPr>
            <a:r>
              <a:rPr lang="en" sz="1800" dirty="0">
                <a:latin typeface="Arial"/>
                <a:ea typeface="Arial"/>
                <a:cs typeface="Arial"/>
                <a:sym typeface="Arial"/>
              </a:rPr>
              <a:t>Be BOLD </a:t>
            </a:r>
            <a:r>
              <a:rPr lang="en" sz="1800" i="1" dirty="0">
                <a:latin typeface="Arial"/>
                <a:ea typeface="Arial"/>
                <a:cs typeface="Arial"/>
                <a:sym typeface="Arial"/>
              </a:rPr>
              <a:t>and </a:t>
            </a:r>
            <a:r>
              <a:rPr lang="en" sz="1800" dirty="0">
                <a:latin typeface="Arial"/>
                <a:ea typeface="Arial"/>
                <a:cs typeface="Arial"/>
                <a:sym typeface="Arial"/>
              </a:rPr>
              <a:t>CREATIVE!</a:t>
            </a:r>
            <a:endParaRPr sz="1800" dirty="0">
              <a:latin typeface="Arial"/>
              <a:ea typeface="Arial"/>
              <a:cs typeface="Arial"/>
              <a:sym typeface="Arial"/>
            </a:endParaRPr>
          </a:p>
          <a:p>
            <a:pPr marL="457200" lvl="0" indent="-342900" algn="l" rtl="0">
              <a:lnSpc>
                <a:spcPct val="100000"/>
              </a:lnSpc>
              <a:spcBef>
                <a:spcPts val="0"/>
              </a:spcBef>
              <a:spcAft>
                <a:spcPts val="0"/>
              </a:spcAft>
              <a:buSzPts val="1800"/>
              <a:buFont typeface="Arial"/>
              <a:buChar char="●"/>
            </a:pPr>
            <a:r>
              <a:rPr lang="en" dirty="0">
                <a:latin typeface="Arial"/>
                <a:ea typeface="Arial"/>
                <a:cs typeface="Arial"/>
                <a:sym typeface="Arial"/>
              </a:rPr>
              <a:t>Lectionary-Based REALLY does </a:t>
            </a:r>
            <a:r>
              <a:rPr lang="en" i="1" dirty="0">
                <a:latin typeface="Arial"/>
                <a:ea typeface="Arial"/>
                <a:cs typeface="Arial"/>
                <a:sym typeface="Arial"/>
              </a:rPr>
              <a:t>Connect To </a:t>
            </a:r>
            <a:r>
              <a:rPr lang="en" dirty="0">
                <a:latin typeface="Arial"/>
                <a:ea typeface="Arial"/>
                <a:cs typeface="Arial"/>
                <a:sym typeface="Arial"/>
              </a:rPr>
              <a:t>Relevant Catholic Doctrine</a:t>
            </a:r>
            <a:endParaRPr dirty="0">
              <a:latin typeface="Arial"/>
              <a:ea typeface="Arial"/>
              <a:cs typeface="Arial"/>
              <a:sym typeface="Arial"/>
            </a:endParaRPr>
          </a:p>
          <a:p>
            <a:pPr marL="457200" lvl="0" indent="-342900" algn="l" rtl="0">
              <a:lnSpc>
                <a:spcPct val="100000"/>
              </a:lnSpc>
              <a:spcBef>
                <a:spcPts val="0"/>
              </a:spcBef>
              <a:spcAft>
                <a:spcPts val="0"/>
              </a:spcAft>
              <a:buSzPts val="1800"/>
              <a:buFont typeface="Arial"/>
              <a:buChar char="●"/>
            </a:pPr>
            <a:r>
              <a:rPr lang="en" dirty="0">
                <a:latin typeface="Arial"/>
                <a:ea typeface="Arial"/>
                <a:cs typeface="Arial"/>
                <a:sym typeface="Arial"/>
              </a:rPr>
              <a:t>Resources (</a:t>
            </a:r>
            <a:r>
              <a:rPr lang="en" i="1" dirty="0">
                <a:latin typeface="Arial"/>
                <a:ea typeface="Arial"/>
                <a:cs typeface="Arial"/>
                <a:sym typeface="Arial"/>
              </a:rPr>
              <a:t>see end of presentation</a:t>
            </a:r>
            <a:r>
              <a:rPr lang="en" dirty="0">
                <a:latin typeface="Arial"/>
                <a:ea typeface="Arial"/>
                <a:cs typeface="Arial"/>
                <a:sym typeface="Arial"/>
              </a:rPr>
              <a:t>)</a:t>
            </a:r>
            <a:endParaRPr dirty="0">
              <a:latin typeface="Arial"/>
              <a:ea typeface="Arial"/>
              <a:cs typeface="Arial"/>
              <a:sym typeface="Arial"/>
            </a:endParaRPr>
          </a:p>
          <a:p>
            <a:pPr marL="914400" lvl="0" indent="0" algn="l" rtl="0">
              <a:lnSpc>
                <a:spcPct val="100000"/>
              </a:lnSpc>
              <a:spcBef>
                <a:spcPts val="0"/>
              </a:spcBef>
              <a:spcAft>
                <a:spcPts val="0"/>
              </a:spcAft>
              <a:buNone/>
            </a:pPr>
            <a:endParaRPr sz="1700" dirty="0">
              <a:latin typeface="Arial"/>
              <a:ea typeface="Arial"/>
              <a:cs typeface="Arial"/>
              <a:sym typeface="Arial"/>
            </a:endParaRPr>
          </a:p>
        </p:txBody>
      </p:sp>
      <p:sp>
        <p:nvSpPr>
          <p:cNvPr id="187" name="Google Shape;187;p27"/>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a:latin typeface="Arial"/>
                <a:ea typeface="Arial"/>
                <a:cs typeface="Arial"/>
                <a:sym typeface="Arial"/>
              </a:rPr>
              <a:t>It’s Messy, BUT . . .  It’s Worth It!!</a:t>
            </a:r>
            <a:endParaRPr sz="3100">
              <a:latin typeface="Arial"/>
              <a:ea typeface="Arial"/>
              <a:cs typeface="Arial"/>
              <a:sym typeface="Arial"/>
            </a:endParaRPr>
          </a:p>
        </p:txBody>
      </p:sp>
      <p:sp>
        <p:nvSpPr>
          <p:cNvPr id="193" name="Google Shape;193;p28"/>
          <p:cNvSpPr txBox="1">
            <a:spLocks noGrp="1"/>
          </p:cNvSpPr>
          <p:nvPr>
            <p:ph type="body" idx="1"/>
          </p:nvPr>
        </p:nvSpPr>
        <p:spPr>
          <a:xfrm>
            <a:off x="311700" y="1212574"/>
            <a:ext cx="8520600" cy="3776676"/>
          </a:xfrm>
          <a:prstGeom prst="rect">
            <a:avLst/>
          </a:prstGeom>
        </p:spPr>
        <p:txBody>
          <a:bodyPr spcFirstLastPara="1" wrap="square" lIns="91425" tIns="91425" rIns="91425" bIns="91425" anchor="t" anchorCtr="0">
            <a:noAutofit/>
          </a:bodyPr>
          <a:lstStyle/>
          <a:p>
            <a:pPr marL="457200" lvl="0" indent="-368300" algn="l" rtl="0">
              <a:lnSpc>
                <a:spcPct val="105000"/>
              </a:lnSpc>
              <a:spcBef>
                <a:spcPts val="0"/>
              </a:spcBef>
              <a:spcAft>
                <a:spcPts val="0"/>
              </a:spcAft>
              <a:buSzPts val="2200"/>
              <a:buFont typeface="Arial"/>
              <a:buChar char="●"/>
            </a:pPr>
            <a:r>
              <a:rPr lang="en" sz="2200" dirty="0">
                <a:latin typeface="Arial"/>
                <a:ea typeface="Arial"/>
                <a:cs typeface="Arial"/>
                <a:sym typeface="Arial"/>
              </a:rPr>
              <a:t>Advantages </a:t>
            </a:r>
            <a:r>
              <a:rPr lang="en" sz="2200" i="1" dirty="0">
                <a:latin typeface="Arial"/>
                <a:ea typeface="Arial"/>
                <a:cs typeface="Arial"/>
                <a:sym typeface="Arial"/>
              </a:rPr>
              <a:t>outweigh </a:t>
            </a:r>
            <a:r>
              <a:rPr lang="en" sz="2200" dirty="0">
                <a:latin typeface="Arial"/>
                <a:ea typeface="Arial"/>
                <a:cs typeface="Arial"/>
                <a:sym typeface="Arial"/>
              </a:rPr>
              <a:t>Disadvantages</a:t>
            </a:r>
            <a:endParaRPr sz="2200" dirty="0">
              <a:latin typeface="Arial"/>
              <a:ea typeface="Arial"/>
              <a:cs typeface="Arial"/>
              <a:sym typeface="Arial"/>
            </a:endParaRPr>
          </a:p>
          <a:p>
            <a:pPr marL="457200" lvl="0" indent="-368300" algn="l" rtl="0">
              <a:lnSpc>
                <a:spcPct val="105000"/>
              </a:lnSpc>
              <a:spcBef>
                <a:spcPts val="0"/>
              </a:spcBef>
              <a:spcAft>
                <a:spcPts val="0"/>
              </a:spcAft>
              <a:buSzPts val="2200"/>
              <a:buFont typeface="Arial"/>
              <a:buChar char="●"/>
            </a:pPr>
            <a:r>
              <a:rPr lang="en" sz="2200" dirty="0">
                <a:latin typeface="Arial"/>
                <a:ea typeface="Arial"/>
                <a:cs typeface="Arial"/>
                <a:sym typeface="Arial"/>
              </a:rPr>
              <a:t>Primary Source of Apprenticeship:  The Mass </a:t>
            </a:r>
            <a:r>
              <a:rPr lang="en" sz="2200" i="1" dirty="0">
                <a:latin typeface="Arial"/>
                <a:ea typeface="Arial"/>
                <a:cs typeface="Arial"/>
                <a:sym typeface="Arial"/>
              </a:rPr>
              <a:t>and </a:t>
            </a:r>
            <a:r>
              <a:rPr lang="en" sz="2200" dirty="0">
                <a:latin typeface="Arial"/>
                <a:ea typeface="Arial"/>
                <a:cs typeface="Arial"/>
                <a:sym typeface="Arial"/>
              </a:rPr>
              <a:t>The Parish Community (Liturgies, Parish Activities, and Events)</a:t>
            </a:r>
            <a:endParaRPr sz="2200" dirty="0">
              <a:latin typeface="Arial"/>
              <a:ea typeface="Arial"/>
              <a:cs typeface="Arial"/>
              <a:sym typeface="Arial"/>
            </a:endParaRPr>
          </a:p>
          <a:p>
            <a:pPr marL="457200" lvl="0" indent="-368300" algn="l" rtl="0">
              <a:lnSpc>
                <a:spcPct val="105000"/>
              </a:lnSpc>
              <a:spcBef>
                <a:spcPts val="0"/>
              </a:spcBef>
              <a:spcAft>
                <a:spcPts val="0"/>
              </a:spcAft>
              <a:buSzPts val="2200"/>
              <a:buFont typeface="Arial"/>
              <a:buChar char="●"/>
            </a:pPr>
            <a:r>
              <a:rPr lang="en" sz="2200" dirty="0">
                <a:latin typeface="Arial"/>
                <a:ea typeface="Arial"/>
                <a:cs typeface="Arial"/>
                <a:sym typeface="Arial"/>
              </a:rPr>
              <a:t>Yes, Catechumens/Candidates MAY miss a session (that’s life)</a:t>
            </a:r>
            <a:endParaRPr sz="2200" dirty="0">
              <a:latin typeface="Arial"/>
              <a:ea typeface="Arial"/>
              <a:cs typeface="Arial"/>
              <a:sym typeface="Arial"/>
            </a:endParaRPr>
          </a:p>
          <a:p>
            <a:pPr marL="457200" lvl="0" indent="-368300" algn="l" rtl="0">
              <a:lnSpc>
                <a:spcPct val="105000"/>
              </a:lnSpc>
              <a:spcBef>
                <a:spcPts val="0"/>
              </a:spcBef>
              <a:spcAft>
                <a:spcPts val="0"/>
              </a:spcAft>
              <a:buSzPts val="2200"/>
              <a:buFont typeface="Arial"/>
              <a:buChar char="●"/>
            </a:pPr>
            <a:r>
              <a:rPr lang="en" sz="2200" i="1" dirty="0">
                <a:latin typeface="Arial"/>
                <a:ea typeface="Arial"/>
                <a:cs typeface="Arial"/>
                <a:sym typeface="Arial"/>
              </a:rPr>
              <a:t>BE FLEXIBLE!!</a:t>
            </a:r>
            <a:endParaRPr sz="2200" i="1" dirty="0">
              <a:latin typeface="Arial"/>
              <a:ea typeface="Arial"/>
              <a:cs typeface="Arial"/>
              <a:sym typeface="Arial"/>
            </a:endParaRPr>
          </a:p>
          <a:p>
            <a:pPr marL="457200" lvl="0" indent="-368300" algn="l" rtl="0">
              <a:lnSpc>
                <a:spcPct val="105000"/>
              </a:lnSpc>
              <a:spcBef>
                <a:spcPts val="0"/>
              </a:spcBef>
              <a:spcAft>
                <a:spcPts val="0"/>
              </a:spcAft>
              <a:buSzPts val="2200"/>
              <a:buFont typeface="Arial"/>
              <a:buChar char="●"/>
            </a:pPr>
            <a:r>
              <a:rPr lang="en" sz="2200" i="1" dirty="0">
                <a:latin typeface="Arial"/>
                <a:ea typeface="Arial"/>
                <a:cs typeface="Arial"/>
                <a:sym typeface="Arial"/>
              </a:rPr>
              <a:t>ADJUST</a:t>
            </a:r>
            <a:r>
              <a:rPr lang="en" sz="2200" dirty="0">
                <a:latin typeface="Arial"/>
                <a:ea typeface="Arial"/>
                <a:cs typeface="Arial"/>
                <a:sym typeface="Arial"/>
              </a:rPr>
              <a:t> as needed</a:t>
            </a:r>
            <a:endParaRPr sz="2200" dirty="0">
              <a:latin typeface="Arial"/>
              <a:ea typeface="Arial"/>
              <a:cs typeface="Arial"/>
              <a:sym typeface="Arial"/>
            </a:endParaRPr>
          </a:p>
          <a:p>
            <a:pPr marL="457200" lvl="0" indent="0" algn="l" rtl="0">
              <a:lnSpc>
                <a:spcPct val="105000"/>
              </a:lnSpc>
              <a:spcBef>
                <a:spcPts val="1200"/>
              </a:spcBef>
              <a:spcAft>
                <a:spcPts val="1200"/>
              </a:spcAft>
              <a:buNone/>
            </a:pPr>
            <a:endParaRPr sz="2000" dirty="0">
              <a:latin typeface="Arial"/>
              <a:ea typeface="Arial"/>
              <a:cs typeface="Arial"/>
              <a:sym typeface="Arial"/>
            </a:endParaRPr>
          </a:p>
        </p:txBody>
      </p:sp>
      <p:sp>
        <p:nvSpPr>
          <p:cNvPr id="194" name="Google Shape;194;p28"/>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a:p>
        </p:txBody>
      </p:sp>
      <p:pic>
        <p:nvPicPr>
          <p:cNvPr id="195" name="Google Shape;195;p28"/>
          <p:cNvPicPr preferRelativeResize="0"/>
          <p:nvPr/>
        </p:nvPicPr>
        <p:blipFill>
          <a:blip r:embed="rId3">
            <a:alphaModFix/>
          </a:blip>
          <a:stretch>
            <a:fillRect/>
          </a:stretch>
        </p:blipFill>
        <p:spPr>
          <a:xfrm>
            <a:off x="5099315" y="2810775"/>
            <a:ext cx="2590275" cy="21784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9"/>
          <p:cNvSpPr txBox="1">
            <a:spLocks noGrp="1"/>
          </p:cNvSpPr>
          <p:nvPr>
            <p:ph type="title"/>
          </p:nvPr>
        </p:nvSpPr>
        <p:spPr>
          <a:xfrm>
            <a:off x="311700" y="195000"/>
            <a:ext cx="8520600" cy="948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Arial"/>
                <a:ea typeface="Arial"/>
                <a:cs typeface="Arial"/>
                <a:sym typeface="Arial"/>
              </a:rPr>
              <a:t>What are </a:t>
            </a:r>
            <a:r>
              <a:rPr lang="en" i="1">
                <a:latin typeface="Arial"/>
                <a:ea typeface="Arial"/>
                <a:cs typeface="Arial"/>
                <a:sym typeface="Arial"/>
              </a:rPr>
              <a:t>YOUR </a:t>
            </a:r>
            <a:r>
              <a:rPr lang="en">
                <a:latin typeface="Arial"/>
                <a:ea typeface="Arial"/>
                <a:cs typeface="Arial"/>
                <a:sym typeface="Arial"/>
              </a:rPr>
              <a:t>Fears/Concerns Moving to </a:t>
            </a:r>
            <a:endParaRPr>
              <a:latin typeface="Arial"/>
              <a:ea typeface="Arial"/>
              <a:cs typeface="Arial"/>
              <a:sym typeface="Arial"/>
            </a:endParaRPr>
          </a:p>
          <a:p>
            <a:pPr marL="0" lvl="0" indent="0" algn="l" rtl="0">
              <a:spcBef>
                <a:spcPts val="0"/>
              </a:spcBef>
              <a:spcAft>
                <a:spcPts val="0"/>
              </a:spcAft>
              <a:buNone/>
            </a:pPr>
            <a:r>
              <a:rPr lang="en">
                <a:latin typeface="Arial"/>
                <a:ea typeface="Arial"/>
                <a:cs typeface="Arial"/>
                <a:sym typeface="Arial"/>
              </a:rPr>
              <a:t>Year-Round/Continuous?</a:t>
            </a:r>
            <a:endParaRPr>
              <a:latin typeface="Arial"/>
              <a:ea typeface="Arial"/>
              <a:cs typeface="Arial"/>
              <a:sym typeface="Arial"/>
            </a:endParaRPr>
          </a:p>
        </p:txBody>
      </p:sp>
      <p:sp>
        <p:nvSpPr>
          <p:cNvPr id="202" name="Google Shape;202;p29"/>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18</a:t>
            </a:fld>
            <a:endParaRPr/>
          </a:p>
        </p:txBody>
      </p:sp>
      <p:pic>
        <p:nvPicPr>
          <p:cNvPr id="201" name="Google Shape;201;p29"/>
          <p:cNvPicPr preferRelativeResize="0"/>
          <p:nvPr/>
        </p:nvPicPr>
        <p:blipFill rotWithShape="1">
          <a:blip r:embed="rId3">
            <a:alphaModFix/>
          </a:blip>
          <a:srcRect t="16520"/>
          <a:stretch/>
        </p:blipFill>
        <p:spPr>
          <a:xfrm>
            <a:off x="3939175" y="1221125"/>
            <a:ext cx="4496925" cy="3686675"/>
          </a:xfrm>
          <a:prstGeom prst="rect">
            <a:avLst/>
          </a:prstGeom>
          <a:noFill/>
          <a:ln>
            <a:noFill/>
          </a:ln>
        </p:spPr>
      </p:pic>
      <p:sp>
        <p:nvSpPr>
          <p:cNvPr id="203" name="Google Shape;203;p29"/>
          <p:cNvSpPr txBox="1"/>
          <p:nvPr/>
        </p:nvSpPr>
        <p:spPr>
          <a:xfrm>
            <a:off x="208525" y="1505975"/>
            <a:ext cx="3493500" cy="98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i="1" dirty="0">
                <a:solidFill>
                  <a:schemeClr val="accent5"/>
                </a:solidFill>
              </a:rPr>
              <a:t>Unmute and Ask</a:t>
            </a:r>
            <a:endParaRPr sz="2100" b="1" i="1" dirty="0">
              <a:solidFill>
                <a:schemeClr val="accent5"/>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0"/>
          <p:cNvSpPr txBox="1">
            <a:spLocks noGrp="1"/>
          </p:cNvSpPr>
          <p:nvPr>
            <p:ph type="title"/>
          </p:nvPr>
        </p:nvSpPr>
        <p:spPr>
          <a:xfrm>
            <a:off x="342600" y="203776"/>
            <a:ext cx="85206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latin typeface="Arial"/>
                <a:ea typeface="Arial"/>
                <a:cs typeface="Arial"/>
                <a:sym typeface="Arial"/>
              </a:rPr>
              <a:t>Addressing Your Concerns</a:t>
            </a:r>
            <a:endParaRPr dirty="0">
              <a:latin typeface="Arial"/>
              <a:ea typeface="Arial"/>
              <a:cs typeface="Arial"/>
              <a:sym typeface="Arial"/>
            </a:endParaRPr>
          </a:p>
        </p:txBody>
      </p:sp>
      <p:sp>
        <p:nvSpPr>
          <p:cNvPr id="209" name="Google Shape;209;p30"/>
          <p:cNvSpPr txBox="1">
            <a:spLocks noGrp="1"/>
          </p:cNvSpPr>
          <p:nvPr>
            <p:ph type="body" idx="1"/>
          </p:nvPr>
        </p:nvSpPr>
        <p:spPr>
          <a:xfrm>
            <a:off x="342600" y="1146313"/>
            <a:ext cx="8520600" cy="3647637"/>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Font typeface="Arial"/>
              <a:buChar char="●"/>
            </a:pPr>
            <a:r>
              <a:rPr lang="en" sz="2000" dirty="0">
                <a:latin typeface="Arial"/>
                <a:ea typeface="Arial"/>
                <a:cs typeface="Arial"/>
                <a:sym typeface="Arial"/>
              </a:rPr>
              <a:t>What About a Schedule?</a:t>
            </a:r>
          </a:p>
          <a:p>
            <a:pPr marL="457200" lvl="0" indent="-355600" algn="l" rtl="0">
              <a:spcBef>
                <a:spcPts val="0"/>
              </a:spcBef>
              <a:spcAft>
                <a:spcPts val="0"/>
              </a:spcAft>
              <a:buSzPts val="2000"/>
              <a:buFont typeface="Arial"/>
              <a:buChar char="●"/>
            </a:pPr>
            <a:r>
              <a:rPr lang="en" sz="2000" dirty="0">
                <a:latin typeface="Arial"/>
                <a:ea typeface="Arial"/>
                <a:cs typeface="Arial"/>
                <a:sym typeface="Arial"/>
              </a:rPr>
              <a:t>Not Enough Catechists?</a:t>
            </a:r>
            <a:endParaRPr sz="2000" dirty="0">
              <a:latin typeface="Arial"/>
              <a:ea typeface="Arial"/>
              <a:cs typeface="Arial"/>
              <a:sym typeface="Arial"/>
            </a:endParaRPr>
          </a:p>
          <a:p>
            <a:pPr marL="457200" lvl="0" indent="-355600" algn="l" rtl="0">
              <a:spcBef>
                <a:spcPts val="0"/>
              </a:spcBef>
              <a:spcAft>
                <a:spcPts val="0"/>
              </a:spcAft>
              <a:buSzPts val="2000"/>
              <a:buFont typeface="Arial"/>
              <a:buChar char="●"/>
            </a:pPr>
            <a:r>
              <a:rPr lang="en" sz="2000" dirty="0">
                <a:latin typeface="Arial"/>
                <a:ea typeface="Arial"/>
                <a:cs typeface="Arial"/>
                <a:sym typeface="Arial"/>
              </a:rPr>
              <a:t>Loss of Group Bonding?</a:t>
            </a:r>
            <a:endParaRPr sz="2000" dirty="0">
              <a:latin typeface="Arial"/>
              <a:ea typeface="Arial"/>
              <a:cs typeface="Arial"/>
              <a:sym typeface="Arial"/>
            </a:endParaRPr>
          </a:p>
          <a:p>
            <a:pPr marL="457200" lvl="0" indent="-355600" algn="l" rtl="0">
              <a:spcBef>
                <a:spcPts val="0"/>
              </a:spcBef>
              <a:spcAft>
                <a:spcPts val="0"/>
              </a:spcAft>
              <a:buSzPts val="2000"/>
              <a:buFont typeface="Arial"/>
              <a:buChar char="●"/>
            </a:pPr>
            <a:r>
              <a:rPr lang="en" sz="2000" dirty="0">
                <a:latin typeface="Arial"/>
                <a:ea typeface="Arial"/>
                <a:cs typeface="Arial"/>
                <a:sym typeface="Arial"/>
              </a:rPr>
              <a:t>Keeping Track of Who Needs What and When, and Where Are They in the Process?</a:t>
            </a:r>
            <a:endParaRPr sz="2000" dirty="0">
              <a:latin typeface="Arial"/>
              <a:ea typeface="Arial"/>
              <a:cs typeface="Arial"/>
              <a:sym typeface="Arial"/>
            </a:endParaRPr>
          </a:p>
          <a:p>
            <a:pPr marL="457200" lvl="0" indent="-355600" algn="l" rtl="0">
              <a:spcBef>
                <a:spcPts val="0"/>
              </a:spcBef>
              <a:spcAft>
                <a:spcPts val="0"/>
              </a:spcAft>
              <a:buSzPts val="2000"/>
              <a:buFont typeface="Arial"/>
              <a:buChar char="●"/>
            </a:pPr>
            <a:r>
              <a:rPr lang="en" sz="2000" dirty="0">
                <a:latin typeface="Arial"/>
                <a:ea typeface="Arial"/>
                <a:cs typeface="Arial"/>
                <a:sym typeface="Arial"/>
              </a:rPr>
              <a:t>Having a group of one?</a:t>
            </a:r>
            <a:endParaRPr sz="2000" dirty="0">
              <a:latin typeface="Arial"/>
              <a:ea typeface="Arial"/>
              <a:cs typeface="Arial"/>
              <a:sym typeface="Arial"/>
            </a:endParaRPr>
          </a:p>
          <a:p>
            <a:pPr marL="457200" lvl="0" indent="-355600" algn="l" rtl="0">
              <a:spcBef>
                <a:spcPts val="0"/>
              </a:spcBef>
              <a:spcAft>
                <a:spcPts val="0"/>
              </a:spcAft>
              <a:buSzPts val="2000"/>
              <a:buFont typeface="Arial"/>
              <a:buChar char="●"/>
            </a:pPr>
            <a:r>
              <a:rPr lang="en" sz="2000" dirty="0">
                <a:latin typeface="Arial"/>
                <a:ea typeface="Arial"/>
                <a:cs typeface="Arial"/>
                <a:sym typeface="Arial"/>
              </a:rPr>
              <a:t>Losing a Summer Break or too many other things in summer?</a:t>
            </a:r>
            <a:endParaRPr sz="2000" dirty="0">
              <a:latin typeface="Arial"/>
              <a:ea typeface="Arial"/>
              <a:cs typeface="Arial"/>
              <a:sym typeface="Arial"/>
            </a:endParaRPr>
          </a:p>
          <a:p>
            <a:pPr marL="457200" lvl="0" indent="-355600" algn="l" rtl="0">
              <a:spcBef>
                <a:spcPts val="0"/>
              </a:spcBef>
              <a:spcAft>
                <a:spcPts val="0"/>
              </a:spcAft>
              <a:buSzPts val="2000"/>
              <a:buFont typeface="Arial"/>
              <a:buChar char="●"/>
            </a:pPr>
            <a:r>
              <a:rPr lang="en" sz="2000" dirty="0">
                <a:latin typeface="Arial"/>
                <a:ea typeface="Arial"/>
                <a:cs typeface="Arial"/>
                <a:sym typeface="Arial"/>
              </a:rPr>
              <a:t>Losing Your Team?</a:t>
            </a:r>
            <a:endParaRPr sz="2000" dirty="0">
              <a:latin typeface="Arial"/>
              <a:ea typeface="Arial"/>
              <a:cs typeface="Arial"/>
              <a:sym typeface="Arial"/>
            </a:endParaRPr>
          </a:p>
          <a:p>
            <a:pPr marL="457200" lvl="0" indent="-355600" algn="l" rtl="0">
              <a:spcBef>
                <a:spcPts val="0"/>
              </a:spcBef>
              <a:spcAft>
                <a:spcPts val="0"/>
              </a:spcAft>
              <a:buSzPts val="2000"/>
              <a:buFont typeface="Arial"/>
              <a:buChar char="●"/>
            </a:pPr>
            <a:r>
              <a:rPr lang="en" sz="2000" dirty="0">
                <a:latin typeface="Arial"/>
                <a:ea typeface="Arial"/>
                <a:cs typeface="Arial"/>
                <a:sym typeface="Arial"/>
              </a:rPr>
              <a:t>Taxing Your team?</a:t>
            </a:r>
            <a:endParaRPr sz="2000" dirty="0">
              <a:latin typeface="Arial"/>
              <a:ea typeface="Arial"/>
              <a:cs typeface="Arial"/>
              <a:sym typeface="Arial"/>
            </a:endParaRPr>
          </a:p>
          <a:p>
            <a:pPr marL="457200" lvl="0" indent="-355600" algn="l" rtl="0">
              <a:spcBef>
                <a:spcPts val="0"/>
              </a:spcBef>
              <a:spcAft>
                <a:spcPts val="0"/>
              </a:spcAft>
              <a:buSzPts val="2000"/>
              <a:buFont typeface="Arial"/>
              <a:buChar char="●"/>
            </a:pPr>
            <a:r>
              <a:rPr lang="en" sz="2000" dirty="0">
                <a:latin typeface="Arial"/>
                <a:ea typeface="Arial"/>
                <a:cs typeface="Arial"/>
                <a:sym typeface="Arial"/>
              </a:rPr>
              <a:t>Others . . . . ?</a:t>
            </a:r>
            <a:endParaRPr sz="1900" dirty="0"/>
          </a:p>
        </p:txBody>
      </p:sp>
      <p:sp>
        <p:nvSpPr>
          <p:cNvPr id="210" name="Google Shape;210;p30"/>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270300" y="341825"/>
            <a:ext cx="85929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latin typeface="Arial"/>
                <a:ea typeface="Arial"/>
                <a:cs typeface="Arial"/>
                <a:sym typeface="Arial"/>
              </a:rPr>
              <a:t>Initiation Workshop SUMMER 2025</a:t>
            </a:r>
            <a:endParaRPr dirty="0">
              <a:latin typeface="Arial"/>
              <a:ea typeface="Arial"/>
              <a:cs typeface="Arial"/>
              <a:sym typeface="Arial"/>
            </a:endParaRPr>
          </a:p>
        </p:txBody>
      </p:sp>
      <p:sp>
        <p:nvSpPr>
          <p:cNvPr id="77" name="Google Shape;77;p14"/>
          <p:cNvSpPr txBox="1">
            <a:spLocks noGrp="1"/>
          </p:cNvSpPr>
          <p:nvPr>
            <p:ph type="body" idx="1"/>
          </p:nvPr>
        </p:nvSpPr>
        <p:spPr>
          <a:xfrm>
            <a:off x="216250" y="1034875"/>
            <a:ext cx="8858400" cy="3977400"/>
          </a:xfrm>
          <a:prstGeom prst="rect">
            <a:avLst/>
          </a:prstGeom>
        </p:spPr>
        <p:txBody>
          <a:bodyPr spcFirstLastPara="1" wrap="square" lIns="91425" tIns="91425" rIns="91425" bIns="91425" anchor="t" anchorCtr="0">
            <a:normAutofit lnSpcReduction="10000"/>
          </a:bodyPr>
          <a:lstStyle/>
          <a:p>
            <a:pPr marL="457200" lvl="0" indent="0" algn="l" rtl="0">
              <a:lnSpc>
                <a:spcPct val="100000"/>
              </a:lnSpc>
              <a:spcBef>
                <a:spcPts val="0"/>
              </a:spcBef>
              <a:spcAft>
                <a:spcPts val="0"/>
              </a:spcAft>
              <a:buNone/>
            </a:pPr>
            <a:endParaRPr sz="2000" dirty="0">
              <a:latin typeface="Arial"/>
              <a:ea typeface="Arial"/>
              <a:cs typeface="Arial"/>
              <a:sym typeface="Arial"/>
            </a:endParaRPr>
          </a:p>
          <a:p>
            <a:pPr marL="457200" lvl="0" indent="0" algn="l" rtl="0">
              <a:lnSpc>
                <a:spcPct val="100000"/>
              </a:lnSpc>
              <a:spcBef>
                <a:spcPts val="0"/>
              </a:spcBef>
              <a:spcAft>
                <a:spcPts val="0"/>
              </a:spcAft>
              <a:buNone/>
            </a:pPr>
            <a:endParaRPr sz="2000" dirty="0">
              <a:latin typeface="Arial"/>
              <a:ea typeface="Arial"/>
              <a:cs typeface="Arial"/>
              <a:sym typeface="Arial"/>
            </a:endParaRPr>
          </a:p>
          <a:p>
            <a:pPr marL="457200" lvl="0" indent="0" algn="l" rtl="0">
              <a:lnSpc>
                <a:spcPct val="100000"/>
              </a:lnSpc>
              <a:spcBef>
                <a:spcPts val="0"/>
              </a:spcBef>
              <a:spcAft>
                <a:spcPts val="0"/>
              </a:spcAft>
              <a:buNone/>
            </a:pPr>
            <a:endParaRPr sz="2000" dirty="0">
              <a:latin typeface="Arial"/>
              <a:ea typeface="Arial"/>
              <a:cs typeface="Arial"/>
              <a:sym typeface="Arial"/>
            </a:endParaRPr>
          </a:p>
          <a:p>
            <a:pPr marL="457200" lvl="0" indent="0" algn="l" rtl="0">
              <a:lnSpc>
                <a:spcPct val="100000"/>
              </a:lnSpc>
              <a:spcBef>
                <a:spcPts val="0"/>
              </a:spcBef>
              <a:spcAft>
                <a:spcPts val="0"/>
              </a:spcAft>
              <a:buNone/>
            </a:pPr>
            <a:endParaRPr lang="en-US" sz="2000" dirty="0">
              <a:latin typeface="Arial"/>
              <a:ea typeface="Arial"/>
              <a:cs typeface="Arial"/>
              <a:sym typeface="Arial"/>
            </a:endParaRPr>
          </a:p>
          <a:p>
            <a:pPr lvl="0">
              <a:lnSpc>
                <a:spcPct val="100000"/>
              </a:lnSpc>
              <a:buFont typeface="Arial"/>
              <a:buChar char="●"/>
            </a:pPr>
            <a:r>
              <a:rPr lang="en" sz="2000" dirty="0">
                <a:latin typeface="Arial"/>
                <a:ea typeface="Arial"/>
                <a:cs typeface="Arial"/>
                <a:sym typeface="Arial"/>
              </a:rPr>
              <a:t>Initiation Ministry Partners (Members, Blog Articles, Workshops):  </a:t>
            </a:r>
            <a:r>
              <a:rPr lang="en-US" sz="2000" u="sng" dirty="0">
                <a:solidFill>
                  <a:schemeClr val="hlink"/>
                </a:solidFill>
                <a:latin typeface="Arial"/>
                <a:ea typeface="Arial"/>
                <a:cs typeface="Arial"/>
                <a:sym typeface="Arial"/>
                <a:hlinkClick r:id="rId3"/>
              </a:rPr>
              <a:t>https://initiationministrypartners.org/</a:t>
            </a:r>
            <a:endParaRPr lang="en-US" sz="2000" u="sng" dirty="0">
              <a:solidFill>
                <a:schemeClr val="hlink"/>
              </a:solidFill>
              <a:latin typeface="Arial"/>
              <a:ea typeface="Arial"/>
              <a:cs typeface="Arial"/>
              <a:sym typeface="Arial"/>
            </a:endParaRPr>
          </a:p>
          <a:p>
            <a:pPr lvl="0">
              <a:lnSpc>
                <a:spcPct val="100000"/>
              </a:lnSpc>
              <a:buFont typeface="Arial"/>
              <a:buChar char="●"/>
            </a:pPr>
            <a:endParaRPr lang="en-US" sz="2000" u="sng" dirty="0">
              <a:solidFill>
                <a:schemeClr val="hlink"/>
              </a:solidFill>
              <a:latin typeface="Arial"/>
              <a:ea typeface="Arial"/>
              <a:cs typeface="Arial"/>
              <a:sym typeface="Arial"/>
            </a:endParaRPr>
          </a:p>
          <a:p>
            <a:pPr lvl="0">
              <a:lnSpc>
                <a:spcPct val="100000"/>
              </a:lnSpc>
              <a:buFont typeface="Arial"/>
              <a:buChar char="●"/>
            </a:pPr>
            <a:r>
              <a:rPr lang="en" sz="2000" dirty="0">
                <a:latin typeface="Arial"/>
                <a:ea typeface="Arial"/>
                <a:cs typeface="Arial"/>
                <a:sym typeface="Arial"/>
              </a:rPr>
              <a:t>History of Initiation Ministry Partners (</a:t>
            </a:r>
            <a:r>
              <a:rPr lang="en" sz="2000" i="1" dirty="0">
                <a:latin typeface="Arial"/>
                <a:ea typeface="Arial"/>
                <a:cs typeface="Arial"/>
                <a:sym typeface="Arial"/>
              </a:rPr>
              <a:t>formerly Forum for the RCIA</a:t>
            </a:r>
            <a:r>
              <a:rPr lang="en" sz="2000" dirty="0">
                <a:latin typeface="Arial"/>
                <a:ea typeface="Arial"/>
                <a:cs typeface="Arial"/>
                <a:sym typeface="Arial"/>
              </a:rPr>
              <a:t>) </a:t>
            </a:r>
            <a:r>
              <a:rPr lang="en-US" sz="2000" dirty="0">
                <a:latin typeface="Arial"/>
                <a:ea typeface="Arial"/>
                <a:cs typeface="Arial"/>
                <a:sym typeface="Arial"/>
                <a:hlinkClick r:id="rId4"/>
              </a:rPr>
              <a:t>https://initiationministrypartners.org/about/history-of-the-archdiocesan-forum-for-the-rcia/</a:t>
            </a:r>
            <a:endParaRPr lang="en-US" sz="2000" dirty="0">
              <a:latin typeface="Arial"/>
              <a:ea typeface="Arial"/>
              <a:cs typeface="Arial"/>
              <a:sym typeface="Arial"/>
            </a:endParaRPr>
          </a:p>
          <a:p>
            <a:pPr marL="114300" lvl="0" indent="0">
              <a:lnSpc>
                <a:spcPct val="100000"/>
              </a:lnSpc>
              <a:buNone/>
            </a:pPr>
            <a:endParaRPr lang="en" sz="2000" dirty="0">
              <a:latin typeface="Arial"/>
              <a:ea typeface="Arial"/>
              <a:cs typeface="Arial"/>
              <a:sym typeface="Arial"/>
            </a:endParaRPr>
          </a:p>
          <a:p>
            <a:pPr marL="457200" lvl="0" indent="-355600" algn="l" rtl="0">
              <a:lnSpc>
                <a:spcPct val="100000"/>
              </a:lnSpc>
              <a:spcBef>
                <a:spcPts val="0"/>
              </a:spcBef>
              <a:spcAft>
                <a:spcPts val="0"/>
              </a:spcAft>
              <a:buSzPts val="2000"/>
              <a:buFont typeface="Arial"/>
              <a:buChar char="●"/>
            </a:pPr>
            <a:r>
              <a:rPr lang="en-US" sz="2000" dirty="0">
                <a:latin typeface="Arial"/>
                <a:ea typeface="Arial"/>
                <a:cs typeface="Arial"/>
                <a:sym typeface="Arial"/>
              </a:rPr>
              <a:t>Darleine Arce, Chairperson</a:t>
            </a:r>
          </a:p>
          <a:p>
            <a:pPr lvl="0" indent="0">
              <a:lnSpc>
                <a:spcPct val="100000"/>
              </a:lnSpc>
              <a:buNone/>
            </a:pPr>
            <a:r>
              <a:rPr lang="en-US" sz="2000" i="1" dirty="0">
                <a:latin typeface="Arial"/>
                <a:ea typeface="Arial"/>
                <a:cs typeface="Arial"/>
                <a:sym typeface="Arial"/>
              </a:rPr>
              <a:t>St Lawrence Catholic Church, Lawrenceville GA</a:t>
            </a:r>
          </a:p>
          <a:p>
            <a:pPr marL="457200" lvl="0" indent="-355600" algn="l" rtl="0">
              <a:lnSpc>
                <a:spcPct val="100000"/>
              </a:lnSpc>
              <a:spcBef>
                <a:spcPts val="0"/>
              </a:spcBef>
              <a:spcAft>
                <a:spcPts val="0"/>
              </a:spcAft>
              <a:buSzPts val="2000"/>
              <a:buFont typeface="Arial"/>
              <a:buChar char="●"/>
            </a:pPr>
            <a:endParaRPr sz="2000" dirty="0">
              <a:latin typeface="Arial"/>
              <a:ea typeface="Arial"/>
              <a:cs typeface="Arial"/>
              <a:sym typeface="Arial"/>
            </a:endParaRPr>
          </a:p>
          <a:p>
            <a:pPr indent="0">
              <a:lnSpc>
                <a:spcPct val="100000"/>
              </a:lnSpc>
              <a:buNone/>
            </a:pPr>
            <a:endParaRPr lang="en" sz="2000" dirty="0">
              <a:latin typeface="Arial"/>
              <a:ea typeface="Arial"/>
              <a:cs typeface="Arial"/>
              <a:sym typeface="Arial"/>
            </a:endParaRPr>
          </a:p>
          <a:p>
            <a:pPr marL="457200" lvl="0" indent="0" algn="l" rtl="0">
              <a:lnSpc>
                <a:spcPct val="100000"/>
              </a:lnSpc>
              <a:spcBef>
                <a:spcPts val="0"/>
              </a:spcBef>
              <a:spcAft>
                <a:spcPts val="0"/>
              </a:spcAft>
              <a:buNone/>
            </a:pPr>
            <a:endParaRPr sz="2000" dirty="0">
              <a:latin typeface="Arial"/>
              <a:ea typeface="Arial"/>
              <a:cs typeface="Arial"/>
              <a:sym typeface="Arial"/>
            </a:endParaRPr>
          </a:p>
          <a:p>
            <a:pPr marL="457200" lvl="0" indent="0" algn="l" rtl="0">
              <a:lnSpc>
                <a:spcPct val="100000"/>
              </a:lnSpc>
              <a:spcBef>
                <a:spcPts val="0"/>
              </a:spcBef>
              <a:spcAft>
                <a:spcPts val="0"/>
              </a:spcAft>
              <a:buNone/>
            </a:pPr>
            <a:endParaRPr sz="2000" dirty="0">
              <a:latin typeface="Arial"/>
              <a:ea typeface="Arial"/>
              <a:cs typeface="Arial"/>
              <a:sym typeface="Arial"/>
            </a:endParaRPr>
          </a:p>
        </p:txBody>
      </p:sp>
      <p:sp>
        <p:nvSpPr>
          <p:cNvPr id="78" name="Google Shape;78;p14"/>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pic>
        <p:nvPicPr>
          <p:cNvPr id="80" name="Google Shape;80;p14"/>
          <p:cNvPicPr preferRelativeResize="0"/>
          <p:nvPr/>
        </p:nvPicPr>
        <p:blipFill>
          <a:blip r:embed="rId5">
            <a:alphaModFix/>
          </a:blip>
          <a:stretch>
            <a:fillRect/>
          </a:stretch>
        </p:blipFill>
        <p:spPr>
          <a:xfrm>
            <a:off x="6486939" y="341825"/>
            <a:ext cx="2502511" cy="1510750"/>
          </a:xfrm>
          <a:prstGeom prst="rect">
            <a:avLst/>
          </a:prstGeom>
          <a:noFill/>
          <a:ln>
            <a:noFill/>
          </a:ln>
        </p:spPr>
      </p:pic>
      <p:pic>
        <p:nvPicPr>
          <p:cNvPr id="6" name="Picture 5">
            <a:extLst>
              <a:ext uri="{FF2B5EF4-FFF2-40B4-BE49-F238E27FC236}">
                <a16:creationId xmlns:a16="http://schemas.microsoft.com/office/drawing/2014/main" id="{C6F2C154-2330-C168-0073-78379CC16032}"/>
              </a:ext>
            </a:extLst>
          </p:cNvPr>
          <p:cNvPicPr>
            <a:picLocks noChangeAspect="1"/>
          </p:cNvPicPr>
          <p:nvPr/>
        </p:nvPicPr>
        <p:blipFill>
          <a:blip r:embed="rId6"/>
          <a:stretch>
            <a:fillRect/>
          </a:stretch>
        </p:blipFill>
        <p:spPr>
          <a:xfrm>
            <a:off x="368690" y="929793"/>
            <a:ext cx="5133333" cy="112381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1"/>
          <p:cNvSpPr txBox="1">
            <a:spLocks noGrp="1"/>
          </p:cNvSpPr>
          <p:nvPr>
            <p:ph type="title"/>
          </p:nvPr>
        </p:nvSpPr>
        <p:spPr>
          <a:xfrm>
            <a:off x="311700" y="146725"/>
            <a:ext cx="8520600" cy="552295"/>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311" dirty="0">
                <a:latin typeface="Arial"/>
                <a:ea typeface="Arial"/>
                <a:cs typeface="Arial"/>
                <a:sym typeface="Arial"/>
              </a:rPr>
              <a:t>Team Initiation:  Year-Round Articles</a:t>
            </a:r>
            <a:endParaRPr sz="3311" dirty="0">
              <a:latin typeface="Arial"/>
              <a:ea typeface="Arial"/>
              <a:cs typeface="Arial"/>
              <a:sym typeface="Arial"/>
            </a:endParaRPr>
          </a:p>
        </p:txBody>
      </p:sp>
      <p:sp>
        <p:nvSpPr>
          <p:cNvPr id="216" name="Google Shape;216;p31"/>
          <p:cNvSpPr txBox="1">
            <a:spLocks noGrp="1"/>
          </p:cNvSpPr>
          <p:nvPr>
            <p:ph type="body" idx="1"/>
          </p:nvPr>
        </p:nvSpPr>
        <p:spPr>
          <a:xfrm>
            <a:off x="122842" y="834887"/>
            <a:ext cx="8709458" cy="3992038"/>
          </a:xfrm>
          <a:prstGeom prst="rect">
            <a:avLst/>
          </a:prstGeom>
        </p:spPr>
        <p:txBody>
          <a:bodyPr spcFirstLastPara="1" wrap="square" lIns="91425" tIns="91425" rIns="91425" bIns="91425" anchor="t" anchorCtr="0">
            <a:noAutofit/>
          </a:bodyPr>
          <a:lstStyle/>
          <a:p>
            <a:pPr marL="457200" lvl="0" indent="-288925" algn="l" rtl="0">
              <a:lnSpc>
                <a:spcPct val="100000"/>
              </a:lnSpc>
              <a:spcBef>
                <a:spcPts val="0"/>
              </a:spcBef>
              <a:spcAft>
                <a:spcPts val="0"/>
              </a:spcAft>
              <a:buSzPts val="950"/>
              <a:buFont typeface="Arial"/>
              <a:buChar char="●"/>
            </a:pPr>
            <a:r>
              <a:rPr lang="en" sz="1400" i="1" dirty="0">
                <a:latin typeface="+mn-lt"/>
                <a:ea typeface="Arial"/>
                <a:cs typeface="Arial"/>
                <a:sym typeface="Arial"/>
              </a:rPr>
              <a:t>Is Your Catechumenate Open all Year-Round?  What Does Year-Round Mean?</a:t>
            </a:r>
            <a:endParaRPr sz="1400" i="1" dirty="0">
              <a:latin typeface="+mn-lt"/>
              <a:ea typeface="Arial"/>
              <a:cs typeface="Arial"/>
              <a:sym typeface="Arial"/>
            </a:endParaRPr>
          </a:p>
          <a:p>
            <a:pPr marL="457200" lvl="0" indent="0" algn="l" rtl="0">
              <a:lnSpc>
                <a:spcPct val="100000"/>
              </a:lnSpc>
              <a:spcBef>
                <a:spcPts val="0"/>
              </a:spcBef>
              <a:spcAft>
                <a:spcPts val="0"/>
              </a:spcAft>
              <a:buNone/>
            </a:pPr>
            <a:r>
              <a:rPr lang="en" sz="1400" i="1" dirty="0">
                <a:solidFill>
                  <a:schemeClr val="accent5"/>
                </a:solidFill>
                <a:latin typeface="+mn-lt"/>
              </a:rPr>
              <a:t>https://teamrcia.com/2022/09/is-your-catechumenate-open-all-year-round-what-does-year-round-mean/</a:t>
            </a:r>
            <a:endParaRPr sz="1400" i="1" dirty="0">
              <a:solidFill>
                <a:schemeClr val="accent5"/>
              </a:solidFill>
              <a:latin typeface="+mn-lt"/>
            </a:endParaRPr>
          </a:p>
          <a:p>
            <a:pPr marL="457200" lvl="0" indent="-285750" algn="l" rtl="0">
              <a:lnSpc>
                <a:spcPct val="100000"/>
              </a:lnSpc>
              <a:spcBef>
                <a:spcPts val="0"/>
              </a:spcBef>
              <a:spcAft>
                <a:spcPts val="0"/>
              </a:spcAft>
              <a:buSzPts val="900"/>
              <a:buFont typeface="Arial"/>
              <a:buChar char="●"/>
            </a:pPr>
            <a:r>
              <a:rPr lang="en" sz="1400" i="1" dirty="0">
                <a:latin typeface="+mn-lt"/>
                <a:ea typeface="Arial"/>
                <a:cs typeface="Arial"/>
                <a:sym typeface="Arial"/>
              </a:rPr>
              <a:t>How to Start a Year-Round RCIA Process </a:t>
            </a:r>
            <a:endParaRPr sz="1400" i="1" dirty="0">
              <a:latin typeface="+mn-lt"/>
              <a:ea typeface="Arial"/>
              <a:cs typeface="Arial"/>
              <a:sym typeface="Arial"/>
            </a:endParaRPr>
          </a:p>
          <a:p>
            <a:pPr marL="457200" lvl="0" indent="0" algn="l" rtl="0">
              <a:lnSpc>
                <a:spcPct val="100000"/>
              </a:lnSpc>
              <a:spcBef>
                <a:spcPts val="0"/>
              </a:spcBef>
              <a:spcAft>
                <a:spcPts val="0"/>
              </a:spcAft>
              <a:buNone/>
            </a:pPr>
            <a:r>
              <a:rPr lang="en" sz="1400" i="1" dirty="0">
                <a:solidFill>
                  <a:schemeClr val="accent5"/>
                </a:solidFill>
                <a:latin typeface="+mn-lt"/>
                <a:ea typeface="Arial"/>
                <a:cs typeface="Arial"/>
                <a:sym typeface="Arial"/>
              </a:rPr>
              <a:t>https://teamrcia.com/2021/04/how-to-start-a-year-round-rcia-process/</a:t>
            </a:r>
            <a:endParaRPr sz="1400" i="1" dirty="0">
              <a:solidFill>
                <a:schemeClr val="accent5"/>
              </a:solidFill>
              <a:latin typeface="+mn-lt"/>
              <a:ea typeface="Arial"/>
              <a:cs typeface="Arial"/>
              <a:sym typeface="Arial"/>
            </a:endParaRPr>
          </a:p>
          <a:p>
            <a:pPr marL="457200" lvl="0" indent="-285750" algn="l" rtl="0">
              <a:lnSpc>
                <a:spcPct val="100000"/>
              </a:lnSpc>
              <a:spcBef>
                <a:spcPts val="0"/>
              </a:spcBef>
              <a:spcAft>
                <a:spcPts val="0"/>
              </a:spcAft>
              <a:buSzPts val="900"/>
              <a:buFont typeface="Arial"/>
              <a:buChar char="●"/>
            </a:pPr>
            <a:r>
              <a:rPr lang="en" sz="1400" i="1" dirty="0">
                <a:latin typeface="+mn-lt"/>
                <a:ea typeface="Arial"/>
                <a:cs typeface="Arial"/>
                <a:sym typeface="Arial"/>
              </a:rPr>
              <a:t>Learn Why Year-Round is Easier</a:t>
            </a:r>
            <a:endParaRPr sz="1400" i="1" dirty="0">
              <a:latin typeface="+mn-lt"/>
              <a:ea typeface="Arial"/>
              <a:cs typeface="Arial"/>
              <a:sym typeface="Arial"/>
            </a:endParaRPr>
          </a:p>
          <a:p>
            <a:pPr marL="457200" lvl="0" indent="0" algn="l" rtl="0">
              <a:lnSpc>
                <a:spcPct val="100000"/>
              </a:lnSpc>
              <a:spcBef>
                <a:spcPts val="0"/>
              </a:spcBef>
              <a:spcAft>
                <a:spcPts val="0"/>
              </a:spcAft>
              <a:buNone/>
            </a:pPr>
            <a:r>
              <a:rPr lang="en" sz="1400" i="1" dirty="0">
                <a:solidFill>
                  <a:schemeClr val="accent5"/>
                </a:solidFill>
                <a:latin typeface="+mn-lt"/>
                <a:ea typeface="Arial"/>
                <a:cs typeface="Arial"/>
                <a:sym typeface="Arial"/>
              </a:rPr>
              <a:t>https://teamrcia.com/2015/07/rcia-learn-why-year-round-is-easier/</a:t>
            </a:r>
            <a:endParaRPr sz="1400" dirty="0">
              <a:solidFill>
                <a:schemeClr val="accent5"/>
              </a:solidFill>
              <a:latin typeface="+mn-lt"/>
              <a:ea typeface="Arial"/>
              <a:cs typeface="Arial"/>
              <a:sym typeface="Arial"/>
            </a:endParaRPr>
          </a:p>
          <a:p>
            <a:pPr marL="457200" lvl="0" indent="-285750" algn="l" rtl="0">
              <a:lnSpc>
                <a:spcPct val="100000"/>
              </a:lnSpc>
              <a:spcBef>
                <a:spcPts val="0"/>
              </a:spcBef>
              <a:spcAft>
                <a:spcPts val="0"/>
              </a:spcAft>
              <a:buSzPts val="900"/>
              <a:buFont typeface="Arial"/>
              <a:buChar char="●"/>
            </a:pPr>
            <a:r>
              <a:rPr lang="en" sz="1400" i="1" dirty="0">
                <a:latin typeface="+mn-lt"/>
                <a:ea typeface="Arial"/>
                <a:cs typeface="Arial"/>
                <a:sym typeface="Arial"/>
              </a:rPr>
              <a:t>Toward a Year-Round RCIA Process–One Thing at a TIme with Small Steps</a:t>
            </a:r>
            <a:endParaRPr sz="1400" i="1" dirty="0">
              <a:latin typeface="+mn-lt"/>
              <a:ea typeface="Arial"/>
              <a:cs typeface="Arial"/>
              <a:sym typeface="Arial"/>
            </a:endParaRPr>
          </a:p>
          <a:p>
            <a:pPr marL="457200" lvl="0" indent="0" algn="l" rtl="0">
              <a:lnSpc>
                <a:spcPct val="100000"/>
              </a:lnSpc>
              <a:spcBef>
                <a:spcPts val="0"/>
              </a:spcBef>
              <a:spcAft>
                <a:spcPts val="0"/>
              </a:spcAft>
              <a:buNone/>
            </a:pPr>
            <a:r>
              <a:rPr lang="en" sz="1400" i="1" dirty="0">
                <a:solidFill>
                  <a:schemeClr val="accent5"/>
                </a:solidFill>
                <a:latin typeface="+mn-lt"/>
                <a:ea typeface="Arial"/>
                <a:cs typeface="Arial"/>
                <a:sym typeface="Arial"/>
              </a:rPr>
              <a:t>https://teamrcia.com/2020/11/toward-a-year-round-rcia-process-one-thing-at-a-time-with-small-steps/</a:t>
            </a:r>
            <a:endParaRPr sz="1400" i="1" dirty="0">
              <a:solidFill>
                <a:schemeClr val="accent5"/>
              </a:solidFill>
              <a:latin typeface="+mn-lt"/>
              <a:ea typeface="Arial"/>
              <a:cs typeface="Arial"/>
              <a:sym typeface="Arial"/>
            </a:endParaRPr>
          </a:p>
          <a:p>
            <a:pPr marL="457200" lvl="0" indent="-285750" algn="l" rtl="0">
              <a:lnSpc>
                <a:spcPct val="100000"/>
              </a:lnSpc>
              <a:spcBef>
                <a:spcPts val="0"/>
              </a:spcBef>
              <a:spcAft>
                <a:spcPts val="0"/>
              </a:spcAft>
              <a:buSzPts val="900"/>
              <a:buFont typeface="Arial"/>
              <a:buChar char="●"/>
            </a:pPr>
            <a:r>
              <a:rPr lang="en" sz="1400" i="1" dirty="0">
                <a:latin typeface="+mn-lt"/>
                <a:ea typeface="Arial"/>
                <a:cs typeface="Arial"/>
                <a:sym typeface="Arial"/>
              </a:rPr>
              <a:t>A Year-Round Apprenticeship Model for RCIA Gives Me Confidence We Are Forming Disciples</a:t>
            </a:r>
            <a:endParaRPr sz="1400" i="1" dirty="0">
              <a:latin typeface="+mn-lt"/>
              <a:ea typeface="Arial"/>
              <a:cs typeface="Arial"/>
              <a:sym typeface="Arial"/>
            </a:endParaRPr>
          </a:p>
          <a:p>
            <a:pPr marL="457200" lvl="0" indent="0" algn="l" rtl="0">
              <a:lnSpc>
                <a:spcPct val="100000"/>
              </a:lnSpc>
              <a:spcBef>
                <a:spcPts val="0"/>
              </a:spcBef>
              <a:spcAft>
                <a:spcPts val="0"/>
              </a:spcAft>
              <a:buNone/>
            </a:pPr>
            <a:r>
              <a:rPr lang="en" sz="1400" i="1" dirty="0">
                <a:solidFill>
                  <a:schemeClr val="accent5"/>
                </a:solidFill>
                <a:latin typeface="+mn-lt"/>
                <a:ea typeface="Arial"/>
                <a:cs typeface="Arial"/>
                <a:sym typeface="Arial"/>
              </a:rPr>
              <a:t>https://teamrcia.com/2020/10/a-year-round-apprenticeship-model-for-rcia-gives-me-confidence-that-we-are-forming-disciples/ </a:t>
            </a:r>
            <a:endParaRPr sz="1400" i="1" dirty="0">
              <a:solidFill>
                <a:schemeClr val="accent5"/>
              </a:solidFill>
              <a:latin typeface="+mn-lt"/>
              <a:ea typeface="Arial"/>
              <a:cs typeface="Arial"/>
              <a:sym typeface="Arial"/>
            </a:endParaRPr>
          </a:p>
          <a:p>
            <a:pPr marL="457200" lvl="0" indent="-285750" algn="l" rtl="0">
              <a:lnSpc>
                <a:spcPct val="100000"/>
              </a:lnSpc>
              <a:spcBef>
                <a:spcPts val="0"/>
              </a:spcBef>
              <a:spcAft>
                <a:spcPts val="0"/>
              </a:spcAft>
              <a:buSzPts val="900"/>
              <a:buFont typeface="Arial"/>
              <a:buChar char="●"/>
            </a:pPr>
            <a:r>
              <a:rPr lang="en" sz="1400" i="1" dirty="0">
                <a:latin typeface="+mn-lt"/>
                <a:ea typeface="Arial"/>
                <a:cs typeface="Arial"/>
                <a:sym typeface="Arial"/>
              </a:rPr>
              <a:t>Is Your RCIA Open All Year-Round?  Being Flexible. </a:t>
            </a:r>
            <a:endParaRPr sz="1400" b="1" i="1" dirty="0">
              <a:solidFill>
                <a:srgbClr val="000000"/>
              </a:solidFill>
              <a:highlight>
                <a:srgbClr val="FFFFFF"/>
              </a:highlight>
              <a:latin typeface="+mn-lt"/>
            </a:endParaRPr>
          </a:p>
          <a:p>
            <a:pPr marL="457200" lvl="0" indent="0" algn="l" rtl="0">
              <a:lnSpc>
                <a:spcPct val="100000"/>
              </a:lnSpc>
              <a:spcBef>
                <a:spcPts val="0"/>
              </a:spcBef>
              <a:spcAft>
                <a:spcPts val="0"/>
              </a:spcAft>
              <a:buNone/>
            </a:pPr>
            <a:r>
              <a:rPr lang="en" sz="1400" i="1" u="sng" dirty="0">
                <a:solidFill>
                  <a:schemeClr val="hlink"/>
                </a:solidFill>
                <a:latin typeface="+mn-lt"/>
                <a:ea typeface="Arial"/>
                <a:cs typeface="Arial"/>
                <a:sym typeface="Arial"/>
                <a:hlinkClick r:id="rId3"/>
              </a:rPr>
              <a:t>https://teamrcia.com/2020/11/is-your-rcia-open-all-year-round-being-flexible/</a:t>
            </a:r>
            <a:r>
              <a:rPr lang="en" sz="1400" i="1" dirty="0">
                <a:solidFill>
                  <a:schemeClr val="accent5"/>
                </a:solidFill>
                <a:latin typeface="+mn-lt"/>
                <a:ea typeface="Arial"/>
                <a:cs typeface="Arial"/>
                <a:sym typeface="Arial"/>
              </a:rPr>
              <a:t> </a:t>
            </a:r>
            <a:endParaRPr sz="1400" i="1" dirty="0">
              <a:solidFill>
                <a:schemeClr val="accent5"/>
              </a:solidFill>
              <a:latin typeface="+mn-lt"/>
              <a:ea typeface="Arial"/>
              <a:cs typeface="Arial"/>
              <a:sym typeface="Arial"/>
            </a:endParaRPr>
          </a:p>
          <a:p>
            <a:pPr marL="457200" lvl="0" indent="-285750" algn="l" rtl="0">
              <a:lnSpc>
                <a:spcPct val="100000"/>
              </a:lnSpc>
              <a:spcBef>
                <a:spcPts val="0"/>
              </a:spcBef>
              <a:spcAft>
                <a:spcPts val="0"/>
              </a:spcAft>
              <a:buSzPts val="900"/>
              <a:buFont typeface="Arial"/>
              <a:buChar char="●"/>
            </a:pPr>
            <a:r>
              <a:rPr lang="en" sz="1400" i="1" dirty="0">
                <a:latin typeface="+mn-lt"/>
                <a:ea typeface="Arial"/>
                <a:cs typeface="Arial"/>
                <a:sym typeface="Arial"/>
              </a:rPr>
              <a:t>We’re Flexible–How Our Parish Does Year-Round RCIA</a:t>
            </a:r>
            <a:endParaRPr sz="1400" i="1" dirty="0">
              <a:latin typeface="+mn-lt"/>
              <a:ea typeface="Arial"/>
              <a:cs typeface="Arial"/>
              <a:sym typeface="Arial"/>
            </a:endParaRPr>
          </a:p>
          <a:p>
            <a:pPr marL="457200" lvl="0" indent="0" algn="l" rtl="0">
              <a:lnSpc>
                <a:spcPct val="100000"/>
              </a:lnSpc>
              <a:spcBef>
                <a:spcPts val="0"/>
              </a:spcBef>
              <a:spcAft>
                <a:spcPts val="0"/>
              </a:spcAft>
              <a:buNone/>
            </a:pPr>
            <a:r>
              <a:rPr lang="en" sz="1400" i="1" dirty="0">
                <a:solidFill>
                  <a:schemeClr val="accent5"/>
                </a:solidFill>
                <a:latin typeface="+mn-lt"/>
                <a:ea typeface="Arial"/>
                <a:cs typeface="Arial"/>
                <a:sym typeface="Arial"/>
              </a:rPr>
              <a:t>https://teamrcia.com/2020/09/were-flexible-how-our-parish-does-year-round-rcia/</a:t>
            </a:r>
            <a:endParaRPr sz="1400" i="1" dirty="0">
              <a:solidFill>
                <a:schemeClr val="accent5"/>
              </a:solidFill>
              <a:latin typeface="+mn-lt"/>
              <a:ea typeface="Arial"/>
              <a:cs typeface="Arial"/>
              <a:sym typeface="Arial"/>
            </a:endParaRPr>
          </a:p>
          <a:p>
            <a:pPr marL="457200" lvl="0" indent="-285750" algn="l" rtl="0">
              <a:lnSpc>
                <a:spcPct val="100000"/>
              </a:lnSpc>
              <a:spcBef>
                <a:spcPts val="0"/>
              </a:spcBef>
              <a:spcAft>
                <a:spcPts val="0"/>
              </a:spcAft>
              <a:buSzPts val="900"/>
              <a:buFont typeface="Arial"/>
              <a:buChar char="●"/>
            </a:pPr>
            <a:r>
              <a:rPr lang="en" sz="1400" i="1" dirty="0">
                <a:latin typeface="+mn-lt"/>
                <a:ea typeface="Arial"/>
                <a:cs typeface="Arial"/>
                <a:sym typeface="Arial"/>
              </a:rPr>
              <a:t>What Would Happen if Every Parish had an Ongoing (Year-Round) RCIA Process?</a:t>
            </a:r>
            <a:endParaRPr sz="1400" i="1" dirty="0">
              <a:latin typeface="+mn-lt"/>
              <a:ea typeface="Arial"/>
              <a:cs typeface="Arial"/>
              <a:sym typeface="Arial"/>
            </a:endParaRPr>
          </a:p>
          <a:p>
            <a:pPr marL="457200" lvl="0" indent="0" algn="l" rtl="0">
              <a:lnSpc>
                <a:spcPct val="100000"/>
              </a:lnSpc>
              <a:spcBef>
                <a:spcPts val="0"/>
              </a:spcBef>
              <a:spcAft>
                <a:spcPts val="0"/>
              </a:spcAft>
              <a:buNone/>
            </a:pPr>
            <a:r>
              <a:rPr lang="en" sz="1400" i="1" dirty="0">
                <a:solidFill>
                  <a:schemeClr val="accent5"/>
                </a:solidFill>
                <a:latin typeface="+mn-lt"/>
                <a:ea typeface="Arial"/>
                <a:cs typeface="Arial"/>
                <a:sym typeface="Arial"/>
              </a:rPr>
              <a:t>https://teamrcia.com/2021/05/what-would-happen-if-every-parish-had-an-ongoing-year-round-rcia-process</a:t>
            </a:r>
            <a:r>
              <a:rPr lang="en" sz="900" i="1" dirty="0">
                <a:solidFill>
                  <a:schemeClr val="accent5"/>
                </a:solidFill>
                <a:latin typeface="Arial"/>
                <a:ea typeface="Arial"/>
                <a:cs typeface="Arial"/>
                <a:sym typeface="Arial"/>
              </a:rPr>
              <a:t>/ </a:t>
            </a:r>
          </a:p>
        </p:txBody>
      </p:sp>
      <p:sp>
        <p:nvSpPr>
          <p:cNvPr id="217" name="Google Shape;217;p31"/>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20</a:t>
            </a:fld>
            <a:endParaRPr/>
          </a:p>
        </p:txBody>
      </p:sp>
      <p:pic>
        <p:nvPicPr>
          <p:cNvPr id="218" name="Google Shape;218;p31"/>
          <p:cNvPicPr preferRelativeResize="0"/>
          <p:nvPr/>
        </p:nvPicPr>
        <p:blipFill>
          <a:blip r:embed="rId4">
            <a:alphaModFix/>
          </a:blip>
          <a:stretch>
            <a:fillRect/>
          </a:stretch>
        </p:blipFill>
        <p:spPr>
          <a:xfrm>
            <a:off x="7910069" y="86683"/>
            <a:ext cx="781050" cy="9048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4">
          <a:extLst>
            <a:ext uri="{FF2B5EF4-FFF2-40B4-BE49-F238E27FC236}">
              <a16:creationId xmlns:a16="http://schemas.microsoft.com/office/drawing/2014/main" id="{6A3B81B5-1EB8-8710-E22C-D4E7D1F17D0A}"/>
            </a:ext>
          </a:extLst>
        </p:cNvPr>
        <p:cNvGrpSpPr/>
        <p:nvPr/>
      </p:nvGrpSpPr>
      <p:grpSpPr>
        <a:xfrm>
          <a:off x="0" y="0"/>
          <a:ext cx="0" cy="0"/>
          <a:chOff x="0" y="0"/>
          <a:chExt cx="0" cy="0"/>
        </a:xfrm>
      </p:grpSpPr>
      <p:sp>
        <p:nvSpPr>
          <p:cNvPr id="215" name="Google Shape;215;p31">
            <a:extLst>
              <a:ext uri="{FF2B5EF4-FFF2-40B4-BE49-F238E27FC236}">
                <a16:creationId xmlns:a16="http://schemas.microsoft.com/office/drawing/2014/main" id="{7122171A-A007-F769-CF67-985EF8B1E447}"/>
              </a:ext>
            </a:extLst>
          </p:cNvPr>
          <p:cNvSpPr txBox="1">
            <a:spLocks noGrp="1"/>
          </p:cNvSpPr>
          <p:nvPr>
            <p:ph type="title"/>
          </p:nvPr>
        </p:nvSpPr>
        <p:spPr>
          <a:xfrm>
            <a:off x="311700" y="146725"/>
            <a:ext cx="8520600" cy="618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311" dirty="0">
                <a:latin typeface="Arial"/>
                <a:ea typeface="Arial"/>
                <a:cs typeface="Arial"/>
                <a:sym typeface="Arial"/>
              </a:rPr>
              <a:t>Team Initiation:  Year-Round Articles 2</a:t>
            </a:r>
            <a:endParaRPr sz="3311" dirty="0">
              <a:latin typeface="Arial"/>
              <a:ea typeface="Arial"/>
              <a:cs typeface="Arial"/>
              <a:sym typeface="Arial"/>
            </a:endParaRPr>
          </a:p>
        </p:txBody>
      </p:sp>
      <p:sp>
        <p:nvSpPr>
          <p:cNvPr id="216" name="Google Shape;216;p31">
            <a:extLst>
              <a:ext uri="{FF2B5EF4-FFF2-40B4-BE49-F238E27FC236}">
                <a16:creationId xmlns:a16="http://schemas.microsoft.com/office/drawing/2014/main" id="{11C6F9A9-6ED2-DE38-8049-31C09B433A02}"/>
              </a:ext>
            </a:extLst>
          </p:cNvPr>
          <p:cNvSpPr txBox="1">
            <a:spLocks noGrp="1"/>
          </p:cNvSpPr>
          <p:nvPr>
            <p:ph type="body" idx="1"/>
          </p:nvPr>
        </p:nvSpPr>
        <p:spPr>
          <a:xfrm>
            <a:off x="122842" y="858328"/>
            <a:ext cx="8709459" cy="3968596"/>
          </a:xfrm>
          <a:prstGeom prst="rect">
            <a:avLst/>
          </a:prstGeom>
        </p:spPr>
        <p:txBody>
          <a:bodyPr spcFirstLastPara="1" wrap="square" lIns="91425" tIns="91425" rIns="91425" bIns="91425" anchor="t" anchorCtr="0">
            <a:noAutofit/>
          </a:bodyPr>
          <a:lstStyle/>
          <a:p>
            <a:pPr marL="457200" lvl="0" indent="-285750" algn="l" rtl="0">
              <a:lnSpc>
                <a:spcPct val="100000"/>
              </a:lnSpc>
              <a:spcBef>
                <a:spcPts val="0"/>
              </a:spcBef>
              <a:spcAft>
                <a:spcPts val="0"/>
              </a:spcAft>
              <a:buSzPts val="900"/>
              <a:buFont typeface="Arial"/>
              <a:buChar char="●"/>
            </a:pPr>
            <a:r>
              <a:rPr lang="en-US" sz="1400" i="1" dirty="0">
                <a:latin typeface="Arial"/>
                <a:ea typeface="Arial"/>
                <a:cs typeface="Arial"/>
                <a:sym typeface="Arial"/>
              </a:rPr>
              <a:t>Q&amp;A Multiple Seekers on the Journey of Faith–How to Start a Year-Round RCIA.</a:t>
            </a:r>
          </a:p>
          <a:p>
            <a:pPr marL="457200" lvl="0" indent="0" algn="l" rtl="0">
              <a:lnSpc>
                <a:spcPct val="100000"/>
              </a:lnSpc>
              <a:spcBef>
                <a:spcPts val="0"/>
              </a:spcBef>
              <a:spcAft>
                <a:spcPts val="0"/>
              </a:spcAft>
              <a:buNone/>
            </a:pPr>
            <a:r>
              <a:rPr lang="en-US" sz="1400" i="1" dirty="0">
                <a:solidFill>
                  <a:schemeClr val="accent5"/>
                </a:solidFill>
                <a:latin typeface="Arial"/>
                <a:ea typeface="Arial"/>
                <a:cs typeface="Arial"/>
                <a:sym typeface="Arial"/>
              </a:rPr>
              <a:t>https://teamrcia.com/2020/07/qa-multiple-seekers-on-the-journey-faith-how-to-start-a-year-round-rcia/</a:t>
            </a:r>
          </a:p>
          <a:p>
            <a:pPr marL="457200" lvl="0" indent="-285750" algn="l" rtl="0">
              <a:lnSpc>
                <a:spcPct val="100000"/>
              </a:lnSpc>
              <a:spcBef>
                <a:spcPts val="0"/>
              </a:spcBef>
              <a:spcAft>
                <a:spcPts val="0"/>
              </a:spcAft>
              <a:buSzPts val="900"/>
              <a:buFont typeface="Arial"/>
              <a:buChar char="●"/>
            </a:pPr>
            <a:r>
              <a:rPr lang="en-US" sz="1400" i="1" dirty="0">
                <a:latin typeface="Arial"/>
                <a:ea typeface="Arial"/>
                <a:cs typeface="Arial"/>
                <a:sym typeface="Arial"/>
              </a:rPr>
              <a:t>Jesus’s Timing is Perfect–One Parish’s Experience of Year-Round RCIA.</a:t>
            </a:r>
          </a:p>
          <a:p>
            <a:pPr marL="457200" lvl="0" indent="0" algn="l" rtl="0">
              <a:lnSpc>
                <a:spcPct val="100000"/>
              </a:lnSpc>
              <a:spcBef>
                <a:spcPts val="0"/>
              </a:spcBef>
              <a:spcAft>
                <a:spcPts val="0"/>
              </a:spcAft>
              <a:buNone/>
            </a:pPr>
            <a:r>
              <a:rPr lang="en-US" sz="1400" i="1" dirty="0">
                <a:solidFill>
                  <a:schemeClr val="accent5"/>
                </a:solidFill>
                <a:latin typeface="Arial"/>
                <a:ea typeface="Arial"/>
                <a:cs typeface="Arial"/>
                <a:sym typeface="Arial"/>
              </a:rPr>
              <a:t>https://teamrcia.com/2020/08/jesuss-timing-is-perfect-one-parishs-experience-of-year-round-rcia/</a:t>
            </a:r>
          </a:p>
          <a:p>
            <a:pPr marL="457200" lvl="0" indent="-285750" algn="l" rtl="0">
              <a:lnSpc>
                <a:spcPct val="100000"/>
              </a:lnSpc>
              <a:spcBef>
                <a:spcPts val="0"/>
              </a:spcBef>
              <a:spcAft>
                <a:spcPts val="0"/>
              </a:spcAft>
              <a:buSzPts val="900"/>
              <a:buFont typeface="Arial"/>
              <a:buChar char="●"/>
            </a:pPr>
            <a:r>
              <a:rPr lang="en-US" sz="1400" i="1" dirty="0">
                <a:latin typeface="Arial"/>
                <a:ea typeface="Arial"/>
                <a:cs typeface="Arial"/>
                <a:sym typeface="Arial"/>
              </a:rPr>
              <a:t>Rethinking the Core Catholic Content as We Move to Ongoing Initiation (Year-Round RCIA)</a:t>
            </a:r>
          </a:p>
          <a:p>
            <a:pPr marL="0" lvl="0" indent="0" rtl="0">
              <a:lnSpc>
                <a:spcPct val="100000"/>
              </a:lnSpc>
              <a:spcBef>
                <a:spcPts val="0"/>
              </a:spcBef>
              <a:spcAft>
                <a:spcPts val="0"/>
              </a:spcAft>
              <a:buNone/>
            </a:pPr>
            <a:r>
              <a:rPr lang="en-US" sz="1400" i="1" dirty="0">
                <a:solidFill>
                  <a:schemeClr val="accent5"/>
                </a:solidFill>
                <a:latin typeface="Arial"/>
                <a:ea typeface="Arial"/>
                <a:cs typeface="Arial"/>
                <a:sym typeface="Arial"/>
              </a:rPr>
              <a:t>         </a:t>
            </a:r>
            <a:r>
              <a:rPr lang="en-US" sz="1400" i="1" dirty="0">
                <a:solidFill>
                  <a:schemeClr val="accent5"/>
                </a:solidFill>
                <a:latin typeface="Arial"/>
                <a:ea typeface="Arial"/>
                <a:cs typeface="Arial"/>
                <a:sym typeface="Arial"/>
                <a:hlinkClick r:id="rId3"/>
              </a:rPr>
              <a:t>https://teamrcia.com/2020/05/</a:t>
            </a:r>
            <a:r>
              <a:rPr lang="en-US" sz="1400" i="1" u="sng" dirty="0">
                <a:solidFill>
                  <a:schemeClr val="accent5"/>
                </a:solidFill>
                <a:latin typeface="Arial"/>
                <a:ea typeface="Arial"/>
                <a:cs typeface="Arial"/>
                <a:sym typeface="Arial"/>
                <a:hlinkClick r:id="rId3"/>
              </a:rPr>
              <a:t>rethinking-the-core-catholic-content-as-we-move-to-ongoing-</a:t>
            </a:r>
            <a:r>
              <a:rPr lang="en-US" sz="1400" i="1" u="sng" dirty="0">
                <a:solidFill>
                  <a:schemeClr val="accent5"/>
                </a:solidFill>
                <a:latin typeface="Arial"/>
                <a:ea typeface="Arial"/>
                <a:cs typeface="Arial"/>
                <a:sym typeface="Arial"/>
              </a:rPr>
              <a:t> initiation- </a:t>
            </a:r>
          </a:p>
          <a:p>
            <a:pPr marL="0" lvl="0" indent="0" rtl="0">
              <a:lnSpc>
                <a:spcPct val="100000"/>
              </a:lnSpc>
              <a:spcBef>
                <a:spcPts val="0"/>
              </a:spcBef>
              <a:spcAft>
                <a:spcPts val="0"/>
              </a:spcAft>
              <a:buNone/>
            </a:pPr>
            <a:r>
              <a:rPr lang="en-US" sz="1400" i="1" dirty="0">
                <a:solidFill>
                  <a:schemeClr val="accent5"/>
                </a:solidFill>
                <a:latin typeface="Arial"/>
                <a:ea typeface="Arial"/>
                <a:cs typeface="Arial"/>
                <a:sym typeface="Arial"/>
              </a:rPr>
              <a:t>         </a:t>
            </a:r>
            <a:r>
              <a:rPr lang="en-US" sz="1400" i="1" u="sng" dirty="0">
                <a:solidFill>
                  <a:schemeClr val="accent5"/>
                </a:solidFill>
                <a:latin typeface="Arial"/>
                <a:ea typeface="Arial"/>
                <a:cs typeface="Arial"/>
                <a:sym typeface="Arial"/>
              </a:rPr>
              <a:t>year-round-</a:t>
            </a:r>
            <a:r>
              <a:rPr lang="en-US" sz="1400" i="1" u="sng" dirty="0" err="1">
                <a:solidFill>
                  <a:schemeClr val="accent5"/>
                </a:solidFill>
                <a:latin typeface="Arial"/>
                <a:ea typeface="Arial"/>
                <a:cs typeface="Arial"/>
                <a:sym typeface="Arial"/>
              </a:rPr>
              <a:t>rcia</a:t>
            </a:r>
            <a:r>
              <a:rPr lang="en-US" sz="1400" i="1" u="sng" dirty="0">
                <a:solidFill>
                  <a:schemeClr val="accent5"/>
                </a:solidFill>
                <a:latin typeface="Arial"/>
                <a:ea typeface="Arial"/>
                <a:cs typeface="Arial"/>
                <a:sym typeface="Arial"/>
              </a:rPr>
              <a:t>/ </a:t>
            </a:r>
          </a:p>
          <a:p>
            <a:pPr marL="457200" lvl="0" indent="-285750" algn="l" rtl="0">
              <a:lnSpc>
                <a:spcPct val="100000"/>
              </a:lnSpc>
              <a:spcBef>
                <a:spcPts val="0"/>
              </a:spcBef>
              <a:spcAft>
                <a:spcPts val="0"/>
              </a:spcAft>
              <a:buSzPts val="900"/>
              <a:buFont typeface="Arial"/>
              <a:buChar char="●"/>
            </a:pPr>
            <a:r>
              <a:rPr lang="en-US" sz="1400" i="1" dirty="0">
                <a:latin typeface="Arial"/>
                <a:ea typeface="Arial"/>
                <a:cs typeface="Arial"/>
                <a:sym typeface="Arial"/>
              </a:rPr>
              <a:t>Is Your RCIA Open All Year-Round?  Having Everyone Around the Same Table.</a:t>
            </a:r>
          </a:p>
          <a:p>
            <a:pPr marL="457200" lvl="0" indent="0" algn="l" rtl="0">
              <a:lnSpc>
                <a:spcPct val="100000"/>
              </a:lnSpc>
              <a:spcBef>
                <a:spcPts val="0"/>
              </a:spcBef>
              <a:spcAft>
                <a:spcPts val="0"/>
              </a:spcAft>
              <a:buNone/>
            </a:pPr>
            <a:r>
              <a:rPr lang="en-US" sz="1400" i="1" dirty="0">
                <a:solidFill>
                  <a:schemeClr val="accent5"/>
                </a:solidFill>
                <a:latin typeface="Arial"/>
                <a:ea typeface="Arial"/>
                <a:cs typeface="Arial"/>
                <a:sym typeface="Arial"/>
              </a:rPr>
              <a:t>https://teamrcia.com/2022/05/is-your-rcia-open-all-year-round-having-everyone-around-the-same-table/ </a:t>
            </a:r>
          </a:p>
          <a:p>
            <a:pPr marL="457200" lvl="0" indent="-285750" algn="l" rtl="0">
              <a:lnSpc>
                <a:spcPct val="100000"/>
              </a:lnSpc>
              <a:spcBef>
                <a:spcPts val="0"/>
              </a:spcBef>
              <a:spcAft>
                <a:spcPts val="0"/>
              </a:spcAft>
              <a:buSzPts val="900"/>
              <a:buFont typeface="Arial"/>
              <a:buChar char="●"/>
            </a:pPr>
            <a:r>
              <a:rPr lang="en-US" sz="1400" i="1" dirty="0">
                <a:latin typeface="Arial"/>
                <a:ea typeface="Arial"/>
                <a:cs typeface="Arial"/>
                <a:sym typeface="Arial"/>
              </a:rPr>
              <a:t>Why is an Ongoing Year-Round RCIA Important?</a:t>
            </a:r>
          </a:p>
          <a:p>
            <a:pPr marL="457200" lvl="0" indent="0" algn="l" rtl="0">
              <a:lnSpc>
                <a:spcPct val="100000"/>
              </a:lnSpc>
              <a:spcBef>
                <a:spcPts val="0"/>
              </a:spcBef>
              <a:spcAft>
                <a:spcPts val="0"/>
              </a:spcAft>
              <a:buNone/>
            </a:pPr>
            <a:r>
              <a:rPr lang="en-US" sz="1400" i="1" dirty="0">
                <a:solidFill>
                  <a:schemeClr val="accent5"/>
                </a:solidFill>
                <a:latin typeface="Arial"/>
                <a:ea typeface="Arial"/>
                <a:cs typeface="Arial"/>
                <a:sym typeface="Arial"/>
              </a:rPr>
              <a:t>https://teamrcia.com/2021/04/why-is-an-ongoing-year-round-rcia-important/</a:t>
            </a:r>
          </a:p>
          <a:p>
            <a:pPr marL="457200" lvl="0" indent="-285750" algn="l" rtl="0">
              <a:lnSpc>
                <a:spcPct val="100000"/>
              </a:lnSpc>
              <a:spcBef>
                <a:spcPts val="0"/>
              </a:spcBef>
              <a:spcAft>
                <a:spcPts val="0"/>
              </a:spcAft>
              <a:buSzPts val="900"/>
              <a:buFont typeface="Arial"/>
              <a:buChar char="●"/>
            </a:pPr>
            <a:r>
              <a:rPr lang="en-US" sz="1400" i="1" dirty="0">
                <a:latin typeface="Arial"/>
                <a:ea typeface="Arial"/>
                <a:cs typeface="Arial"/>
                <a:sym typeface="Arial"/>
              </a:rPr>
              <a:t>RCIA Requires Big Paradigm Shifts, Starting with These Two</a:t>
            </a:r>
          </a:p>
          <a:p>
            <a:pPr marL="457200" lvl="0" indent="0" algn="l" rtl="0">
              <a:lnSpc>
                <a:spcPct val="100000"/>
              </a:lnSpc>
              <a:spcBef>
                <a:spcPts val="0"/>
              </a:spcBef>
              <a:spcAft>
                <a:spcPts val="0"/>
              </a:spcAft>
              <a:buNone/>
            </a:pPr>
            <a:r>
              <a:rPr lang="en-US" sz="1400" i="1" u="sng" dirty="0">
                <a:solidFill>
                  <a:schemeClr val="hlink"/>
                </a:solidFill>
                <a:latin typeface="Arial"/>
                <a:ea typeface="Arial"/>
                <a:cs typeface="Arial"/>
                <a:sym typeface="Arial"/>
                <a:hlinkClick r:id="rId4"/>
              </a:rPr>
              <a:t>https://teamrcia.com/2019/06/rcia-requires-big-paradigm-shifts-starting-with-these-two/</a:t>
            </a:r>
            <a:endParaRPr lang="en-US" sz="1400" i="1" dirty="0">
              <a:latin typeface="Arial"/>
              <a:ea typeface="Arial"/>
              <a:cs typeface="Arial"/>
              <a:sym typeface="Arial"/>
            </a:endParaRPr>
          </a:p>
          <a:p>
            <a:pPr marL="457200" lvl="0" indent="-285750" algn="l" rtl="0">
              <a:lnSpc>
                <a:spcPct val="100000"/>
              </a:lnSpc>
              <a:spcBef>
                <a:spcPts val="0"/>
              </a:spcBef>
              <a:spcAft>
                <a:spcPts val="0"/>
              </a:spcAft>
              <a:buSzPts val="900"/>
              <a:buFont typeface="Arial"/>
              <a:buChar char="●"/>
            </a:pPr>
            <a:r>
              <a:rPr lang="en-US" sz="1400" i="1" dirty="0">
                <a:latin typeface="Arial"/>
                <a:ea typeface="Arial"/>
                <a:cs typeface="Arial"/>
                <a:sym typeface="Arial"/>
              </a:rPr>
              <a:t>Is Your RCIA Open All Year-Round?  Are we Catechizing for Knowledge or Understanding?</a:t>
            </a:r>
          </a:p>
          <a:p>
            <a:pPr marL="457200" lvl="0" indent="0" algn="l" rtl="0">
              <a:lnSpc>
                <a:spcPct val="100000"/>
              </a:lnSpc>
              <a:spcBef>
                <a:spcPts val="0"/>
              </a:spcBef>
              <a:spcAft>
                <a:spcPts val="0"/>
              </a:spcAft>
              <a:buNone/>
            </a:pPr>
            <a:r>
              <a:rPr lang="en-US" sz="1400" i="1" u="sng" dirty="0">
                <a:solidFill>
                  <a:schemeClr val="hlink"/>
                </a:solidFill>
                <a:latin typeface="Arial"/>
                <a:ea typeface="Arial"/>
                <a:cs typeface="Arial"/>
                <a:sym typeface="Arial"/>
                <a:hlinkClick r:id="rId5"/>
              </a:rPr>
              <a:t>https://teamrcia.com/2018/12/is-your-rcia-open-all-year-round-are-we-catechizing-for-knowledge-or-understanding/</a:t>
            </a:r>
            <a:endParaRPr lang="en-US" sz="1400" i="1" dirty="0">
              <a:latin typeface="Arial"/>
              <a:ea typeface="Arial"/>
              <a:cs typeface="Arial"/>
              <a:sym typeface="Arial"/>
            </a:endParaRPr>
          </a:p>
        </p:txBody>
      </p:sp>
      <p:sp>
        <p:nvSpPr>
          <p:cNvPr id="217" name="Google Shape;217;p31">
            <a:extLst>
              <a:ext uri="{FF2B5EF4-FFF2-40B4-BE49-F238E27FC236}">
                <a16:creationId xmlns:a16="http://schemas.microsoft.com/office/drawing/2014/main" id="{2B6B347D-5594-EB83-D8B6-511E6CC88D14}"/>
              </a:ext>
            </a:extLst>
          </p:cNvPr>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21</a:t>
            </a:fld>
            <a:endParaRPr/>
          </a:p>
        </p:txBody>
      </p:sp>
      <p:pic>
        <p:nvPicPr>
          <p:cNvPr id="218" name="Google Shape;218;p31">
            <a:extLst>
              <a:ext uri="{FF2B5EF4-FFF2-40B4-BE49-F238E27FC236}">
                <a16:creationId xmlns:a16="http://schemas.microsoft.com/office/drawing/2014/main" id="{949FF78C-866D-BE9E-C2D1-E4B9190D2B36}"/>
              </a:ext>
            </a:extLst>
          </p:cNvPr>
          <p:cNvPicPr preferRelativeResize="0"/>
          <p:nvPr/>
        </p:nvPicPr>
        <p:blipFill>
          <a:blip r:embed="rId6">
            <a:alphaModFix/>
          </a:blip>
          <a:stretch>
            <a:fillRect/>
          </a:stretch>
        </p:blipFill>
        <p:spPr>
          <a:xfrm>
            <a:off x="8081933" y="53122"/>
            <a:ext cx="781050" cy="904875"/>
          </a:xfrm>
          <a:prstGeom prst="rect">
            <a:avLst/>
          </a:prstGeom>
          <a:noFill/>
          <a:ln>
            <a:noFill/>
          </a:ln>
        </p:spPr>
      </p:pic>
    </p:spTree>
    <p:extLst>
      <p:ext uri="{BB962C8B-B14F-4D97-AF65-F5344CB8AC3E}">
        <p14:creationId xmlns:p14="http://schemas.microsoft.com/office/powerpoint/2010/main" val="1020369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2"/>
          <p:cNvSpPr txBox="1">
            <a:spLocks noGrp="1"/>
          </p:cNvSpPr>
          <p:nvPr>
            <p:ph type="title"/>
          </p:nvPr>
        </p:nvSpPr>
        <p:spPr>
          <a:xfrm>
            <a:off x="311700" y="0"/>
            <a:ext cx="8520600" cy="906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latin typeface="Arial"/>
                <a:ea typeface="Arial"/>
                <a:cs typeface="Arial"/>
                <a:sym typeface="Arial"/>
              </a:rPr>
              <a:t>Resources for Year-Round / Continuous OCIA</a:t>
            </a:r>
            <a:br>
              <a:rPr lang="en" dirty="0">
                <a:latin typeface="Arial"/>
                <a:ea typeface="Arial"/>
                <a:cs typeface="Arial"/>
                <a:sym typeface="Arial"/>
              </a:rPr>
            </a:br>
            <a:r>
              <a:rPr lang="en" dirty="0">
                <a:latin typeface="Arial"/>
                <a:ea typeface="Arial"/>
                <a:cs typeface="Arial"/>
                <a:sym typeface="Arial"/>
              </a:rPr>
              <a:t>Breaking Open the Word &amp; Sessions</a:t>
            </a:r>
            <a:endParaRPr dirty="0">
              <a:latin typeface="Arial"/>
              <a:ea typeface="Arial"/>
              <a:cs typeface="Arial"/>
              <a:sym typeface="Arial"/>
            </a:endParaRPr>
          </a:p>
        </p:txBody>
      </p:sp>
      <p:sp>
        <p:nvSpPr>
          <p:cNvPr id="224" name="Google Shape;224;p32"/>
          <p:cNvSpPr txBox="1">
            <a:spLocks noGrp="1"/>
          </p:cNvSpPr>
          <p:nvPr>
            <p:ph type="body" idx="1"/>
          </p:nvPr>
        </p:nvSpPr>
        <p:spPr>
          <a:xfrm>
            <a:off x="311700" y="1095829"/>
            <a:ext cx="8520600" cy="3638145"/>
          </a:xfrm>
          <a:prstGeom prst="rect">
            <a:avLst/>
          </a:prstGeom>
        </p:spPr>
        <p:txBody>
          <a:bodyPr spcFirstLastPara="1" wrap="square" lIns="91425" tIns="91425" rIns="91425" bIns="91425" anchor="t" anchorCtr="0">
            <a:noAutofit/>
          </a:bodyPr>
          <a:lstStyle/>
          <a:p>
            <a:pPr marL="457200" lvl="0" indent="-304800" algn="l" rtl="0">
              <a:lnSpc>
                <a:spcPct val="100000"/>
              </a:lnSpc>
              <a:spcBef>
                <a:spcPts val="0"/>
              </a:spcBef>
              <a:spcAft>
                <a:spcPts val="0"/>
              </a:spcAft>
              <a:buSzPts val="1200"/>
              <a:buFont typeface="Arial"/>
              <a:buChar char="●"/>
            </a:pPr>
            <a:r>
              <a:rPr lang="en" u="sng" dirty="0">
                <a:latin typeface="Arial"/>
                <a:ea typeface="Arial"/>
                <a:cs typeface="Arial"/>
                <a:sym typeface="Arial"/>
              </a:rPr>
              <a:t>Year-Round Catechumenate</a:t>
            </a:r>
            <a:r>
              <a:rPr lang="en" dirty="0">
                <a:latin typeface="Arial"/>
                <a:ea typeface="Arial"/>
                <a:cs typeface="Arial"/>
                <a:sym typeface="Arial"/>
              </a:rPr>
              <a:t> by Mary Birmingham.  (2007)  </a:t>
            </a:r>
            <a:endParaRPr dirty="0">
              <a:latin typeface="Arial"/>
              <a:ea typeface="Arial"/>
              <a:cs typeface="Arial"/>
              <a:sym typeface="Arial"/>
            </a:endParaRPr>
          </a:p>
          <a:p>
            <a:pPr marL="457200" lvl="0" indent="0" algn="l" rtl="0">
              <a:lnSpc>
                <a:spcPct val="100000"/>
              </a:lnSpc>
              <a:spcBef>
                <a:spcPts val="0"/>
              </a:spcBef>
              <a:spcAft>
                <a:spcPts val="0"/>
              </a:spcAft>
              <a:buNone/>
            </a:pPr>
            <a:r>
              <a:rPr lang="en" dirty="0">
                <a:latin typeface="Arial"/>
                <a:ea typeface="Arial"/>
                <a:cs typeface="Arial"/>
                <a:sym typeface="Arial"/>
              </a:rPr>
              <a:t>ISBN:  978-1568544120</a:t>
            </a:r>
            <a:endParaRPr dirty="0">
              <a:latin typeface="Arial"/>
              <a:ea typeface="Arial"/>
              <a:cs typeface="Arial"/>
              <a:sym typeface="Arial"/>
            </a:endParaRPr>
          </a:p>
          <a:p>
            <a:pPr marL="457200" lvl="0" indent="-304800" algn="l" rtl="0">
              <a:lnSpc>
                <a:spcPct val="100000"/>
              </a:lnSpc>
              <a:spcBef>
                <a:spcPts val="0"/>
              </a:spcBef>
              <a:spcAft>
                <a:spcPts val="0"/>
              </a:spcAft>
              <a:buSzPts val="1200"/>
              <a:buFont typeface="Arial"/>
              <a:buChar char="●"/>
            </a:pPr>
            <a:r>
              <a:rPr lang="en" u="sng" dirty="0">
                <a:latin typeface="Arial"/>
                <a:ea typeface="Arial"/>
                <a:cs typeface="Arial"/>
                <a:sym typeface="Arial"/>
              </a:rPr>
              <a:t>Formed in Faith: Sessions for Inquiry, Catechumenate and Ongoing Faith Formation</a:t>
            </a:r>
            <a:r>
              <a:rPr lang="en" dirty="0">
                <a:latin typeface="Arial"/>
                <a:ea typeface="Arial"/>
                <a:cs typeface="Arial"/>
                <a:sym typeface="Arial"/>
              </a:rPr>
              <a:t> by Mary Birmingham.   (2012)  ISBN: 978-1584595908</a:t>
            </a:r>
            <a:endParaRPr dirty="0">
              <a:latin typeface="Arial"/>
              <a:ea typeface="Arial"/>
              <a:cs typeface="Arial"/>
              <a:sym typeface="Arial"/>
            </a:endParaRPr>
          </a:p>
          <a:p>
            <a:pPr indent="-304800">
              <a:lnSpc>
                <a:spcPct val="100000"/>
              </a:lnSpc>
              <a:buSzPts val="1200"/>
              <a:buFont typeface="Arial"/>
              <a:buChar char="●"/>
            </a:pPr>
            <a:r>
              <a:rPr lang="en" u="sng" dirty="0">
                <a:latin typeface="Arial"/>
                <a:ea typeface="Arial"/>
                <a:cs typeface="Arial"/>
                <a:sym typeface="Arial"/>
              </a:rPr>
              <a:t>Breaking Open the Lectionary</a:t>
            </a:r>
            <a:r>
              <a:rPr lang="en" dirty="0">
                <a:latin typeface="Arial"/>
                <a:ea typeface="Arial"/>
                <a:cs typeface="Arial"/>
                <a:sym typeface="Arial"/>
              </a:rPr>
              <a:t> by Dr Margaret Nutting Ralph, Paulist Press   (Cycle A 2007, Cycle B 2005, Cycle C 2006)</a:t>
            </a:r>
          </a:p>
          <a:p>
            <a:pPr marL="457200" lvl="0" indent="-304800" algn="l" rtl="0">
              <a:lnSpc>
                <a:spcPct val="100000"/>
              </a:lnSpc>
              <a:spcBef>
                <a:spcPts val="0"/>
              </a:spcBef>
              <a:spcAft>
                <a:spcPts val="0"/>
              </a:spcAft>
              <a:buSzPts val="1200"/>
              <a:buFont typeface="Arial"/>
              <a:buChar char="●"/>
            </a:pPr>
            <a:r>
              <a:rPr lang="en" u="sng" dirty="0">
                <a:latin typeface="Arial"/>
                <a:ea typeface="Arial"/>
                <a:cs typeface="Arial"/>
                <a:sym typeface="Arial"/>
              </a:rPr>
              <a:t>Foundations in Faith</a:t>
            </a:r>
            <a:r>
              <a:rPr lang="en" dirty="0">
                <a:latin typeface="Arial"/>
                <a:ea typeface="Arial"/>
                <a:cs typeface="Arial"/>
                <a:sym typeface="Arial"/>
              </a:rPr>
              <a:t> by Resources for Christian Living (RCL), Allen TX.  (1998)   Year A (green), Year B (red), and Year C (blue).  </a:t>
            </a:r>
            <a:r>
              <a:rPr lang="en" i="1" dirty="0">
                <a:solidFill>
                  <a:srgbClr val="C00000"/>
                </a:solidFill>
                <a:latin typeface="Arial"/>
                <a:ea typeface="Arial"/>
                <a:cs typeface="Arial"/>
                <a:sym typeface="Arial"/>
              </a:rPr>
              <a:t>(no longer printed)</a:t>
            </a:r>
            <a:endParaRPr i="1" dirty="0">
              <a:solidFill>
                <a:srgbClr val="C00000"/>
              </a:solidFill>
              <a:latin typeface="Arial"/>
              <a:ea typeface="Arial"/>
              <a:cs typeface="Arial"/>
              <a:sym typeface="Arial"/>
            </a:endParaRPr>
          </a:p>
          <a:p>
            <a:pPr marL="457200" lvl="0" indent="-304800" algn="l" rtl="0">
              <a:lnSpc>
                <a:spcPct val="100000"/>
              </a:lnSpc>
              <a:spcBef>
                <a:spcPts val="0"/>
              </a:spcBef>
              <a:spcAft>
                <a:spcPts val="0"/>
              </a:spcAft>
              <a:buSzPts val="1200"/>
              <a:buFont typeface="Arial"/>
              <a:buChar char="●"/>
            </a:pPr>
            <a:r>
              <a:rPr lang="en" u="sng" dirty="0">
                <a:latin typeface="Arial"/>
                <a:ea typeface="Arial"/>
                <a:cs typeface="Arial"/>
                <a:sym typeface="Arial"/>
              </a:rPr>
              <a:t>ApprenticesinFaith.com </a:t>
            </a:r>
            <a:r>
              <a:rPr lang="en" dirty="0">
                <a:latin typeface="Arial"/>
                <a:ea typeface="Arial"/>
                <a:cs typeface="Arial"/>
                <a:sym typeface="Arial"/>
              </a:rPr>
              <a:t>by RCL Benziger (online subscription) </a:t>
            </a:r>
          </a:p>
          <a:p>
            <a:pPr marL="457200" lvl="0" indent="-304800" algn="l" rtl="0">
              <a:lnSpc>
                <a:spcPct val="100000"/>
              </a:lnSpc>
              <a:spcBef>
                <a:spcPts val="0"/>
              </a:spcBef>
              <a:spcAft>
                <a:spcPts val="0"/>
              </a:spcAft>
              <a:buSzPts val="1200"/>
              <a:buFont typeface="Arial"/>
              <a:buChar char="●"/>
            </a:pPr>
            <a:r>
              <a:rPr lang="en" u="sng" dirty="0">
                <a:latin typeface="Arial"/>
                <a:ea typeface="Arial"/>
                <a:cs typeface="Arial"/>
                <a:sym typeface="Arial"/>
              </a:rPr>
              <a:t>Journey of Faith</a:t>
            </a:r>
            <a:r>
              <a:rPr lang="en" dirty="0">
                <a:latin typeface="Arial"/>
                <a:ea typeface="Arial"/>
                <a:cs typeface="Arial"/>
                <a:sym typeface="Arial"/>
              </a:rPr>
              <a:t>, Liguori Publications     (Adults, Teens, Children; English AND Spanish) + </a:t>
            </a:r>
            <a:r>
              <a:rPr lang="en" u="sng" dirty="0">
                <a:latin typeface="Arial"/>
                <a:ea typeface="Arial"/>
                <a:cs typeface="Arial"/>
                <a:sym typeface="Arial"/>
              </a:rPr>
              <a:t>Breaking Open the Word (A, B, C)</a:t>
            </a:r>
          </a:p>
          <a:p>
            <a:pPr indent="-304800">
              <a:lnSpc>
                <a:spcPct val="100000"/>
              </a:lnSpc>
              <a:buSzPts val="1200"/>
              <a:buFont typeface="Arial"/>
              <a:buChar char="●"/>
            </a:pPr>
            <a:r>
              <a:rPr lang="en-US" u="sng" dirty="0">
                <a:solidFill>
                  <a:srgbClr val="FFFFFF"/>
                </a:solidFill>
                <a:latin typeface="Arial"/>
                <a:ea typeface="Arial"/>
                <a:cs typeface="Arial"/>
                <a:sym typeface="Arial"/>
              </a:rPr>
              <a:t>Food for the Soul:  Reflections on the Mass Readings</a:t>
            </a:r>
            <a:r>
              <a:rPr lang="en-US" dirty="0">
                <a:solidFill>
                  <a:srgbClr val="FFFFFF"/>
                </a:solidFill>
                <a:latin typeface="Arial"/>
                <a:ea typeface="Arial"/>
                <a:cs typeface="Arial"/>
                <a:sym typeface="Arial"/>
              </a:rPr>
              <a:t> by Dr Peter Kreeft, Word on Fire   [Cycle A (green 2022), Cycle B (blue 2023), Cycle C (maroon 2021)]</a:t>
            </a:r>
          </a:p>
          <a:p>
            <a:pPr marL="457200" lvl="0" indent="-304800" algn="l" rtl="0">
              <a:lnSpc>
                <a:spcPct val="100000"/>
              </a:lnSpc>
              <a:spcBef>
                <a:spcPts val="0"/>
              </a:spcBef>
              <a:spcAft>
                <a:spcPts val="0"/>
              </a:spcAft>
              <a:buSzPts val="1200"/>
              <a:buFont typeface="Arial"/>
              <a:buChar char="●"/>
            </a:pPr>
            <a:endParaRPr lang="en" u="sng" dirty="0">
              <a:latin typeface="Arial"/>
              <a:ea typeface="Arial"/>
              <a:cs typeface="Arial"/>
              <a:sym typeface="Arial"/>
            </a:endParaRPr>
          </a:p>
          <a:p>
            <a:pPr marL="152400" lvl="0" indent="0" algn="l" rtl="0">
              <a:lnSpc>
                <a:spcPct val="100000"/>
              </a:lnSpc>
              <a:spcBef>
                <a:spcPts val="0"/>
              </a:spcBef>
              <a:spcAft>
                <a:spcPts val="0"/>
              </a:spcAft>
              <a:buSzPts val="1200"/>
              <a:buNone/>
            </a:pPr>
            <a:endParaRPr u="sng" dirty="0">
              <a:latin typeface="Arial"/>
              <a:ea typeface="Arial"/>
              <a:cs typeface="Arial"/>
              <a:sym typeface="Arial"/>
            </a:endParaRPr>
          </a:p>
          <a:p>
            <a:pPr marL="914400" lvl="0" indent="0" algn="l" rtl="0">
              <a:lnSpc>
                <a:spcPct val="100000"/>
              </a:lnSpc>
              <a:spcBef>
                <a:spcPts val="0"/>
              </a:spcBef>
              <a:spcAft>
                <a:spcPts val="0"/>
              </a:spcAft>
              <a:buNone/>
            </a:pPr>
            <a:endParaRPr sz="1600" dirty="0">
              <a:latin typeface="Arial"/>
              <a:ea typeface="Arial"/>
              <a:cs typeface="Arial"/>
              <a:sym typeface="Arial"/>
            </a:endParaRPr>
          </a:p>
        </p:txBody>
      </p:sp>
      <p:sp>
        <p:nvSpPr>
          <p:cNvPr id="225" name="Google Shape;225;p32"/>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2">
          <a:extLst>
            <a:ext uri="{FF2B5EF4-FFF2-40B4-BE49-F238E27FC236}">
              <a16:creationId xmlns:a16="http://schemas.microsoft.com/office/drawing/2014/main" id="{F95D477A-0C34-9AFA-8043-080938E629E7}"/>
            </a:ext>
          </a:extLst>
        </p:cNvPr>
        <p:cNvGrpSpPr/>
        <p:nvPr/>
      </p:nvGrpSpPr>
      <p:grpSpPr>
        <a:xfrm>
          <a:off x="0" y="0"/>
          <a:ext cx="0" cy="0"/>
          <a:chOff x="0" y="0"/>
          <a:chExt cx="0" cy="0"/>
        </a:xfrm>
      </p:grpSpPr>
      <p:sp>
        <p:nvSpPr>
          <p:cNvPr id="223" name="Google Shape;223;p32">
            <a:extLst>
              <a:ext uri="{FF2B5EF4-FFF2-40B4-BE49-F238E27FC236}">
                <a16:creationId xmlns:a16="http://schemas.microsoft.com/office/drawing/2014/main" id="{6CB3F3CD-7B91-B7DE-F960-2C91DA71B1EE}"/>
              </a:ext>
            </a:extLst>
          </p:cNvPr>
          <p:cNvSpPr txBox="1">
            <a:spLocks noGrp="1"/>
          </p:cNvSpPr>
          <p:nvPr>
            <p:ph type="title"/>
          </p:nvPr>
        </p:nvSpPr>
        <p:spPr>
          <a:xfrm>
            <a:off x="311699" y="0"/>
            <a:ext cx="8620265" cy="906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latin typeface="Arial"/>
                <a:ea typeface="Arial"/>
                <a:cs typeface="Arial"/>
                <a:sym typeface="Arial"/>
              </a:rPr>
              <a:t>Resources for Year-Round / Continuous OCIA </a:t>
            </a:r>
            <a:br>
              <a:rPr lang="en" dirty="0">
                <a:latin typeface="Arial"/>
                <a:ea typeface="Arial"/>
                <a:cs typeface="Arial"/>
                <a:sym typeface="Arial"/>
              </a:rPr>
            </a:br>
            <a:r>
              <a:rPr lang="en" dirty="0">
                <a:latin typeface="Arial"/>
                <a:ea typeface="Arial"/>
                <a:cs typeface="Arial"/>
                <a:sym typeface="Arial"/>
              </a:rPr>
              <a:t>Apprenticeship &amp; Accompaniment</a:t>
            </a:r>
            <a:endParaRPr dirty="0">
              <a:latin typeface="Arial"/>
              <a:ea typeface="Arial"/>
              <a:cs typeface="Arial"/>
              <a:sym typeface="Arial"/>
            </a:endParaRPr>
          </a:p>
        </p:txBody>
      </p:sp>
      <p:sp>
        <p:nvSpPr>
          <p:cNvPr id="224" name="Google Shape;224;p32">
            <a:extLst>
              <a:ext uri="{FF2B5EF4-FFF2-40B4-BE49-F238E27FC236}">
                <a16:creationId xmlns:a16="http://schemas.microsoft.com/office/drawing/2014/main" id="{EA13805D-8681-840D-4485-0F6EB26427F9}"/>
              </a:ext>
            </a:extLst>
          </p:cNvPr>
          <p:cNvSpPr txBox="1">
            <a:spLocks noGrp="1"/>
          </p:cNvSpPr>
          <p:nvPr>
            <p:ph type="body" idx="1"/>
          </p:nvPr>
        </p:nvSpPr>
        <p:spPr>
          <a:xfrm>
            <a:off x="311700" y="1086678"/>
            <a:ext cx="8520600" cy="3856382"/>
          </a:xfrm>
          <a:prstGeom prst="rect">
            <a:avLst/>
          </a:prstGeom>
        </p:spPr>
        <p:txBody>
          <a:bodyPr spcFirstLastPara="1" wrap="square" lIns="91425" tIns="91425" rIns="91425" bIns="91425" anchor="t" anchorCtr="0">
            <a:noAutofit/>
          </a:bodyPr>
          <a:lstStyle/>
          <a:p>
            <a:pPr lvl="0" indent="-304800">
              <a:lnSpc>
                <a:spcPct val="100000"/>
              </a:lnSpc>
              <a:buSzPts val="1200"/>
              <a:buFont typeface="Arial"/>
              <a:buChar char="●"/>
            </a:pPr>
            <a:r>
              <a:rPr lang="en-US" dirty="0">
                <a:latin typeface="Arial"/>
                <a:ea typeface="Arial"/>
                <a:cs typeface="Arial"/>
                <a:sym typeface="Arial"/>
              </a:rPr>
              <a:t>Article:  </a:t>
            </a:r>
            <a:r>
              <a:rPr lang="en-US" i="1" dirty="0">
                <a:latin typeface="Arial"/>
                <a:ea typeface="Arial"/>
                <a:cs typeface="Arial"/>
                <a:sym typeface="Arial"/>
              </a:rPr>
              <a:t>Pros and Cons of a Year-Round RCIA Program </a:t>
            </a:r>
          </a:p>
          <a:p>
            <a:pPr lvl="0" indent="0">
              <a:lnSpc>
                <a:spcPct val="100000"/>
              </a:lnSpc>
              <a:buNone/>
            </a:pPr>
            <a:r>
              <a:rPr lang="en-US" i="1" dirty="0">
                <a:solidFill>
                  <a:schemeClr val="accent6"/>
                </a:solidFill>
                <a:latin typeface="Arial"/>
                <a:ea typeface="Arial"/>
                <a:cs typeface="Arial"/>
                <a:sym typeface="Arial"/>
              </a:rPr>
              <a:t>https://www.catechist.com/pros-cons-year-round-rcia-program/ </a:t>
            </a:r>
          </a:p>
          <a:p>
            <a:pPr lvl="0" indent="-304800">
              <a:lnSpc>
                <a:spcPct val="100000"/>
              </a:lnSpc>
              <a:buSzPts val="1200"/>
              <a:buFont typeface="Arial"/>
              <a:buChar char="●"/>
            </a:pPr>
            <a:r>
              <a:rPr lang="en-US" u="sng" dirty="0">
                <a:latin typeface="Arial"/>
                <a:ea typeface="Arial"/>
                <a:cs typeface="Arial"/>
                <a:sym typeface="Arial"/>
              </a:rPr>
              <a:t>Divine Blessing:  Liturgical Formation in the RCIA </a:t>
            </a:r>
            <a:r>
              <a:rPr lang="en-US" dirty="0">
                <a:latin typeface="Arial"/>
                <a:ea typeface="Arial"/>
                <a:cs typeface="Arial"/>
                <a:sym typeface="Arial"/>
              </a:rPr>
              <a:t>by Dr Timothy O’Malley, Liturgical Press, Collegeville (2019)</a:t>
            </a:r>
          </a:p>
          <a:p>
            <a:pPr lvl="0" indent="-304800">
              <a:lnSpc>
                <a:spcPct val="100000"/>
              </a:lnSpc>
              <a:buSzPts val="1200"/>
              <a:buFont typeface="Arial"/>
              <a:buChar char="●"/>
            </a:pPr>
            <a:r>
              <a:rPr lang="en-US" u="sng" dirty="0">
                <a:latin typeface="Arial"/>
                <a:ea typeface="Arial"/>
                <a:cs typeface="Arial"/>
                <a:sym typeface="Arial"/>
              </a:rPr>
              <a:t>Unfolding the Mystery of Christ:  Sunday by Sunday Formation of Catechumens</a:t>
            </a:r>
            <a:r>
              <a:rPr lang="en-US" dirty="0">
                <a:latin typeface="Arial"/>
                <a:ea typeface="Arial"/>
                <a:cs typeface="Arial"/>
                <a:sym typeface="Arial"/>
              </a:rPr>
              <a:t>, Eliot Kapitan, Liturgical Press, Collegeville (2020)</a:t>
            </a:r>
          </a:p>
          <a:p>
            <a:pPr indent="-304800">
              <a:lnSpc>
                <a:spcPct val="100000"/>
              </a:lnSpc>
              <a:buSzPts val="1200"/>
              <a:buFont typeface="Arial"/>
              <a:buChar char="●"/>
            </a:pPr>
            <a:r>
              <a:rPr lang="en-US" u="sng" dirty="0">
                <a:latin typeface="+mn-lt"/>
              </a:rPr>
              <a:t>Your Roadmap to a Conversion-Centered Catechumenate </a:t>
            </a:r>
            <a:r>
              <a:rPr lang="en-US" dirty="0">
                <a:latin typeface="+mn-lt"/>
              </a:rPr>
              <a:t>by John McGlynn, Liturgical Press, Collegeville (2023)</a:t>
            </a:r>
          </a:p>
          <a:p>
            <a:pPr marL="457200" lvl="0" indent="-304800" algn="l" rtl="0">
              <a:lnSpc>
                <a:spcPct val="100000"/>
              </a:lnSpc>
              <a:spcBef>
                <a:spcPts val="0"/>
              </a:spcBef>
              <a:spcAft>
                <a:spcPts val="0"/>
              </a:spcAft>
              <a:buSzPts val="1200"/>
              <a:buFont typeface="Arial"/>
              <a:buChar char="●"/>
            </a:pPr>
            <a:r>
              <a:rPr lang="en" u="sng" dirty="0">
                <a:latin typeface="Arial"/>
                <a:ea typeface="Arial"/>
                <a:cs typeface="Arial"/>
                <a:sym typeface="Arial"/>
              </a:rPr>
              <a:t>Your Parish is the Curriculum: RCIA in the Midst of Community</a:t>
            </a:r>
            <a:r>
              <a:rPr lang="en" dirty="0">
                <a:latin typeface="Arial"/>
                <a:ea typeface="Arial"/>
                <a:cs typeface="Arial"/>
                <a:sym typeface="Arial"/>
              </a:rPr>
              <a:t> by Diana Macalintal, </a:t>
            </a:r>
            <a:r>
              <a:rPr lang="en-US" dirty="0">
                <a:latin typeface="Arial"/>
                <a:ea typeface="Arial"/>
                <a:cs typeface="Arial"/>
                <a:sym typeface="Arial"/>
              </a:rPr>
              <a:t>Liturgical Press, Collegeville (2018)</a:t>
            </a:r>
          </a:p>
          <a:p>
            <a:pPr indent="-304800">
              <a:lnSpc>
                <a:spcPct val="100000"/>
              </a:lnSpc>
              <a:buSzPts val="1200"/>
              <a:buFont typeface="Arial"/>
              <a:buChar char="●"/>
            </a:pPr>
            <a:r>
              <a:rPr lang="en-US" u="sng" dirty="0">
                <a:latin typeface="Arial"/>
                <a:ea typeface="Arial"/>
                <a:cs typeface="Arial"/>
                <a:sym typeface="Arial"/>
              </a:rPr>
              <a:t>Apprenticed to Christ:  Activities for Practicing the Catholic Way of Life</a:t>
            </a:r>
            <a:r>
              <a:rPr lang="en-US" dirty="0">
                <a:latin typeface="Arial"/>
                <a:ea typeface="Arial"/>
                <a:cs typeface="Arial"/>
                <a:sym typeface="Arial"/>
              </a:rPr>
              <a:t> by Jerry Galipeau.  (2007)   ISBN: 978-1584593270 </a:t>
            </a:r>
            <a:endParaRPr lang="en-US" dirty="0">
              <a:solidFill>
                <a:srgbClr val="111111"/>
              </a:solidFill>
              <a:highlight>
                <a:srgbClr val="F7FAFA"/>
              </a:highlight>
              <a:latin typeface="Arial"/>
              <a:ea typeface="Arial"/>
              <a:cs typeface="Arial"/>
              <a:sym typeface="Arial"/>
            </a:endParaRPr>
          </a:p>
          <a:p>
            <a:pPr marL="152400" lvl="0" indent="0" algn="l" rtl="0">
              <a:lnSpc>
                <a:spcPct val="100000"/>
              </a:lnSpc>
              <a:spcBef>
                <a:spcPts val="0"/>
              </a:spcBef>
              <a:spcAft>
                <a:spcPts val="0"/>
              </a:spcAft>
              <a:buSzPts val="1200"/>
              <a:buNone/>
            </a:pPr>
            <a:endParaRPr dirty="0">
              <a:latin typeface="Arial"/>
              <a:ea typeface="Arial"/>
              <a:cs typeface="Arial"/>
              <a:sym typeface="Arial"/>
            </a:endParaRPr>
          </a:p>
          <a:p>
            <a:pPr marL="914400" lvl="0" indent="0" algn="l" rtl="0">
              <a:lnSpc>
                <a:spcPct val="100000"/>
              </a:lnSpc>
              <a:spcBef>
                <a:spcPts val="0"/>
              </a:spcBef>
              <a:spcAft>
                <a:spcPts val="0"/>
              </a:spcAft>
              <a:buNone/>
            </a:pPr>
            <a:endParaRPr sz="1600" dirty="0">
              <a:latin typeface="Arial"/>
              <a:ea typeface="Arial"/>
              <a:cs typeface="Arial"/>
              <a:sym typeface="Arial"/>
            </a:endParaRPr>
          </a:p>
        </p:txBody>
      </p:sp>
      <p:sp>
        <p:nvSpPr>
          <p:cNvPr id="225" name="Google Shape;225;p32">
            <a:extLst>
              <a:ext uri="{FF2B5EF4-FFF2-40B4-BE49-F238E27FC236}">
                <a16:creationId xmlns:a16="http://schemas.microsoft.com/office/drawing/2014/main" id="{6EDEC9BC-1BF6-9749-03A4-20186FC777A6}"/>
              </a:ext>
            </a:extLst>
          </p:cNvPr>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23</a:t>
            </a:fld>
            <a:endParaRPr/>
          </a:p>
        </p:txBody>
      </p:sp>
    </p:spTree>
    <p:extLst>
      <p:ext uri="{BB962C8B-B14F-4D97-AF65-F5344CB8AC3E}">
        <p14:creationId xmlns:p14="http://schemas.microsoft.com/office/powerpoint/2010/main" val="464449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2">
          <a:extLst>
            <a:ext uri="{FF2B5EF4-FFF2-40B4-BE49-F238E27FC236}">
              <a16:creationId xmlns:a16="http://schemas.microsoft.com/office/drawing/2014/main" id="{096D5E21-E133-AB77-EDFB-A984F7AA95B0}"/>
            </a:ext>
          </a:extLst>
        </p:cNvPr>
        <p:cNvGrpSpPr/>
        <p:nvPr/>
      </p:nvGrpSpPr>
      <p:grpSpPr>
        <a:xfrm>
          <a:off x="0" y="0"/>
          <a:ext cx="0" cy="0"/>
          <a:chOff x="0" y="0"/>
          <a:chExt cx="0" cy="0"/>
        </a:xfrm>
      </p:grpSpPr>
      <p:sp>
        <p:nvSpPr>
          <p:cNvPr id="223" name="Google Shape;223;p32">
            <a:extLst>
              <a:ext uri="{FF2B5EF4-FFF2-40B4-BE49-F238E27FC236}">
                <a16:creationId xmlns:a16="http://schemas.microsoft.com/office/drawing/2014/main" id="{6C1FDBBE-34AA-0709-B66A-A25A008C2933}"/>
              </a:ext>
            </a:extLst>
          </p:cNvPr>
          <p:cNvSpPr txBox="1">
            <a:spLocks noGrp="1"/>
          </p:cNvSpPr>
          <p:nvPr>
            <p:ph type="title"/>
          </p:nvPr>
        </p:nvSpPr>
        <p:spPr>
          <a:xfrm>
            <a:off x="311700" y="86683"/>
            <a:ext cx="8620265" cy="973492"/>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latin typeface="Arial"/>
                <a:ea typeface="Arial"/>
                <a:cs typeface="Arial"/>
                <a:sym typeface="Arial"/>
              </a:rPr>
              <a:t>Resources for Year-Round / Continuous OCIA</a:t>
            </a:r>
            <a:br>
              <a:rPr lang="en" dirty="0">
                <a:latin typeface="Arial"/>
                <a:ea typeface="Arial"/>
                <a:cs typeface="Arial"/>
                <a:sym typeface="Arial"/>
              </a:rPr>
            </a:br>
            <a:r>
              <a:rPr lang="en" dirty="0">
                <a:latin typeface="Arial"/>
                <a:ea typeface="Arial"/>
                <a:cs typeface="Arial"/>
                <a:sym typeface="Arial"/>
              </a:rPr>
              <a:t>To Help Newcomers </a:t>
            </a:r>
            <a:endParaRPr dirty="0">
              <a:latin typeface="Arial"/>
              <a:ea typeface="Arial"/>
              <a:cs typeface="Arial"/>
              <a:sym typeface="Arial"/>
            </a:endParaRPr>
          </a:p>
        </p:txBody>
      </p:sp>
      <p:sp>
        <p:nvSpPr>
          <p:cNvPr id="224" name="Google Shape;224;p32">
            <a:extLst>
              <a:ext uri="{FF2B5EF4-FFF2-40B4-BE49-F238E27FC236}">
                <a16:creationId xmlns:a16="http://schemas.microsoft.com/office/drawing/2014/main" id="{56D9E7F5-419E-7589-5D2C-B835244D7CA9}"/>
              </a:ext>
            </a:extLst>
          </p:cNvPr>
          <p:cNvSpPr txBox="1">
            <a:spLocks noGrp="1"/>
          </p:cNvSpPr>
          <p:nvPr>
            <p:ph type="body" idx="1"/>
          </p:nvPr>
        </p:nvSpPr>
        <p:spPr>
          <a:xfrm>
            <a:off x="311700" y="1060175"/>
            <a:ext cx="8520600" cy="3922642"/>
          </a:xfrm>
          <a:prstGeom prst="rect">
            <a:avLst/>
          </a:prstGeom>
        </p:spPr>
        <p:txBody>
          <a:bodyPr spcFirstLastPara="1" wrap="square" lIns="91425" tIns="91425" rIns="91425" bIns="91425" anchor="t" anchorCtr="0">
            <a:noAutofit/>
          </a:bodyPr>
          <a:lstStyle/>
          <a:p>
            <a:pPr marL="457200" lvl="0" indent="-304800" algn="l" rtl="0">
              <a:lnSpc>
                <a:spcPct val="100000"/>
              </a:lnSpc>
              <a:spcBef>
                <a:spcPts val="0"/>
              </a:spcBef>
              <a:spcAft>
                <a:spcPts val="0"/>
              </a:spcAft>
              <a:buSzPts val="1200"/>
              <a:buFont typeface="Arial"/>
              <a:buChar char="●"/>
            </a:pPr>
            <a:r>
              <a:rPr lang="en" dirty="0">
                <a:latin typeface="Arial"/>
                <a:ea typeface="Arial"/>
                <a:cs typeface="Arial"/>
                <a:sym typeface="Arial"/>
              </a:rPr>
              <a:t>Each Other–</a:t>
            </a:r>
            <a:r>
              <a:rPr lang="en" i="1" dirty="0">
                <a:solidFill>
                  <a:srgbClr val="7030A0"/>
                </a:solidFill>
                <a:latin typeface="Arial"/>
                <a:ea typeface="Arial"/>
                <a:cs typeface="Arial"/>
                <a:sym typeface="Arial"/>
              </a:rPr>
              <a:t>SHARE YOU SUCCESSES</a:t>
            </a:r>
            <a:r>
              <a:rPr lang="en" dirty="0">
                <a:latin typeface="Arial"/>
                <a:ea typeface="Arial"/>
                <a:cs typeface="Arial"/>
                <a:sym typeface="Arial"/>
              </a:rPr>
              <a:t>!</a:t>
            </a:r>
            <a:endParaRPr dirty="0">
              <a:latin typeface="Arial"/>
              <a:ea typeface="Arial"/>
              <a:cs typeface="Arial"/>
              <a:sym typeface="Arial"/>
            </a:endParaRPr>
          </a:p>
          <a:p>
            <a:pPr lvl="0" indent="-304800">
              <a:lnSpc>
                <a:spcPct val="100000"/>
              </a:lnSpc>
              <a:buSzPts val="1200"/>
              <a:buFont typeface="Arial"/>
              <a:buChar char="●"/>
            </a:pPr>
            <a:r>
              <a:rPr lang="en-US" dirty="0">
                <a:latin typeface="Arial"/>
                <a:ea typeface="Arial"/>
                <a:cs typeface="Arial"/>
                <a:sym typeface="Arial"/>
              </a:rPr>
              <a:t>FORMED.ORG</a:t>
            </a:r>
          </a:p>
          <a:p>
            <a:pPr lvl="0" indent="-304800">
              <a:lnSpc>
                <a:spcPct val="100000"/>
              </a:lnSpc>
              <a:buSzPts val="1200"/>
              <a:buFont typeface="Arial"/>
              <a:buChar char="●"/>
            </a:pPr>
            <a:r>
              <a:rPr lang="en-US" dirty="0">
                <a:latin typeface="Arial"/>
                <a:ea typeface="Arial"/>
                <a:cs typeface="Arial"/>
                <a:sym typeface="Arial"/>
              </a:rPr>
              <a:t>YOUTUBE.COM</a:t>
            </a:r>
          </a:p>
          <a:p>
            <a:pPr lvl="0" indent="-304800">
              <a:lnSpc>
                <a:spcPct val="100000"/>
              </a:lnSpc>
              <a:buSzPts val="1200"/>
              <a:buFont typeface="Arial"/>
              <a:buChar char="●"/>
            </a:pPr>
            <a:r>
              <a:rPr lang="en-US" dirty="0">
                <a:latin typeface="Arial"/>
                <a:ea typeface="Arial"/>
                <a:cs typeface="Arial"/>
                <a:sym typeface="Arial"/>
              </a:rPr>
              <a:t>FACEBOOK</a:t>
            </a:r>
          </a:p>
          <a:p>
            <a:pPr lvl="0" indent="-304800">
              <a:lnSpc>
                <a:spcPct val="100000"/>
              </a:lnSpc>
              <a:buSzPts val="1200"/>
              <a:buFont typeface="Arial"/>
              <a:buChar char="●"/>
            </a:pPr>
            <a:r>
              <a:rPr lang="en-US" dirty="0">
                <a:latin typeface="Arial"/>
                <a:ea typeface="Arial"/>
                <a:cs typeface="Arial"/>
                <a:sym typeface="Arial"/>
              </a:rPr>
              <a:t>HALLOW</a:t>
            </a:r>
          </a:p>
          <a:p>
            <a:pPr marL="457200" lvl="0" indent="-304800" algn="l" rtl="0">
              <a:lnSpc>
                <a:spcPct val="100000"/>
              </a:lnSpc>
              <a:spcBef>
                <a:spcPts val="0"/>
              </a:spcBef>
              <a:spcAft>
                <a:spcPts val="0"/>
              </a:spcAft>
              <a:buSzPts val="1200"/>
              <a:buFont typeface="Arial"/>
              <a:buChar char="●"/>
            </a:pPr>
            <a:r>
              <a:rPr lang="en" dirty="0">
                <a:latin typeface="Arial"/>
                <a:ea typeface="Arial"/>
                <a:cs typeface="Arial"/>
                <a:sym typeface="Arial"/>
              </a:rPr>
              <a:t>RECORD KEEPING:   Excel Spreadsheet </a:t>
            </a:r>
            <a:r>
              <a:rPr lang="en" i="1" dirty="0">
                <a:latin typeface="Arial"/>
                <a:ea typeface="Arial"/>
                <a:cs typeface="Arial"/>
                <a:sym typeface="Arial"/>
              </a:rPr>
              <a:t>OR</a:t>
            </a:r>
            <a:r>
              <a:rPr lang="en" dirty="0">
                <a:latin typeface="Arial"/>
                <a:ea typeface="Arial"/>
                <a:cs typeface="Arial"/>
                <a:sym typeface="Arial"/>
              </a:rPr>
              <a:t> Catholic Digital Resources for Ideas</a:t>
            </a:r>
            <a:endParaRPr dirty="0">
              <a:latin typeface="Arial"/>
              <a:ea typeface="Arial"/>
              <a:cs typeface="Arial"/>
              <a:sym typeface="Arial"/>
            </a:endParaRPr>
          </a:p>
          <a:p>
            <a:pPr marL="457200" lvl="0" indent="0" algn="l" rtl="0">
              <a:lnSpc>
                <a:spcPct val="100000"/>
              </a:lnSpc>
              <a:spcBef>
                <a:spcPts val="0"/>
              </a:spcBef>
              <a:spcAft>
                <a:spcPts val="0"/>
              </a:spcAft>
              <a:buNone/>
            </a:pPr>
            <a:r>
              <a:rPr lang="en" i="1" u="sng" dirty="0">
                <a:solidFill>
                  <a:schemeClr val="accent5"/>
                </a:solidFill>
                <a:latin typeface="Arial"/>
                <a:ea typeface="Arial"/>
                <a:cs typeface="Arial"/>
                <a:sym typeface="Arial"/>
                <a:hlinkClick r:id="rId3">
                  <a:extLst>
                    <a:ext uri="{A12FA001-AC4F-418D-AE19-62706E023703}">
                      <ahyp:hlinkClr xmlns:ahyp="http://schemas.microsoft.com/office/drawing/2018/hyperlinkcolor" val="tx"/>
                    </a:ext>
                  </a:extLst>
                </a:hlinkClick>
              </a:rPr>
              <a:t>Catholic Digital Resources : Download Catholic faith materials today (catholicdr.com)</a:t>
            </a:r>
            <a:r>
              <a:rPr lang="en" i="1" dirty="0">
                <a:latin typeface="Arial"/>
                <a:ea typeface="Arial"/>
                <a:cs typeface="Arial"/>
                <a:sym typeface="Arial"/>
              </a:rPr>
              <a:t>--not free</a:t>
            </a:r>
          </a:p>
          <a:p>
            <a:pPr marL="457200" lvl="0" indent="0" algn="l" rtl="0">
              <a:lnSpc>
                <a:spcPct val="100000"/>
              </a:lnSpc>
              <a:spcBef>
                <a:spcPts val="0"/>
              </a:spcBef>
              <a:spcAft>
                <a:spcPts val="0"/>
              </a:spcAft>
              <a:buNone/>
            </a:pPr>
            <a:endParaRPr lang="en" i="1" dirty="0">
              <a:latin typeface="Arial"/>
              <a:ea typeface="Arial"/>
              <a:cs typeface="Arial"/>
              <a:sym typeface="Arial"/>
            </a:endParaRPr>
          </a:p>
          <a:p>
            <a:pPr marL="457200" lvl="0" indent="0" algn="l" rtl="0">
              <a:lnSpc>
                <a:spcPct val="100000"/>
              </a:lnSpc>
              <a:spcBef>
                <a:spcPts val="0"/>
              </a:spcBef>
              <a:spcAft>
                <a:spcPts val="0"/>
              </a:spcAft>
              <a:buNone/>
            </a:pPr>
            <a:r>
              <a:rPr lang="en" dirty="0">
                <a:latin typeface="Arial"/>
                <a:ea typeface="Arial"/>
                <a:cs typeface="Arial"/>
                <a:sym typeface="Arial"/>
              </a:rPr>
              <a:t>**LTP Digital Institute “</a:t>
            </a:r>
            <a:r>
              <a:rPr lang="en-US" i="1" dirty="0"/>
              <a:t>Implementing the Year-Round Catechumenate</a:t>
            </a:r>
            <a:r>
              <a:rPr lang="en-US" dirty="0"/>
              <a:t>”,</a:t>
            </a:r>
          </a:p>
          <a:p>
            <a:pPr marL="457200" lvl="0" indent="0" algn="l" rtl="0">
              <a:lnSpc>
                <a:spcPct val="100000"/>
              </a:lnSpc>
              <a:spcBef>
                <a:spcPts val="0"/>
              </a:spcBef>
              <a:spcAft>
                <a:spcPts val="0"/>
              </a:spcAft>
              <a:buNone/>
            </a:pPr>
            <a:r>
              <a:rPr lang="en-US" dirty="0">
                <a:latin typeface="Arial"/>
                <a:ea typeface="Arial"/>
                <a:cs typeface="Arial"/>
                <a:sym typeface="Arial"/>
              </a:rPr>
              <a:t>   Mondays, November 10-17-24, 8p EST, $50.</a:t>
            </a:r>
          </a:p>
          <a:p>
            <a:pPr marL="457200" lvl="0" indent="0" algn="l" rtl="0">
              <a:lnSpc>
                <a:spcPct val="100000"/>
              </a:lnSpc>
              <a:spcBef>
                <a:spcPts val="0"/>
              </a:spcBef>
              <a:spcAft>
                <a:spcPts val="0"/>
              </a:spcAft>
              <a:buNone/>
            </a:pPr>
            <a:r>
              <a:rPr lang="en-US" dirty="0">
                <a:latin typeface="Arial"/>
                <a:ea typeface="Arial"/>
                <a:cs typeface="Arial"/>
                <a:sym typeface="Arial"/>
              </a:rPr>
              <a:t>**FACEBOOK Group:  “OCIA Coordinators and Catechists” (</a:t>
            </a:r>
            <a:r>
              <a:rPr lang="en-US" i="1" dirty="0">
                <a:latin typeface="Arial"/>
                <a:ea typeface="Arial"/>
                <a:cs typeface="Arial"/>
                <a:sym typeface="Arial"/>
              </a:rPr>
              <a:t>an outreach of   </a:t>
            </a:r>
          </a:p>
          <a:p>
            <a:pPr marL="457200" lvl="0" indent="0" algn="l" rtl="0">
              <a:lnSpc>
                <a:spcPct val="100000"/>
              </a:lnSpc>
              <a:spcBef>
                <a:spcPts val="0"/>
              </a:spcBef>
              <a:spcAft>
                <a:spcPts val="0"/>
              </a:spcAft>
              <a:buNone/>
            </a:pPr>
            <a:r>
              <a:rPr lang="en-US" i="1" dirty="0">
                <a:latin typeface="Arial"/>
                <a:ea typeface="Arial"/>
                <a:cs typeface="Arial"/>
                <a:sym typeface="Arial"/>
              </a:rPr>
              <a:t>   LTP)</a:t>
            </a:r>
            <a:endParaRPr i="1" dirty="0">
              <a:latin typeface="Arial"/>
              <a:ea typeface="Arial"/>
              <a:cs typeface="Arial"/>
              <a:sym typeface="Arial"/>
            </a:endParaRPr>
          </a:p>
          <a:p>
            <a:pPr marL="457200" lvl="0" indent="-304800" algn="l" rtl="0">
              <a:lnSpc>
                <a:spcPct val="100000"/>
              </a:lnSpc>
              <a:spcBef>
                <a:spcPts val="0"/>
              </a:spcBef>
              <a:spcAft>
                <a:spcPts val="0"/>
              </a:spcAft>
              <a:buSzPts val="1200"/>
              <a:buFont typeface="Arial"/>
              <a:buChar char="●"/>
            </a:pPr>
            <a:endParaRPr dirty="0">
              <a:latin typeface="Arial"/>
              <a:ea typeface="Arial"/>
              <a:cs typeface="Arial"/>
              <a:sym typeface="Arial"/>
            </a:endParaRPr>
          </a:p>
          <a:p>
            <a:pPr marL="914400" lvl="0" indent="0" algn="l" rtl="0">
              <a:lnSpc>
                <a:spcPct val="100000"/>
              </a:lnSpc>
              <a:spcBef>
                <a:spcPts val="0"/>
              </a:spcBef>
              <a:spcAft>
                <a:spcPts val="0"/>
              </a:spcAft>
              <a:buNone/>
            </a:pPr>
            <a:endParaRPr sz="1600" dirty="0">
              <a:latin typeface="Arial"/>
              <a:ea typeface="Arial"/>
              <a:cs typeface="Arial"/>
              <a:sym typeface="Arial"/>
            </a:endParaRPr>
          </a:p>
        </p:txBody>
      </p:sp>
      <p:sp>
        <p:nvSpPr>
          <p:cNvPr id="225" name="Google Shape;225;p32">
            <a:extLst>
              <a:ext uri="{FF2B5EF4-FFF2-40B4-BE49-F238E27FC236}">
                <a16:creationId xmlns:a16="http://schemas.microsoft.com/office/drawing/2014/main" id="{6D6F939F-80B3-80BB-692B-09F50A0CB64C}"/>
              </a:ext>
            </a:extLst>
          </p:cNvPr>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24</a:t>
            </a:fld>
            <a:endParaRPr/>
          </a:p>
        </p:txBody>
      </p:sp>
    </p:spTree>
    <p:extLst>
      <p:ext uri="{BB962C8B-B14F-4D97-AF65-F5344CB8AC3E}">
        <p14:creationId xmlns:p14="http://schemas.microsoft.com/office/powerpoint/2010/main" val="3308443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3"/>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900">
                <a:latin typeface="Arial"/>
                <a:ea typeface="Arial"/>
                <a:cs typeface="Arial"/>
                <a:sym typeface="Arial"/>
              </a:rPr>
              <a:t>THOUGHTS?  COMMENTS?  QUESTIONS?</a:t>
            </a:r>
            <a:endParaRPr sz="2900">
              <a:latin typeface="Arial"/>
              <a:ea typeface="Arial"/>
              <a:cs typeface="Arial"/>
              <a:sym typeface="Arial"/>
            </a:endParaRPr>
          </a:p>
        </p:txBody>
      </p:sp>
      <p:sp>
        <p:nvSpPr>
          <p:cNvPr id="231" name="Google Shape;231;p33"/>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25</a:t>
            </a:fld>
            <a:endParaRPr/>
          </a:p>
        </p:txBody>
      </p:sp>
      <p:pic>
        <p:nvPicPr>
          <p:cNvPr id="232" name="Google Shape;232;p33"/>
          <p:cNvPicPr preferRelativeResize="0"/>
          <p:nvPr/>
        </p:nvPicPr>
        <p:blipFill>
          <a:blip r:embed="rId3">
            <a:alphaModFix/>
          </a:blip>
          <a:stretch>
            <a:fillRect/>
          </a:stretch>
        </p:blipFill>
        <p:spPr>
          <a:xfrm>
            <a:off x="1751325" y="1320900"/>
            <a:ext cx="5162550" cy="31813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4"/>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latin typeface="Arial"/>
                <a:ea typeface="Arial"/>
                <a:cs typeface="Arial"/>
                <a:sym typeface="Arial"/>
              </a:rPr>
              <a:t>Initiation Ministry Partners–Next Workshop	</a:t>
            </a:r>
            <a:endParaRPr dirty="0">
              <a:latin typeface="Arial"/>
              <a:ea typeface="Arial"/>
              <a:cs typeface="Arial"/>
              <a:sym typeface="Arial"/>
            </a:endParaRPr>
          </a:p>
        </p:txBody>
      </p:sp>
      <p:sp>
        <p:nvSpPr>
          <p:cNvPr id="238" name="Google Shape;238;p34"/>
          <p:cNvSpPr txBox="1">
            <a:spLocks noGrp="1"/>
          </p:cNvSpPr>
          <p:nvPr>
            <p:ph type="body" idx="1"/>
          </p:nvPr>
        </p:nvSpPr>
        <p:spPr>
          <a:xfrm>
            <a:off x="122842" y="1305175"/>
            <a:ext cx="8709458" cy="33582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sz="2900" dirty="0"/>
              <a:t>                                                          Initiation Workshop</a:t>
            </a:r>
            <a:endParaRPr sz="2900" dirty="0"/>
          </a:p>
          <a:p>
            <a:pPr marL="0" lvl="0" indent="0" algn="l" rtl="0">
              <a:spcBef>
                <a:spcPts val="1200"/>
              </a:spcBef>
              <a:spcAft>
                <a:spcPts val="0"/>
              </a:spcAft>
              <a:buNone/>
            </a:pPr>
            <a:endParaRPr sz="1100" dirty="0"/>
          </a:p>
          <a:p>
            <a:pPr marL="0" lvl="0" indent="0" algn="ctr" rtl="0">
              <a:spcBef>
                <a:spcPts val="1200"/>
              </a:spcBef>
              <a:spcAft>
                <a:spcPts val="0"/>
              </a:spcAft>
              <a:buNone/>
            </a:pPr>
            <a:endParaRPr sz="1391" b="1" i="1" dirty="0"/>
          </a:p>
          <a:p>
            <a:pPr marL="0" lvl="0" indent="0" algn="ctr" rtl="0">
              <a:spcBef>
                <a:spcPts val="1200"/>
              </a:spcBef>
              <a:spcAft>
                <a:spcPts val="0"/>
              </a:spcAft>
              <a:buNone/>
            </a:pPr>
            <a:r>
              <a:rPr lang="en-US" sz="3200" b="1" i="1" dirty="0">
                <a:latin typeface="Arial"/>
                <a:ea typeface="Arial"/>
                <a:cs typeface="Arial"/>
                <a:sym typeface="Arial"/>
              </a:rPr>
              <a:t>FORMING and NURTURING YOUR OCIA TEAM</a:t>
            </a:r>
            <a:endParaRPr sz="3200" b="1" i="1" dirty="0">
              <a:latin typeface="Arial"/>
              <a:ea typeface="Arial"/>
              <a:cs typeface="Arial"/>
              <a:sym typeface="Arial"/>
            </a:endParaRPr>
          </a:p>
          <a:p>
            <a:pPr marL="0" lvl="0" indent="0" algn="l" rtl="0">
              <a:spcBef>
                <a:spcPts val="1200"/>
              </a:spcBef>
              <a:spcAft>
                <a:spcPts val="0"/>
              </a:spcAft>
              <a:buNone/>
            </a:pPr>
            <a:r>
              <a:rPr lang="en" dirty="0">
                <a:latin typeface="Arial"/>
                <a:ea typeface="Arial"/>
                <a:cs typeface="Arial"/>
                <a:sym typeface="Arial"/>
              </a:rPr>
              <a:t>                  ENGLISH:    Tuesday, October 14, 2025 at 1:30pm EDT</a:t>
            </a:r>
            <a:endParaRPr dirty="0">
              <a:latin typeface="Arial"/>
              <a:ea typeface="Arial"/>
              <a:cs typeface="Arial"/>
              <a:sym typeface="Arial"/>
            </a:endParaRPr>
          </a:p>
          <a:p>
            <a:pPr marL="0" lvl="0" indent="0" algn="l" rtl="0">
              <a:spcBef>
                <a:spcPts val="1200"/>
              </a:spcBef>
              <a:spcAft>
                <a:spcPts val="0"/>
              </a:spcAft>
              <a:buNone/>
            </a:pPr>
            <a:r>
              <a:rPr lang="en" dirty="0">
                <a:latin typeface="Arial"/>
                <a:ea typeface="Arial"/>
                <a:cs typeface="Arial"/>
                <a:sym typeface="Arial"/>
              </a:rPr>
              <a:t>                  SPANISH:    Tuesday, October 21, 2025 at 7:00pm EDT</a:t>
            </a:r>
            <a:endParaRPr dirty="0">
              <a:latin typeface="Arial"/>
              <a:ea typeface="Arial"/>
              <a:cs typeface="Arial"/>
              <a:sym typeface="Arial"/>
            </a:endParaRPr>
          </a:p>
          <a:p>
            <a:pPr marL="0" lvl="0" indent="0" algn="l" rtl="0">
              <a:spcBef>
                <a:spcPts val="1200"/>
              </a:spcBef>
              <a:spcAft>
                <a:spcPts val="1200"/>
              </a:spcAft>
              <a:buNone/>
            </a:pPr>
            <a:endParaRPr dirty="0"/>
          </a:p>
        </p:txBody>
      </p:sp>
      <p:sp>
        <p:nvSpPr>
          <p:cNvPr id="239" name="Google Shape;239;p34"/>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26</a:t>
            </a:fld>
            <a:endParaRPr/>
          </a:p>
        </p:txBody>
      </p:sp>
      <p:pic>
        <p:nvPicPr>
          <p:cNvPr id="2" name="Picture 1">
            <a:extLst>
              <a:ext uri="{FF2B5EF4-FFF2-40B4-BE49-F238E27FC236}">
                <a16:creationId xmlns:a16="http://schemas.microsoft.com/office/drawing/2014/main" id="{52EE09AF-7EDD-D148-6F08-AD6A6A7249F9}"/>
              </a:ext>
            </a:extLst>
          </p:cNvPr>
          <p:cNvPicPr>
            <a:picLocks noChangeAspect="1"/>
          </p:cNvPicPr>
          <p:nvPr/>
        </p:nvPicPr>
        <p:blipFill>
          <a:blip r:embed="rId3"/>
          <a:stretch>
            <a:fillRect/>
          </a:stretch>
        </p:blipFill>
        <p:spPr>
          <a:xfrm>
            <a:off x="311700" y="1013189"/>
            <a:ext cx="4889778" cy="111566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5"/>
          <p:cNvSpPr txBox="1">
            <a:spLocks noGrp="1"/>
          </p:cNvSpPr>
          <p:nvPr>
            <p:ph type="title"/>
          </p:nvPr>
        </p:nvSpPr>
        <p:spPr>
          <a:xfrm>
            <a:off x="342600" y="208525"/>
            <a:ext cx="8520600" cy="625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Arial"/>
                <a:ea typeface="Arial"/>
                <a:cs typeface="Arial"/>
                <a:sym typeface="Arial"/>
              </a:rPr>
              <a:t>Closing Prayer</a:t>
            </a:r>
            <a:endParaRPr>
              <a:latin typeface="Arial"/>
              <a:ea typeface="Arial"/>
              <a:cs typeface="Arial"/>
              <a:sym typeface="Arial"/>
            </a:endParaRPr>
          </a:p>
        </p:txBody>
      </p:sp>
      <p:sp>
        <p:nvSpPr>
          <p:cNvPr id="246" name="Google Shape;246;p35"/>
          <p:cNvSpPr txBox="1">
            <a:spLocks noGrp="1"/>
          </p:cNvSpPr>
          <p:nvPr>
            <p:ph type="body" idx="1"/>
          </p:nvPr>
        </p:nvSpPr>
        <p:spPr>
          <a:xfrm>
            <a:off x="311700" y="589723"/>
            <a:ext cx="8520600" cy="4167502"/>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dirty="0">
                <a:latin typeface="Arial"/>
                <a:ea typeface="Arial"/>
                <a:cs typeface="Arial"/>
                <a:sym typeface="Arial"/>
              </a:rPr>
              <a:t>Gracious God, we offer praise and thanks for this time together to share stories and experiences of accompaniment, apprenticeship, and discipleship. Bless us as we leave this gathering, armed with understanding, thoughts, and ideas of the vision and examples of moving to a Year-Round Continuous OCIA Process as we build up Your Kingdom with missionary disciples. </a:t>
            </a:r>
            <a:endParaRPr dirty="0">
              <a:latin typeface="Arial"/>
              <a:ea typeface="Arial"/>
              <a:cs typeface="Arial"/>
              <a:sym typeface="Arial"/>
            </a:endParaRPr>
          </a:p>
          <a:p>
            <a:pPr marL="0" lvl="0" indent="0" algn="l" rtl="0">
              <a:lnSpc>
                <a:spcPct val="115000"/>
              </a:lnSpc>
              <a:spcBef>
                <a:spcPts val="1200"/>
              </a:spcBef>
              <a:spcAft>
                <a:spcPts val="0"/>
              </a:spcAft>
              <a:buNone/>
            </a:pPr>
            <a:r>
              <a:rPr lang="en" dirty="0">
                <a:latin typeface="Arial"/>
                <a:ea typeface="Arial"/>
                <a:cs typeface="Arial"/>
                <a:sym typeface="Arial"/>
              </a:rPr>
              <a:t> "</a:t>
            </a:r>
            <a:r>
              <a:rPr lang="en" i="1" dirty="0">
                <a:latin typeface="Arial"/>
                <a:ea typeface="Arial"/>
                <a:cs typeface="Arial"/>
                <a:sym typeface="Arial"/>
              </a:rPr>
              <a:t>Show me your ways, LORD, teach me your paths. Guide me in your truth and teach me, for you are God my Savior, and my hope is in you all day long.</a:t>
            </a:r>
            <a:r>
              <a:rPr lang="en" dirty="0">
                <a:latin typeface="Arial"/>
                <a:ea typeface="Arial"/>
                <a:cs typeface="Arial"/>
                <a:sym typeface="Arial"/>
              </a:rPr>
              <a:t>“</a:t>
            </a:r>
            <a:r>
              <a:rPr lang="en" i="1" dirty="0">
                <a:latin typeface="Arial"/>
                <a:ea typeface="Arial"/>
                <a:cs typeface="Arial"/>
                <a:sym typeface="Arial"/>
              </a:rPr>
              <a:t>  (Psalm 25:4-5)</a:t>
            </a:r>
            <a:endParaRPr i="1" dirty="0">
              <a:latin typeface="Arial"/>
              <a:ea typeface="Arial"/>
              <a:cs typeface="Arial"/>
              <a:sym typeface="Arial"/>
            </a:endParaRPr>
          </a:p>
          <a:p>
            <a:pPr marL="0" lvl="0" indent="0" algn="l" rtl="0">
              <a:lnSpc>
                <a:spcPct val="115000"/>
              </a:lnSpc>
              <a:spcBef>
                <a:spcPts val="1200"/>
              </a:spcBef>
              <a:spcAft>
                <a:spcPts val="0"/>
              </a:spcAft>
              <a:buNone/>
            </a:pPr>
            <a:r>
              <a:rPr lang="en" dirty="0">
                <a:latin typeface="Arial"/>
                <a:ea typeface="Arial"/>
                <a:cs typeface="Arial"/>
                <a:sym typeface="Arial"/>
              </a:rPr>
              <a:t>May the Catechumens and Candidates we serve grow stronger in their faith and shine their light for others.</a:t>
            </a:r>
            <a:endParaRPr dirty="0">
              <a:latin typeface="Arial"/>
              <a:ea typeface="Arial"/>
              <a:cs typeface="Arial"/>
              <a:sym typeface="Arial"/>
            </a:endParaRPr>
          </a:p>
          <a:p>
            <a:pPr marL="0" lvl="0" indent="0" algn="l" rtl="0">
              <a:lnSpc>
                <a:spcPct val="115000"/>
              </a:lnSpc>
              <a:spcBef>
                <a:spcPts val="1200"/>
              </a:spcBef>
              <a:spcAft>
                <a:spcPts val="0"/>
              </a:spcAft>
              <a:buNone/>
            </a:pPr>
            <a:r>
              <a:rPr lang="en" dirty="0">
                <a:latin typeface="Arial"/>
                <a:ea typeface="Arial"/>
                <a:cs typeface="Arial"/>
                <a:sym typeface="Arial"/>
              </a:rPr>
              <a:t>We pray in the name of the Father, the Son, and the Holy Spirit.  Amen. </a:t>
            </a:r>
            <a:endParaRPr dirty="0">
              <a:latin typeface="Arial"/>
              <a:ea typeface="Arial"/>
              <a:cs typeface="Arial"/>
              <a:sym typeface="Arial"/>
            </a:endParaRPr>
          </a:p>
          <a:p>
            <a:pPr marL="0" lvl="0" indent="0" algn="l" rtl="0">
              <a:spcBef>
                <a:spcPts val="0"/>
              </a:spcBef>
              <a:spcAft>
                <a:spcPts val="1200"/>
              </a:spcAft>
              <a:buNone/>
            </a:pPr>
            <a:endParaRPr dirty="0">
              <a:latin typeface="Arial"/>
              <a:ea typeface="Arial"/>
              <a:cs typeface="Arial"/>
              <a:sym typeface="Arial"/>
            </a:endParaRPr>
          </a:p>
        </p:txBody>
      </p:sp>
      <p:sp>
        <p:nvSpPr>
          <p:cNvPr id="247" name="Google Shape;247;p35"/>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311700" y="334100"/>
            <a:ext cx="85206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latin typeface="Arial"/>
                <a:ea typeface="Arial"/>
                <a:cs typeface="Arial"/>
                <a:sym typeface="Arial"/>
              </a:rPr>
              <a:t>Introductions</a:t>
            </a:r>
            <a:endParaRPr dirty="0">
              <a:latin typeface="Arial"/>
              <a:ea typeface="Arial"/>
              <a:cs typeface="Arial"/>
              <a:sym typeface="Arial"/>
            </a:endParaRPr>
          </a:p>
        </p:txBody>
      </p:sp>
      <p:sp>
        <p:nvSpPr>
          <p:cNvPr id="86" name="Google Shape;86;p15"/>
          <p:cNvSpPr txBox="1">
            <a:spLocks noGrp="1"/>
          </p:cNvSpPr>
          <p:nvPr>
            <p:ph type="body" idx="1"/>
          </p:nvPr>
        </p:nvSpPr>
        <p:spPr>
          <a:xfrm>
            <a:off x="247958" y="1098600"/>
            <a:ext cx="8773200" cy="4044900"/>
          </a:xfrm>
          <a:prstGeom prst="rect">
            <a:avLst/>
          </a:prstGeom>
        </p:spPr>
        <p:txBody>
          <a:bodyPr spcFirstLastPara="1" wrap="square" lIns="91425" tIns="91425" rIns="91425" bIns="91425" anchor="t" anchorCtr="0">
            <a:normAutofit fontScale="92500" lnSpcReduction="20000"/>
          </a:bodyPr>
          <a:lstStyle/>
          <a:p>
            <a:pPr marL="457200" lvl="0" indent="-342900" algn="l" rtl="0">
              <a:lnSpc>
                <a:spcPct val="100000"/>
              </a:lnSpc>
              <a:spcBef>
                <a:spcPts val="0"/>
              </a:spcBef>
              <a:spcAft>
                <a:spcPts val="0"/>
              </a:spcAft>
              <a:buSzPts val="1800"/>
              <a:buFont typeface="Arial"/>
              <a:buChar char="●"/>
            </a:pPr>
            <a:r>
              <a:rPr lang="en" sz="2000" dirty="0">
                <a:latin typeface="Arial"/>
                <a:ea typeface="Arial"/>
                <a:cs typeface="Arial"/>
                <a:sym typeface="Arial"/>
              </a:rPr>
              <a:t>Attendees:   </a:t>
            </a:r>
            <a:r>
              <a:rPr lang="en" sz="2000" i="1" dirty="0">
                <a:latin typeface="Arial"/>
                <a:ea typeface="Arial"/>
                <a:cs typeface="Arial"/>
                <a:sym typeface="Arial"/>
              </a:rPr>
              <a:t>Please type your Name, Parish, Email, </a:t>
            </a:r>
            <a:endParaRPr sz="2000" i="1" dirty="0">
              <a:latin typeface="Arial"/>
              <a:ea typeface="Arial"/>
              <a:cs typeface="Arial"/>
              <a:sym typeface="Arial"/>
            </a:endParaRPr>
          </a:p>
          <a:p>
            <a:pPr marL="457200" lvl="0" indent="0" algn="l" rtl="0">
              <a:lnSpc>
                <a:spcPct val="100000"/>
              </a:lnSpc>
              <a:spcBef>
                <a:spcPts val="0"/>
              </a:spcBef>
              <a:spcAft>
                <a:spcPts val="0"/>
              </a:spcAft>
              <a:buNone/>
            </a:pPr>
            <a:r>
              <a:rPr lang="en" sz="2000" i="1" dirty="0">
                <a:latin typeface="Arial"/>
                <a:ea typeface="Arial"/>
                <a:cs typeface="Arial"/>
                <a:sym typeface="Arial"/>
              </a:rPr>
              <a:t>and Cell Phone # into the “Chat”</a:t>
            </a:r>
            <a:endParaRPr dirty="0">
              <a:latin typeface="Arial"/>
              <a:ea typeface="Arial"/>
              <a:cs typeface="Arial"/>
              <a:sym typeface="Arial"/>
            </a:endParaRPr>
          </a:p>
          <a:p>
            <a:pPr marL="457200" lvl="0" indent="0" algn="l" rtl="0">
              <a:lnSpc>
                <a:spcPct val="100000"/>
              </a:lnSpc>
              <a:spcBef>
                <a:spcPts val="0"/>
              </a:spcBef>
              <a:spcAft>
                <a:spcPts val="0"/>
              </a:spcAft>
              <a:buNone/>
            </a:pPr>
            <a:endParaRPr sz="2000" dirty="0">
              <a:latin typeface="Arial"/>
              <a:ea typeface="Arial"/>
              <a:cs typeface="Arial"/>
              <a:sym typeface="Arial"/>
            </a:endParaRPr>
          </a:p>
          <a:p>
            <a:pPr marL="457200" lvl="0" indent="-342900" algn="l" rtl="0">
              <a:lnSpc>
                <a:spcPct val="100000"/>
              </a:lnSpc>
              <a:spcBef>
                <a:spcPts val="0"/>
              </a:spcBef>
              <a:spcAft>
                <a:spcPts val="0"/>
              </a:spcAft>
              <a:buSzPts val="1800"/>
              <a:buFont typeface="Arial"/>
              <a:buChar char="●"/>
            </a:pPr>
            <a:r>
              <a:rPr lang="en" sz="2000" dirty="0">
                <a:latin typeface="Arial"/>
                <a:ea typeface="Arial"/>
                <a:cs typeface="Arial"/>
                <a:sym typeface="Arial"/>
              </a:rPr>
              <a:t>Lorraine Miller, BSEd (Univ of Tulsa), CBS (Univ of Dallas), MAPS (Loyola)</a:t>
            </a:r>
            <a:br>
              <a:rPr lang="en" sz="2000" dirty="0">
                <a:latin typeface="Arial"/>
                <a:ea typeface="Arial"/>
                <a:cs typeface="Arial"/>
                <a:sym typeface="Arial"/>
              </a:rPr>
            </a:br>
            <a:r>
              <a:rPr lang="en" sz="2000" dirty="0">
                <a:latin typeface="Arial"/>
                <a:ea typeface="Arial"/>
                <a:cs typeface="Arial"/>
                <a:sym typeface="Arial"/>
              </a:rPr>
              <a:t>Retired Director of Faith Formation at St. Philip Benizi in Jonesboro, GA. She is experienced and passionate about the OCIA process and all levels of faith formation.</a:t>
            </a:r>
            <a:endParaRPr sz="2000" dirty="0">
              <a:latin typeface="Arial"/>
              <a:ea typeface="Arial"/>
              <a:cs typeface="Arial"/>
              <a:sym typeface="Arial"/>
            </a:endParaRPr>
          </a:p>
          <a:p>
            <a:pPr marL="457200" lvl="0" indent="0" algn="l" rtl="0">
              <a:lnSpc>
                <a:spcPct val="100000"/>
              </a:lnSpc>
              <a:spcBef>
                <a:spcPts val="0"/>
              </a:spcBef>
              <a:spcAft>
                <a:spcPts val="0"/>
              </a:spcAft>
              <a:buNone/>
            </a:pPr>
            <a:r>
              <a:rPr lang="en" sz="2000" u="sng" dirty="0">
                <a:solidFill>
                  <a:srgbClr val="0000FF"/>
                </a:solidFill>
                <a:latin typeface="Arial"/>
                <a:ea typeface="Arial"/>
                <a:cs typeface="Arial"/>
                <a:sym typeface="Arial"/>
                <a:hlinkClick r:id="rId3">
                  <a:extLst>
                    <a:ext uri="{A12FA001-AC4F-418D-AE19-62706E023703}">
                      <ahyp:hlinkClr xmlns:ahyp="http://schemas.microsoft.com/office/drawing/2018/hyperlinkcolor" val="tx"/>
                    </a:ext>
                  </a:extLst>
                </a:hlinkClick>
              </a:rPr>
              <a:t>Lmiller4961@yahoo.com</a:t>
            </a:r>
            <a:r>
              <a:rPr lang="en" sz="2000" dirty="0">
                <a:latin typeface="Arial"/>
                <a:ea typeface="Arial"/>
                <a:cs typeface="Arial"/>
                <a:sym typeface="Arial"/>
              </a:rPr>
              <a:t>	 M:  682-429-3847</a:t>
            </a:r>
            <a:endParaRPr sz="2000" dirty="0">
              <a:latin typeface="Arial"/>
              <a:ea typeface="Arial"/>
              <a:cs typeface="Arial"/>
              <a:sym typeface="Arial"/>
            </a:endParaRPr>
          </a:p>
          <a:p>
            <a:pPr marL="457200" lvl="0" indent="0" algn="l" rtl="0">
              <a:lnSpc>
                <a:spcPct val="100000"/>
              </a:lnSpc>
              <a:spcBef>
                <a:spcPts val="0"/>
              </a:spcBef>
              <a:spcAft>
                <a:spcPts val="0"/>
              </a:spcAft>
              <a:buNone/>
            </a:pPr>
            <a:endParaRPr sz="2000" dirty="0">
              <a:solidFill>
                <a:srgbClr val="FF0000"/>
              </a:solidFill>
              <a:latin typeface="Arial"/>
              <a:ea typeface="Arial"/>
              <a:cs typeface="Arial"/>
              <a:sym typeface="Arial"/>
            </a:endParaRPr>
          </a:p>
          <a:p>
            <a:pPr marL="457200" lvl="0" indent="-342900" algn="l" rtl="0">
              <a:lnSpc>
                <a:spcPct val="100000"/>
              </a:lnSpc>
              <a:spcBef>
                <a:spcPts val="0"/>
              </a:spcBef>
              <a:spcAft>
                <a:spcPts val="0"/>
              </a:spcAft>
              <a:buSzPts val="1800"/>
              <a:buFont typeface="Arial"/>
              <a:buChar char="●"/>
            </a:pPr>
            <a:r>
              <a:rPr lang="en" dirty="0">
                <a:latin typeface="Arial"/>
                <a:ea typeface="Arial"/>
                <a:cs typeface="Arial"/>
                <a:sym typeface="Arial"/>
              </a:rPr>
              <a:t>Judi Hornback, BSN </a:t>
            </a:r>
            <a:r>
              <a:rPr lang="en" sz="2000" dirty="0">
                <a:latin typeface="Arial"/>
                <a:ea typeface="Arial"/>
                <a:cs typeface="Arial"/>
                <a:sym typeface="Arial"/>
              </a:rPr>
              <a:t>(DePaul University), MHSA (Governors State University), MAPS (Catholic Theological Union) is the OCIA Director at St Pius X Parish in Conyers, GA.  Moving to Georgia 8 years ago from Indiana, she has 35+ years of experience with the OCIA and is passionate about helping newcomers experience the Church.</a:t>
            </a:r>
            <a:endParaRPr sz="2000" dirty="0">
              <a:latin typeface="Arial"/>
              <a:ea typeface="Arial"/>
              <a:cs typeface="Arial"/>
              <a:sym typeface="Arial"/>
            </a:endParaRPr>
          </a:p>
          <a:p>
            <a:pPr marL="457200" lvl="0" indent="0" algn="l" rtl="0">
              <a:lnSpc>
                <a:spcPct val="100000"/>
              </a:lnSpc>
              <a:spcBef>
                <a:spcPts val="0"/>
              </a:spcBef>
              <a:spcAft>
                <a:spcPts val="0"/>
              </a:spcAft>
              <a:buNone/>
            </a:pPr>
            <a:r>
              <a:rPr lang="en" sz="2000" u="sng" dirty="0">
                <a:solidFill>
                  <a:srgbClr val="0000FF"/>
                </a:solidFill>
                <a:latin typeface="Arial"/>
                <a:ea typeface="Arial"/>
                <a:cs typeface="Arial"/>
                <a:sym typeface="Arial"/>
                <a:hlinkClick r:id="rId4">
                  <a:extLst>
                    <a:ext uri="{A12FA001-AC4F-418D-AE19-62706E023703}">
                      <ahyp:hlinkClr xmlns:ahyp="http://schemas.microsoft.com/office/drawing/2018/hyperlinkcolor" val="tx"/>
                    </a:ext>
                  </a:extLst>
                </a:hlinkClick>
              </a:rPr>
              <a:t>hornback11@sbcglobal.net</a:t>
            </a:r>
            <a:r>
              <a:rPr lang="en" sz="2000" dirty="0">
                <a:solidFill>
                  <a:srgbClr val="0000FF"/>
                </a:solidFill>
                <a:latin typeface="Arial"/>
                <a:ea typeface="Arial"/>
                <a:cs typeface="Arial"/>
                <a:sym typeface="Arial"/>
              </a:rPr>
              <a:t> 	</a:t>
            </a:r>
            <a:r>
              <a:rPr lang="en" sz="2000" dirty="0">
                <a:latin typeface="Arial"/>
                <a:ea typeface="Arial"/>
                <a:cs typeface="Arial"/>
                <a:sym typeface="Arial"/>
              </a:rPr>
              <a:t>M:  219.746.2425</a:t>
            </a:r>
            <a:endParaRPr sz="2000" dirty="0">
              <a:latin typeface="Arial"/>
              <a:ea typeface="Arial"/>
              <a:cs typeface="Arial"/>
              <a:sym typeface="Arial"/>
            </a:endParaRPr>
          </a:p>
        </p:txBody>
      </p:sp>
      <p:sp>
        <p:nvSpPr>
          <p:cNvPr id="87" name="Google Shape;87;p15"/>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pic>
        <p:nvPicPr>
          <p:cNvPr id="88" name="Google Shape;88;p15"/>
          <p:cNvPicPr preferRelativeResize="0"/>
          <p:nvPr/>
        </p:nvPicPr>
        <p:blipFill>
          <a:blip r:embed="rId5">
            <a:alphaModFix/>
          </a:blip>
          <a:stretch>
            <a:fillRect/>
          </a:stretch>
        </p:blipFill>
        <p:spPr>
          <a:xfrm>
            <a:off x="7083287" y="178904"/>
            <a:ext cx="1566870" cy="135162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Arial"/>
                <a:ea typeface="Arial"/>
                <a:cs typeface="Arial"/>
                <a:sym typeface="Arial"/>
              </a:rPr>
              <a:t>Opening Prayer:  An Emmaus Road Blessing	</a:t>
            </a:r>
            <a:endParaRPr>
              <a:latin typeface="Arial"/>
              <a:ea typeface="Arial"/>
              <a:cs typeface="Arial"/>
              <a:sym typeface="Arial"/>
            </a:endParaRPr>
          </a:p>
        </p:txBody>
      </p:sp>
      <p:sp>
        <p:nvSpPr>
          <p:cNvPr id="94" name="Google Shape;94;p16"/>
          <p:cNvSpPr txBox="1">
            <a:spLocks noGrp="1"/>
          </p:cNvSpPr>
          <p:nvPr>
            <p:ph type="body" idx="1"/>
          </p:nvPr>
        </p:nvSpPr>
        <p:spPr>
          <a:xfrm>
            <a:off x="482166" y="1251125"/>
            <a:ext cx="8350133" cy="3598800"/>
          </a:xfrm>
          <a:prstGeom prst="rect">
            <a:avLst/>
          </a:prstGeom>
        </p:spPr>
        <p:txBody>
          <a:bodyPr spcFirstLastPara="1" wrap="square" lIns="91425" tIns="91425" rIns="91425" bIns="91425" anchor="t" anchorCtr="0">
            <a:normAutofit fontScale="62500" lnSpcReduction="20000"/>
          </a:bodyPr>
          <a:lstStyle/>
          <a:p>
            <a:pPr marL="0" lvl="0" indent="0" algn="l" rtl="0">
              <a:lnSpc>
                <a:spcPct val="120967"/>
              </a:lnSpc>
              <a:spcBef>
                <a:spcPts val="0"/>
              </a:spcBef>
              <a:spcAft>
                <a:spcPts val="0"/>
              </a:spcAft>
              <a:buNone/>
            </a:pPr>
            <a:r>
              <a:rPr lang="en" sz="2751" dirty="0">
                <a:latin typeface="Arial"/>
                <a:ea typeface="Arial"/>
                <a:cs typeface="Arial"/>
                <a:sym typeface="Arial"/>
              </a:rPr>
              <a:t>May the </a:t>
            </a:r>
            <a:r>
              <a:rPr lang="en" sz="2751" dirty="0">
                <a:solidFill>
                  <a:srgbClr val="FFD966"/>
                </a:solidFill>
                <a:latin typeface="Arial"/>
                <a:ea typeface="Arial"/>
                <a:cs typeface="Arial"/>
                <a:sym typeface="Arial"/>
              </a:rPr>
              <a:t>RISEN</a:t>
            </a:r>
            <a:r>
              <a:rPr lang="en" sz="2751" dirty="0">
                <a:latin typeface="Arial"/>
                <a:ea typeface="Arial"/>
                <a:cs typeface="Arial"/>
                <a:sym typeface="Arial"/>
              </a:rPr>
              <a:t> Christ meet you on the road,</a:t>
            </a:r>
            <a:endParaRPr sz="2751" dirty="0">
              <a:latin typeface="Arial"/>
              <a:ea typeface="Arial"/>
              <a:cs typeface="Arial"/>
              <a:sym typeface="Arial"/>
            </a:endParaRPr>
          </a:p>
          <a:p>
            <a:pPr marL="0" lvl="0" indent="0" algn="l" rtl="0">
              <a:lnSpc>
                <a:spcPct val="120967"/>
              </a:lnSpc>
              <a:spcBef>
                <a:spcPts val="500"/>
              </a:spcBef>
              <a:spcAft>
                <a:spcPts val="0"/>
              </a:spcAft>
              <a:buNone/>
            </a:pPr>
            <a:r>
              <a:rPr lang="en" sz="2751" dirty="0">
                <a:latin typeface="Arial"/>
                <a:ea typeface="Arial"/>
                <a:cs typeface="Arial"/>
                <a:sym typeface="Arial"/>
              </a:rPr>
              <a:t>Lead you into all truth,</a:t>
            </a:r>
            <a:endParaRPr sz="2751" dirty="0">
              <a:latin typeface="Arial"/>
              <a:ea typeface="Arial"/>
              <a:cs typeface="Arial"/>
              <a:sym typeface="Arial"/>
            </a:endParaRPr>
          </a:p>
          <a:p>
            <a:pPr marL="0" lvl="0" indent="0" algn="l" rtl="0">
              <a:lnSpc>
                <a:spcPct val="120967"/>
              </a:lnSpc>
              <a:spcBef>
                <a:spcPts val="500"/>
              </a:spcBef>
              <a:spcAft>
                <a:spcPts val="0"/>
              </a:spcAft>
              <a:buNone/>
            </a:pPr>
            <a:r>
              <a:rPr lang="en" sz="2751" dirty="0">
                <a:latin typeface="Arial"/>
                <a:ea typeface="Arial"/>
                <a:cs typeface="Arial"/>
                <a:sym typeface="Arial"/>
              </a:rPr>
              <a:t>Guide you on your path.</a:t>
            </a:r>
            <a:endParaRPr sz="2751" dirty="0">
              <a:latin typeface="Arial"/>
              <a:ea typeface="Arial"/>
              <a:cs typeface="Arial"/>
              <a:sym typeface="Arial"/>
            </a:endParaRPr>
          </a:p>
          <a:p>
            <a:pPr marL="0" lvl="0" indent="0" algn="l" rtl="0">
              <a:lnSpc>
                <a:spcPct val="120967"/>
              </a:lnSpc>
              <a:spcBef>
                <a:spcPts val="500"/>
              </a:spcBef>
              <a:spcAft>
                <a:spcPts val="0"/>
              </a:spcAft>
              <a:buNone/>
            </a:pPr>
            <a:r>
              <a:rPr lang="en" sz="2751" dirty="0">
                <a:latin typeface="Arial"/>
                <a:ea typeface="Arial"/>
                <a:cs typeface="Arial"/>
                <a:sym typeface="Arial"/>
              </a:rPr>
              <a:t>May the </a:t>
            </a:r>
            <a:r>
              <a:rPr lang="en" sz="2751" dirty="0">
                <a:solidFill>
                  <a:srgbClr val="FFD966"/>
                </a:solidFill>
                <a:latin typeface="Arial"/>
                <a:ea typeface="Arial"/>
                <a:cs typeface="Arial"/>
                <a:sym typeface="Arial"/>
              </a:rPr>
              <a:t>RISEN</a:t>
            </a:r>
            <a:r>
              <a:rPr lang="en" sz="2751" dirty="0">
                <a:latin typeface="Arial"/>
                <a:ea typeface="Arial"/>
                <a:cs typeface="Arial"/>
                <a:sym typeface="Arial"/>
              </a:rPr>
              <a:t> Christ feed and sustain you,</a:t>
            </a:r>
            <a:endParaRPr sz="2751" dirty="0">
              <a:latin typeface="Arial"/>
              <a:ea typeface="Arial"/>
              <a:cs typeface="Arial"/>
              <a:sym typeface="Arial"/>
            </a:endParaRPr>
          </a:p>
          <a:p>
            <a:pPr marL="0" lvl="0" indent="0" algn="l" rtl="0">
              <a:lnSpc>
                <a:spcPct val="120967"/>
              </a:lnSpc>
              <a:spcBef>
                <a:spcPts val="500"/>
              </a:spcBef>
              <a:spcAft>
                <a:spcPts val="0"/>
              </a:spcAft>
              <a:buNone/>
            </a:pPr>
            <a:r>
              <a:rPr lang="en" sz="2751" dirty="0">
                <a:latin typeface="Arial"/>
                <a:ea typeface="Arial"/>
                <a:cs typeface="Arial"/>
                <a:sym typeface="Arial"/>
              </a:rPr>
              <a:t>Fill you with his presence,</a:t>
            </a:r>
            <a:endParaRPr sz="2751" dirty="0">
              <a:latin typeface="Arial"/>
              <a:ea typeface="Arial"/>
              <a:cs typeface="Arial"/>
              <a:sym typeface="Arial"/>
            </a:endParaRPr>
          </a:p>
          <a:p>
            <a:pPr marL="0" lvl="0" indent="0" algn="l" rtl="0">
              <a:lnSpc>
                <a:spcPct val="120967"/>
              </a:lnSpc>
              <a:spcBef>
                <a:spcPts val="500"/>
              </a:spcBef>
              <a:spcAft>
                <a:spcPts val="0"/>
              </a:spcAft>
              <a:buNone/>
            </a:pPr>
            <a:r>
              <a:rPr lang="en" sz="2751" dirty="0">
                <a:latin typeface="Arial"/>
                <a:ea typeface="Arial"/>
                <a:cs typeface="Arial"/>
                <a:sym typeface="Arial"/>
              </a:rPr>
              <a:t>Equip you with His Spirit.</a:t>
            </a:r>
            <a:endParaRPr sz="2751" dirty="0">
              <a:latin typeface="Arial"/>
              <a:ea typeface="Arial"/>
              <a:cs typeface="Arial"/>
              <a:sym typeface="Arial"/>
            </a:endParaRPr>
          </a:p>
          <a:p>
            <a:pPr marL="0" lvl="0" indent="0" algn="l" rtl="0">
              <a:lnSpc>
                <a:spcPct val="120967"/>
              </a:lnSpc>
              <a:spcBef>
                <a:spcPts val="500"/>
              </a:spcBef>
              <a:spcAft>
                <a:spcPts val="0"/>
              </a:spcAft>
              <a:buNone/>
            </a:pPr>
            <a:r>
              <a:rPr lang="en" sz="2751" dirty="0">
                <a:latin typeface="Arial"/>
                <a:ea typeface="Arial"/>
                <a:cs typeface="Arial"/>
                <a:sym typeface="Arial"/>
              </a:rPr>
              <a:t>May the </a:t>
            </a:r>
            <a:r>
              <a:rPr lang="en" sz="2751" dirty="0">
                <a:solidFill>
                  <a:srgbClr val="FFD966"/>
                </a:solidFill>
                <a:latin typeface="Arial"/>
                <a:ea typeface="Arial"/>
                <a:cs typeface="Arial"/>
                <a:sym typeface="Arial"/>
              </a:rPr>
              <a:t>RISEN</a:t>
            </a:r>
            <a:r>
              <a:rPr lang="en" sz="2751" dirty="0">
                <a:latin typeface="Arial"/>
                <a:ea typeface="Arial"/>
                <a:cs typeface="Arial"/>
                <a:sym typeface="Arial"/>
              </a:rPr>
              <a:t> Christ go with you today, </a:t>
            </a:r>
            <a:endParaRPr sz="2751" dirty="0">
              <a:latin typeface="Arial"/>
              <a:ea typeface="Arial"/>
              <a:cs typeface="Arial"/>
              <a:sym typeface="Arial"/>
            </a:endParaRPr>
          </a:p>
          <a:p>
            <a:pPr marL="0" lvl="0" indent="0" algn="l" rtl="0">
              <a:lnSpc>
                <a:spcPct val="120967"/>
              </a:lnSpc>
              <a:spcBef>
                <a:spcPts val="500"/>
              </a:spcBef>
              <a:spcAft>
                <a:spcPts val="0"/>
              </a:spcAft>
              <a:buNone/>
            </a:pPr>
            <a:r>
              <a:rPr lang="en" sz="2751" dirty="0">
                <a:latin typeface="Arial"/>
                <a:ea typeface="Arial"/>
                <a:cs typeface="Arial"/>
                <a:sym typeface="Arial"/>
              </a:rPr>
              <a:t>Be with you through this week, and</a:t>
            </a:r>
            <a:endParaRPr sz="2751" dirty="0">
              <a:latin typeface="Arial"/>
              <a:ea typeface="Arial"/>
              <a:cs typeface="Arial"/>
              <a:sym typeface="Arial"/>
            </a:endParaRPr>
          </a:p>
          <a:p>
            <a:pPr marL="0" lvl="0" indent="0" algn="l" rtl="0">
              <a:lnSpc>
                <a:spcPct val="120967"/>
              </a:lnSpc>
              <a:spcBef>
                <a:spcPts val="500"/>
              </a:spcBef>
              <a:spcAft>
                <a:spcPts val="0"/>
              </a:spcAft>
              <a:buNone/>
            </a:pPr>
            <a:r>
              <a:rPr lang="en" sz="2751" dirty="0">
                <a:latin typeface="Arial"/>
                <a:ea typeface="Arial"/>
                <a:cs typeface="Arial"/>
                <a:sym typeface="Arial"/>
              </a:rPr>
              <a:t>May you dwell with Christ forever.  Amen.</a:t>
            </a:r>
            <a:endParaRPr sz="2751" dirty="0">
              <a:latin typeface="Arial"/>
              <a:ea typeface="Arial"/>
              <a:cs typeface="Arial"/>
              <a:sym typeface="Arial"/>
            </a:endParaRPr>
          </a:p>
          <a:p>
            <a:pPr marL="0" lvl="0" indent="0" algn="l" rtl="0">
              <a:lnSpc>
                <a:spcPct val="120967"/>
              </a:lnSpc>
              <a:spcBef>
                <a:spcPts val="500"/>
              </a:spcBef>
              <a:spcAft>
                <a:spcPts val="0"/>
              </a:spcAft>
              <a:buNone/>
            </a:pPr>
            <a:endParaRPr i="1" dirty="0"/>
          </a:p>
          <a:p>
            <a:pPr marL="0" lvl="0" indent="0" algn="l" rtl="0">
              <a:lnSpc>
                <a:spcPct val="120967"/>
              </a:lnSpc>
              <a:spcBef>
                <a:spcPts val="500"/>
              </a:spcBef>
              <a:spcAft>
                <a:spcPts val="500"/>
              </a:spcAft>
              <a:buNone/>
            </a:pPr>
            <a:r>
              <a:rPr lang="en" sz="1900" i="1" u="sng" dirty="0">
                <a:solidFill>
                  <a:schemeClr val="hlink"/>
                </a:solidFill>
                <a:latin typeface="Arial"/>
                <a:ea typeface="Arial"/>
                <a:cs typeface="Arial"/>
                <a:sym typeface="Arial"/>
                <a:hlinkClick r:id="rId3"/>
              </a:rPr>
              <a:t>HOW IN THE WORLD!!: An Emmaus Road Blessing... based on Luke 24:12-31 (howard-carter.blogspot.com)</a:t>
            </a:r>
            <a:endParaRPr sz="1900" i="1" dirty="0"/>
          </a:p>
        </p:txBody>
      </p:sp>
      <p:sp>
        <p:nvSpPr>
          <p:cNvPr id="95" name="Google Shape;95;p16"/>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pic>
        <p:nvPicPr>
          <p:cNvPr id="2" name="Picture 1">
            <a:extLst>
              <a:ext uri="{FF2B5EF4-FFF2-40B4-BE49-F238E27FC236}">
                <a16:creationId xmlns:a16="http://schemas.microsoft.com/office/drawing/2014/main" id="{59AFAFD7-FB9B-07EF-2490-0CCA9D19387B}"/>
              </a:ext>
            </a:extLst>
          </p:cNvPr>
          <p:cNvPicPr>
            <a:picLocks noChangeAspect="1"/>
          </p:cNvPicPr>
          <p:nvPr/>
        </p:nvPicPr>
        <p:blipFill>
          <a:blip r:embed="rId4"/>
          <a:stretch>
            <a:fillRect/>
          </a:stretch>
        </p:blipFill>
        <p:spPr>
          <a:xfrm>
            <a:off x="6095491" y="1017725"/>
            <a:ext cx="2566342" cy="340683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216250" y="169900"/>
            <a:ext cx="8616300" cy="679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latin typeface="Arial"/>
                <a:ea typeface="Arial"/>
                <a:cs typeface="Arial"/>
                <a:sym typeface="Arial"/>
              </a:rPr>
              <a:t>“Year-Round” Process Defined </a:t>
            </a:r>
            <a:endParaRPr dirty="0">
              <a:latin typeface="Arial"/>
              <a:ea typeface="Arial"/>
              <a:cs typeface="Arial"/>
              <a:sym typeface="Arial"/>
            </a:endParaRPr>
          </a:p>
        </p:txBody>
      </p:sp>
      <p:sp>
        <p:nvSpPr>
          <p:cNvPr id="102" name="Google Shape;102;p17"/>
          <p:cNvSpPr txBox="1">
            <a:spLocks noGrp="1"/>
          </p:cNvSpPr>
          <p:nvPr>
            <p:ph type="body" idx="1"/>
          </p:nvPr>
        </p:nvSpPr>
        <p:spPr>
          <a:xfrm>
            <a:off x="308950" y="1110718"/>
            <a:ext cx="8523600" cy="2604978"/>
          </a:xfrm>
          <a:prstGeom prst="rect">
            <a:avLst/>
          </a:prstGeom>
        </p:spPr>
        <p:txBody>
          <a:bodyPr spcFirstLastPara="1" wrap="square" lIns="91425" tIns="91425" rIns="91425" bIns="91425" anchor="t" anchorCtr="0">
            <a:spAutoFit/>
          </a:bodyPr>
          <a:lstStyle/>
          <a:p>
            <a:pPr marL="457200" lvl="0" indent="-361950" algn="l" rtl="0">
              <a:lnSpc>
                <a:spcPct val="100000"/>
              </a:lnSpc>
              <a:spcBef>
                <a:spcPts val="0"/>
              </a:spcBef>
              <a:spcAft>
                <a:spcPts val="0"/>
              </a:spcAft>
              <a:buSzPts val="2100"/>
              <a:buFont typeface="Arial"/>
              <a:buChar char="●"/>
            </a:pPr>
            <a:r>
              <a:rPr lang="en-US" sz="2200" dirty="0">
                <a:latin typeface="Arial"/>
                <a:ea typeface="Arial"/>
                <a:cs typeface="Arial"/>
                <a:sym typeface="Arial"/>
              </a:rPr>
              <a:t>Ongoing/Continuous</a:t>
            </a:r>
            <a:endParaRPr sz="2200" dirty="0">
              <a:latin typeface="Arial"/>
              <a:ea typeface="Arial"/>
              <a:cs typeface="Arial"/>
              <a:sym typeface="Arial"/>
            </a:endParaRPr>
          </a:p>
          <a:p>
            <a:pPr marL="457200" lvl="0" indent="-361950" algn="l" rtl="0">
              <a:lnSpc>
                <a:spcPct val="100000"/>
              </a:lnSpc>
              <a:spcBef>
                <a:spcPts val="0"/>
              </a:spcBef>
              <a:spcAft>
                <a:spcPts val="0"/>
              </a:spcAft>
              <a:buSzPts val="2100"/>
              <a:buFont typeface="Arial"/>
              <a:buChar char="●"/>
            </a:pPr>
            <a:r>
              <a:rPr lang="en-US" sz="2200" dirty="0">
                <a:latin typeface="Arial"/>
                <a:ea typeface="Arial"/>
                <a:cs typeface="Arial"/>
                <a:sym typeface="Arial"/>
              </a:rPr>
              <a:t>Liturgical Year / Lectionary Cycle</a:t>
            </a:r>
            <a:endParaRPr sz="2200" dirty="0">
              <a:latin typeface="Arial"/>
              <a:ea typeface="Arial"/>
              <a:cs typeface="Arial"/>
              <a:sym typeface="Arial"/>
            </a:endParaRPr>
          </a:p>
          <a:p>
            <a:pPr marL="457200" lvl="0" indent="-361950" algn="l" rtl="0">
              <a:lnSpc>
                <a:spcPct val="100000"/>
              </a:lnSpc>
              <a:spcBef>
                <a:spcPts val="0"/>
              </a:spcBef>
              <a:spcAft>
                <a:spcPts val="0"/>
              </a:spcAft>
              <a:buSzPts val="2100"/>
              <a:buFont typeface="Arial"/>
              <a:buChar char="●"/>
            </a:pPr>
            <a:r>
              <a:rPr lang="en-US" sz="2200" dirty="0">
                <a:latin typeface="Arial"/>
                <a:ea typeface="Arial"/>
                <a:cs typeface="Arial"/>
                <a:sym typeface="Arial"/>
              </a:rPr>
              <a:t>Weekly Sunday Mass Attendance All Year</a:t>
            </a:r>
            <a:endParaRPr sz="2200" dirty="0">
              <a:latin typeface="Arial"/>
              <a:ea typeface="Arial"/>
              <a:cs typeface="Arial"/>
              <a:sym typeface="Arial"/>
            </a:endParaRPr>
          </a:p>
          <a:p>
            <a:pPr marL="457200" lvl="0" indent="-361950" algn="l" rtl="0">
              <a:lnSpc>
                <a:spcPct val="100000"/>
              </a:lnSpc>
              <a:spcBef>
                <a:spcPts val="0"/>
              </a:spcBef>
              <a:spcAft>
                <a:spcPts val="0"/>
              </a:spcAft>
              <a:buSzPts val="2100"/>
              <a:buFont typeface="Arial"/>
              <a:buChar char="●"/>
            </a:pPr>
            <a:r>
              <a:rPr lang="en-US" sz="2200" dirty="0">
                <a:latin typeface="Arial"/>
                <a:ea typeface="Arial"/>
                <a:cs typeface="Arial"/>
                <a:sym typeface="Arial"/>
              </a:rPr>
              <a:t>Accompanying Individuals</a:t>
            </a:r>
            <a:endParaRPr sz="2200" i="1" dirty="0">
              <a:latin typeface="Arial"/>
              <a:ea typeface="Arial"/>
              <a:cs typeface="Arial"/>
              <a:sym typeface="Arial"/>
            </a:endParaRPr>
          </a:p>
          <a:p>
            <a:pPr marL="457200" lvl="0" indent="-361950" algn="l" rtl="0">
              <a:lnSpc>
                <a:spcPct val="100000"/>
              </a:lnSpc>
              <a:spcBef>
                <a:spcPts val="0"/>
              </a:spcBef>
              <a:spcAft>
                <a:spcPts val="0"/>
              </a:spcAft>
              <a:buSzPts val="2100"/>
              <a:buFont typeface="Arial"/>
              <a:buChar char="●"/>
            </a:pPr>
            <a:r>
              <a:rPr lang="en-US" sz="2200" dirty="0">
                <a:latin typeface="Arial"/>
                <a:ea typeface="Arial"/>
                <a:cs typeface="Arial"/>
                <a:sym typeface="Arial"/>
              </a:rPr>
              <a:t>Parish Community . . . As the Means</a:t>
            </a:r>
          </a:p>
          <a:p>
            <a:pPr marL="457200" lvl="0" indent="-361950" algn="l" rtl="0">
              <a:lnSpc>
                <a:spcPct val="100000"/>
              </a:lnSpc>
              <a:spcBef>
                <a:spcPts val="0"/>
              </a:spcBef>
              <a:spcAft>
                <a:spcPts val="0"/>
              </a:spcAft>
              <a:buSzPts val="2100"/>
              <a:buFont typeface="Arial"/>
              <a:buChar char="●"/>
            </a:pPr>
            <a:r>
              <a:rPr lang="en-US" sz="2200" dirty="0">
                <a:latin typeface="Arial"/>
                <a:ea typeface="Arial"/>
                <a:cs typeface="Arial"/>
                <a:sym typeface="Arial"/>
              </a:rPr>
              <a:t>Honoring the Time That It Takes</a:t>
            </a:r>
            <a:endParaRPr sz="2200" dirty="0">
              <a:latin typeface="Arial"/>
              <a:ea typeface="Arial"/>
              <a:cs typeface="Arial"/>
              <a:sym typeface="Arial"/>
            </a:endParaRPr>
          </a:p>
          <a:p>
            <a:pPr marL="457200" lvl="0" indent="0" algn="l" rtl="0">
              <a:lnSpc>
                <a:spcPct val="105000"/>
              </a:lnSpc>
              <a:spcBef>
                <a:spcPts val="0"/>
              </a:spcBef>
              <a:spcAft>
                <a:spcPts val="1200"/>
              </a:spcAft>
              <a:buSzPts val="523"/>
              <a:buNone/>
            </a:pPr>
            <a:endParaRPr sz="1455" dirty="0"/>
          </a:p>
        </p:txBody>
      </p:sp>
      <p:sp>
        <p:nvSpPr>
          <p:cNvPr id="103" name="Google Shape;103;p17"/>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pic>
        <p:nvPicPr>
          <p:cNvPr id="104" name="Google Shape;104;p17"/>
          <p:cNvPicPr preferRelativeResize="0"/>
          <p:nvPr/>
        </p:nvPicPr>
        <p:blipFill>
          <a:blip r:embed="rId3">
            <a:alphaModFix/>
          </a:blip>
          <a:stretch>
            <a:fillRect/>
          </a:stretch>
        </p:blipFill>
        <p:spPr>
          <a:xfrm>
            <a:off x="6688088" y="225815"/>
            <a:ext cx="1703592" cy="1730517"/>
          </a:xfrm>
          <a:prstGeom prst="rect">
            <a:avLst/>
          </a:prstGeom>
          <a:noFill/>
          <a:ln>
            <a:noFill/>
          </a:ln>
        </p:spPr>
      </p:pic>
      <p:pic>
        <p:nvPicPr>
          <p:cNvPr id="105" name="Google Shape;105;p17"/>
          <p:cNvPicPr preferRelativeResize="0"/>
          <p:nvPr/>
        </p:nvPicPr>
        <p:blipFill>
          <a:blip r:embed="rId4">
            <a:alphaModFix/>
          </a:blip>
          <a:stretch>
            <a:fillRect/>
          </a:stretch>
        </p:blipFill>
        <p:spPr>
          <a:xfrm>
            <a:off x="4621640" y="3252363"/>
            <a:ext cx="2066448" cy="1680750"/>
          </a:xfrm>
          <a:prstGeom prst="rect">
            <a:avLst/>
          </a:prstGeom>
          <a:noFill/>
          <a:ln>
            <a:noFill/>
          </a:ln>
        </p:spPr>
      </p:pic>
      <p:pic>
        <p:nvPicPr>
          <p:cNvPr id="106" name="Google Shape;106;p17"/>
          <p:cNvPicPr preferRelativeResize="0"/>
          <p:nvPr/>
        </p:nvPicPr>
        <p:blipFill>
          <a:blip r:embed="rId5">
            <a:alphaModFix/>
          </a:blip>
          <a:stretch>
            <a:fillRect/>
          </a:stretch>
        </p:blipFill>
        <p:spPr>
          <a:xfrm>
            <a:off x="1753430" y="3539706"/>
            <a:ext cx="1940288" cy="1293525"/>
          </a:xfrm>
          <a:prstGeom prst="rect">
            <a:avLst/>
          </a:prstGeom>
          <a:noFill/>
          <a:ln>
            <a:noFill/>
          </a:ln>
        </p:spPr>
      </p:pic>
      <p:pic>
        <p:nvPicPr>
          <p:cNvPr id="3" name="Picture 2">
            <a:extLst>
              <a:ext uri="{FF2B5EF4-FFF2-40B4-BE49-F238E27FC236}">
                <a16:creationId xmlns:a16="http://schemas.microsoft.com/office/drawing/2014/main" id="{165A2862-E47E-92AE-2BD6-717380C2BBEB}"/>
              </a:ext>
            </a:extLst>
          </p:cNvPr>
          <p:cNvPicPr>
            <a:picLocks noChangeAspect="1"/>
          </p:cNvPicPr>
          <p:nvPr/>
        </p:nvPicPr>
        <p:blipFill>
          <a:blip r:embed="rId6"/>
          <a:stretch>
            <a:fillRect/>
          </a:stretch>
        </p:blipFill>
        <p:spPr>
          <a:xfrm>
            <a:off x="7012995" y="2091467"/>
            <a:ext cx="1819555" cy="25717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240750" y="208704"/>
            <a:ext cx="8662500" cy="645000"/>
          </a:xfrm>
          <a:prstGeom prst="rect">
            <a:avLst/>
          </a:prstGeom>
        </p:spPr>
        <p:txBody>
          <a:bodyPr spcFirstLastPara="1" wrap="square" lIns="91425" tIns="91425" rIns="91425" bIns="91425" anchor="t" anchorCtr="0">
            <a:normAutofit fontScale="90000"/>
          </a:bodyPr>
          <a:lstStyle/>
          <a:p>
            <a:pPr marL="0" lvl="0" indent="0" rtl="0">
              <a:spcBef>
                <a:spcPts val="0"/>
              </a:spcBef>
              <a:spcAft>
                <a:spcPts val="0"/>
              </a:spcAft>
              <a:buNone/>
            </a:pPr>
            <a:r>
              <a:rPr lang="en" dirty="0">
                <a:latin typeface="Arial"/>
                <a:ea typeface="Arial"/>
                <a:cs typeface="Arial"/>
                <a:sym typeface="Arial"/>
              </a:rPr>
              <a:t>Why “Year-Round” Process Is Important</a:t>
            </a:r>
            <a:endParaRPr dirty="0">
              <a:latin typeface="Arial"/>
              <a:ea typeface="Arial"/>
              <a:cs typeface="Arial"/>
              <a:sym typeface="Arial"/>
            </a:endParaRPr>
          </a:p>
        </p:txBody>
      </p:sp>
      <p:sp>
        <p:nvSpPr>
          <p:cNvPr id="112" name="Google Shape;112;p18"/>
          <p:cNvSpPr txBox="1">
            <a:spLocks noGrp="1"/>
          </p:cNvSpPr>
          <p:nvPr>
            <p:ph type="body" idx="1"/>
          </p:nvPr>
        </p:nvSpPr>
        <p:spPr>
          <a:xfrm>
            <a:off x="169800" y="1368525"/>
            <a:ext cx="8733450" cy="2954625"/>
          </a:xfrm>
          <a:prstGeom prst="rect">
            <a:avLst/>
          </a:prstGeom>
        </p:spPr>
        <p:txBody>
          <a:bodyPr spcFirstLastPara="1" wrap="square" lIns="91425" tIns="91425" rIns="91425" bIns="91425" anchor="t" anchorCtr="0">
            <a:spAutoFit/>
          </a:bodyPr>
          <a:lstStyle/>
          <a:p>
            <a:pPr marL="91440" lvl="0" indent="-340042" algn="l" rtl="0">
              <a:lnSpc>
                <a:spcPct val="100000"/>
              </a:lnSpc>
              <a:spcBef>
                <a:spcPts val="0"/>
              </a:spcBef>
              <a:spcAft>
                <a:spcPts val="0"/>
              </a:spcAft>
              <a:buSzPts val="1755"/>
              <a:buFont typeface="Arial"/>
              <a:buChar char="●"/>
            </a:pPr>
            <a:r>
              <a:rPr lang="en" sz="2000" dirty="0">
                <a:latin typeface="Arial"/>
                <a:ea typeface="Arial"/>
                <a:cs typeface="Arial"/>
                <a:sym typeface="Arial"/>
              </a:rPr>
              <a:t>Called for by the OCIA:  #9, #75, #76   </a:t>
            </a:r>
            <a:endParaRPr sz="2000" dirty="0">
              <a:latin typeface="Arial"/>
              <a:ea typeface="Arial"/>
              <a:cs typeface="Arial"/>
              <a:sym typeface="Arial"/>
            </a:endParaRPr>
          </a:p>
          <a:p>
            <a:pPr marL="91440" lvl="0" indent="-340042" algn="l" rtl="0">
              <a:lnSpc>
                <a:spcPct val="100000"/>
              </a:lnSpc>
              <a:spcBef>
                <a:spcPts val="0"/>
              </a:spcBef>
              <a:spcAft>
                <a:spcPts val="0"/>
              </a:spcAft>
              <a:buSzPts val="1755"/>
              <a:buFont typeface="Arial"/>
              <a:buChar char="●"/>
            </a:pPr>
            <a:r>
              <a:rPr lang="en" sz="2000" dirty="0">
                <a:latin typeface="Arial"/>
                <a:ea typeface="Arial"/>
                <a:cs typeface="Arial"/>
                <a:sym typeface="Arial"/>
              </a:rPr>
              <a:t>Allows anyone to come in at any time </a:t>
            </a:r>
            <a:endParaRPr sz="2000" dirty="0">
              <a:latin typeface="Arial"/>
              <a:ea typeface="Arial"/>
              <a:cs typeface="Arial"/>
              <a:sym typeface="Arial"/>
            </a:endParaRPr>
          </a:p>
          <a:p>
            <a:pPr marL="91440" lvl="0" indent="-340042" algn="l" rtl="0">
              <a:lnSpc>
                <a:spcPct val="100000"/>
              </a:lnSpc>
              <a:spcBef>
                <a:spcPts val="0"/>
              </a:spcBef>
              <a:spcAft>
                <a:spcPts val="0"/>
              </a:spcAft>
              <a:buSzPts val="1755"/>
              <a:buFont typeface="Arial"/>
              <a:buChar char="●"/>
            </a:pPr>
            <a:r>
              <a:rPr lang="en" sz="2000" dirty="0">
                <a:latin typeface="Arial"/>
                <a:ea typeface="Arial"/>
                <a:cs typeface="Arial"/>
                <a:sym typeface="Arial"/>
              </a:rPr>
              <a:t>Available when </a:t>
            </a:r>
            <a:r>
              <a:rPr lang="en" sz="2000" b="1" i="1" dirty="0">
                <a:latin typeface="Arial"/>
                <a:ea typeface="Arial"/>
                <a:cs typeface="Arial"/>
                <a:sym typeface="Arial"/>
              </a:rPr>
              <a:t>The Spirit </a:t>
            </a:r>
            <a:r>
              <a:rPr lang="en" sz="2000" dirty="0">
                <a:latin typeface="Arial"/>
                <a:ea typeface="Arial"/>
                <a:cs typeface="Arial"/>
                <a:sym typeface="Arial"/>
              </a:rPr>
              <a:t>prompts </a:t>
            </a:r>
            <a:endParaRPr lang="en-US" sz="2000" dirty="0">
              <a:latin typeface="Arial"/>
              <a:ea typeface="Arial"/>
              <a:cs typeface="Arial"/>
              <a:sym typeface="Arial"/>
            </a:endParaRPr>
          </a:p>
          <a:p>
            <a:pPr marL="91440" lvl="0" indent="-340042" algn="l" rtl="0">
              <a:lnSpc>
                <a:spcPct val="100000"/>
              </a:lnSpc>
              <a:spcBef>
                <a:spcPts val="0"/>
              </a:spcBef>
              <a:spcAft>
                <a:spcPts val="0"/>
              </a:spcAft>
              <a:buSzPts val="1755"/>
              <a:buFont typeface="Arial"/>
              <a:buChar char="●"/>
            </a:pPr>
            <a:r>
              <a:rPr lang="en-US" sz="2000" dirty="0">
                <a:latin typeface="Arial"/>
                <a:ea typeface="Arial"/>
                <a:cs typeface="Arial"/>
                <a:sym typeface="Arial"/>
              </a:rPr>
              <a:t>Forming Disciples</a:t>
            </a:r>
          </a:p>
          <a:p>
            <a:pPr marL="800100" lvl="1">
              <a:lnSpc>
                <a:spcPct val="100000"/>
              </a:lnSpc>
              <a:buSzPts val="1755"/>
              <a:buFont typeface="Courier New" panose="02070309020205020404" pitchFamily="49" charset="0"/>
              <a:buChar char="o"/>
            </a:pPr>
            <a:r>
              <a:rPr lang="en" sz="2000" dirty="0">
                <a:latin typeface="Arial"/>
                <a:ea typeface="Arial"/>
                <a:cs typeface="Arial"/>
                <a:sym typeface="Arial"/>
              </a:rPr>
              <a:t>Catechesis = a </a:t>
            </a:r>
            <a:r>
              <a:rPr lang="en" sz="2000" i="1" dirty="0">
                <a:latin typeface="Arial"/>
                <a:ea typeface="Arial"/>
                <a:cs typeface="Arial"/>
                <a:sym typeface="Arial"/>
              </a:rPr>
              <a:t>relationship with Jesus</a:t>
            </a:r>
            <a:r>
              <a:rPr lang="en" sz="2000" dirty="0">
                <a:latin typeface="Arial"/>
                <a:ea typeface="Arial"/>
                <a:cs typeface="Arial"/>
                <a:sym typeface="Arial"/>
              </a:rPr>
              <a:t>, not merely knowing content</a:t>
            </a:r>
            <a:endParaRPr lang="en-US" sz="2000" dirty="0">
              <a:latin typeface="Arial"/>
              <a:ea typeface="Arial"/>
              <a:cs typeface="Arial"/>
              <a:sym typeface="Arial"/>
            </a:endParaRPr>
          </a:p>
          <a:p>
            <a:pPr marL="800100" lvl="1">
              <a:lnSpc>
                <a:spcPct val="100000"/>
              </a:lnSpc>
              <a:buSzPts val="1755"/>
              <a:buFont typeface="Courier New" panose="02070309020205020404" pitchFamily="49" charset="0"/>
              <a:buChar char="o"/>
            </a:pPr>
            <a:r>
              <a:rPr lang="en-US" sz="2000" dirty="0">
                <a:latin typeface="Arial"/>
                <a:ea typeface="Arial"/>
                <a:cs typeface="Arial"/>
                <a:sym typeface="Arial"/>
              </a:rPr>
              <a:t>Primary goal of OCIA = forming committed, gospel living disciples! </a:t>
            </a:r>
          </a:p>
          <a:p>
            <a:pPr marL="91440" lvl="0" indent="-340042" algn="l" rtl="0">
              <a:lnSpc>
                <a:spcPct val="100000"/>
              </a:lnSpc>
              <a:spcBef>
                <a:spcPts val="0"/>
              </a:spcBef>
              <a:spcAft>
                <a:spcPts val="0"/>
              </a:spcAft>
              <a:buSzPts val="1755"/>
              <a:buFont typeface="Arial"/>
              <a:buChar char="●"/>
            </a:pPr>
            <a:r>
              <a:rPr lang="en" sz="2000" dirty="0">
                <a:latin typeface="Arial"/>
                <a:ea typeface="Arial"/>
                <a:cs typeface="Arial"/>
                <a:sym typeface="Arial"/>
              </a:rPr>
              <a:t>OCIA:  NOT </a:t>
            </a:r>
            <a:r>
              <a:rPr lang="en" sz="2000" i="1" dirty="0">
                <a:latin typeface="Arial"/>
                <a:ea typeface="Arial"/>
                <a:cs typeface="Arial"/>
                <a:sym typeface="Arial"/>
              </a:rPr>
              <a:t>“One Size Fits All”</a:t>
            </a:r>
            <a:r>
              <a:rPr lang="en" sz="2000" dirty="0">
                <a:latin typeface="Arial"/>
                <a:ea typeface="Arial"/>
                <a:cs typeface="Arial"/>
                <a:sym typeface="Arial"/>
              </a:rPr>
              <a:t> process, </a:t>
            </a:r>
            <a:r>
              <a:rPr lang="en" sz="2000" i="1" dirty="0">
                <a:latin typeface="Arial"/>
                <a:ea typeface="Arial"/>
                <a:cs typeface="Arial"/>
                <a:sym typeface="Arial"/>
              </a:rPr>
              <a:t>It Takes As Long As It Takes!</a:t>
            </a:r>
            <a:endParaRPr sz="2000" i="1" dirty="0">
              <a:latin typeface="Arial"/>
              <a:ea typeface="Arial"/>
              <a:cs typeface="Arial"/>
              <a:sym typeface="Arial"/>
            </a:endParaRPr>
          </a:p>
          <a:p>
            <a:pPr marL="91440" lvl="0" indent="-340042" algn="l" rtl="0">
              <a:lnSpc>
                <a:spcPct val="100000"/>
              </a:lnSpc>
              <a:spcBef>
                <a:spcPts val="0"/>
              </a:spcBef>
              <a:spcAft>
                <a:spcPts val="0"/>
              </a:spcAft>
              <a:buSzPts val="1755"/>
              <a:buFont typeface="Arial"/>
              <a:buChar char="●"/>
            </a:pPr>
            <a:r>
              <a:rPr lang="en" sz="2000" dirty="0">
                <a:latin typeface="Arial"/>
                <a:ea typeface="Arial"/>
                <a:cs typeface="Arial"/>
                <a:sym typeface="Arial"/>
              </a:rPr>
              <a:t>Current “School Year (Academic) Model” is NOT sufficient for conversion  </a:t>
            </a:r>
          </a:p>
          <a:p>
            <a:pPr marL="0" lvl="0" indent="0" algn="l" rtl="0">
              <a:lnSpc>
                <a:spcPct val="100000"/>
              </a:lnSpc>
              <a:spcBef>
                <a:spcPts val="0"/>
              </a:spcBef>
              <a:spcAft>
                <a:spcPts val="0"/>
              </a:spcAft>
              <a:buSzPts val="1755"/>
              <a:buNone/>
            </a:pPr>
            <a:r>
              <a:rPr lang="en" sz="2000" dirty="0">
                <a:latin typeface="Arial"/>
                <a:ea typeface="Arial"/>
                <a:cs typeface="Arial"/>
                <a:sym typeface="Arial"/>
              </a:rPr>
              <a:t>     or catechesis</a:t>
            </a:r>
            <a:endParaRPr sz="2000" dirty="0"/>
          </a:p>
        </p:txBody>
      </p:sp>
      <p:sp>
        <p:nvSpPr>
          <p:cNvPr id="113" name="Google Shape;113;p18"/>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pic>
        <p:nvPicPr>
          <p:cNvPr id="114" name="Google Shape;114;p18"/>
          <p:cNvPicPr preferRelativeResize="0"/>
          <p:nvPr/>
        </p:nvPicPr>
        <p:blipFill>
          <a:blip r:embed="rId3">
            <a:alphaModFix/>
          </a:blip>
          <a:stretch>
            <a:fillRect/>
          </a:stretch>
        </p:blipFill>
        <p:spPr>
          <a:xfrm>
            <a:off x="5015719" y="915569"/>
            <a:ext cx="2091881" cy="1473825"/>
          </a:xfrm>
          <a:prstGeom prst="rect">
            <a:avLst/>
          </a:prstGeom>
          <a:noFill/>
          <a:ln>
            <a:noFill/>
          </a:ln>
        </p:spPr>
      </p:pic>
      <p:pic>
        <p:nvPicPr>
          <p:cNvPr id="115" name="Google Shape;115;p18"/>
          <p:cNvPicPr preferRelativeResize="0"/>
          <p:nvPr/>
        </p:nvPicPr>
        <p:blipFill>
          <a:blip r:embed="rId4">
            <a:alphaModFix/>
          </a:blip>
          <a:stretch>
            <a:fillRect/>
          </a:stretch>
        </p:blipFill>
        <p:spPr>
          <a:xfrm>
            <a:off x="7323258" y="1145349"/>
            <a:ext cx="1529194" cy="1473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399953" y="151033"/>
            <a:ext cx="85206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latin typeface="Arial"/>
                <a:ea typeface="Arial"/>
                <a:cs typeface="Arial"/>
                <a:sym typeface="Arial"/>
              </a:rPr>
              <a:t>The Vision </a:t>
            </a:r>
            <a:r>
              <a:rPr lang="en" dirty="0">
                <a:latin typeface="Arial"/>
                <a:ea typeface="Arial"/>
                <a:cs typeface="Arial"/>
                <a:sym typeface="Arial"/>
              </a:rPr>
              <a:t>. . . . From Then . . . . . </a:t>
            </a:r>
            <a:endParaRPr dirty="0">
              <a:latin typeface="Arial"/>
              <a:ea typeface="Arial"/>
              <a:cs typeface="Arial"/>
              <a:sym typeface="Arial"/>
            </a:endParaRPr>
          </a:p>
        </p:txBody>
      </p:sp>
      <p:sp>
        <p:nvSpPr>
          <p:cNvPr id="121" name="Google Shape;121;p19"/>
          <p:cNvSpPr txBox="1">
            <a:spLocks noGrp="1"/>
          </p:cNvSpPr>
          <p:nvPr>
            <p:ph type="body" idx="1"/>
          </p:nvPr>
        </p:nvSpPr>
        <p:spPr>
          <a:xfrm>
            <a:off x="305603" y="1051981"/>
            <a:ext cx="8709300" cy="5093415"/>
          </a:xfrm>
          <a:prstGeom prst="rect">
            <a:avLst/>
          </a:prstGeom>
        </p:spPr>
        <p:txBody>
          <a:bodyPr spcFirstLastPara="1" wrap="square" lIns="91425" tIns="91425" rIns="91425" bIns="91425" anchor="t" anchorCtr="0">
            <a:spAutoFit/>
          </a:bodyPr>
          <a:lstStyle/>
          <a:p>
            <a:pPr marL="457200" lvl="0" indent="-327342" algn="l" rtl="0">
              <a:lnSpc>
                <a:spcPct val="115000"/>
              </a:lnSpc>
              <a:spcBef>
                <a:spcPts val="0"/>
              </a:spcBef>
              <a:spcAft>
                <a:spcPts val="0"/>
              </a:spcAft>
              <a:buSzPts val="1555"/>
              <a:buFont typeface="Arial"/>
              <a:buChar char="●"/>
            </a:pPr>
            <a:r>
              <a:rPr lang="en" sz="1600" dirty="0">
                <a:latin typeface="+mn-lt"/>
                <a:ea typeface="Arial"/>
                <a:cs typeface="Arial"/>
                <a:sym typeface="Arial"/>
              </a:rPr>
              <a:t>Vatican II and the “Vision”</a:t>
            </a:r>
            <a:endParaRPr sz="1600" dirty="0">
              <a:latin typeface="+mn-lt"/>
              <a:ea typeface="Arial"/>
              <a:cs typeface="Arial"/>
              <a:sym typeface="Arial"/>
            </a:endParaRPr>
          </a:p>
          <a:p>
            <a:pPr marL="457200" lvl="0" indent="-327342" algn="l" rtl="0">
              <a:lnSpc>
                <a:spcPct val="115000"/>
              </a:lnSpc>
              <a:spcBef>
                <a:spcPts val="0"/>
              </a:spcBef>
              <a:spcAft>
                <a:spcPts val="0"/>
              </a:spcAft>
              <a:buSzPts val="1555"/>
              <a:buFont typeface="Arial"/>
              <a:buChar char="●"/>
            </a:pPr>
            <a:r>
              <a:rPr lang="en" sz="1600" dirty="0">
                <a:latin typeface="+mn-lt"/>
                <a:ea typeface="Arial"/>
                <a:cs typeface="Arial"/>
                <a:sym typeface="Arial"/>
              </a:rPr>
              <a:t>1988: Rite of Christian Initiation of Adults (RCIA) </a:t>
            </a:r>
            <a:r>
              <a:rPr lang="en" sz="1600" i="1" dirty="0">
                <a:latin typeface="+mn-lt"/>
                <a:ea typeface="Arial"/>
                <a:cs typeface="Arial"/>
                <a:sym typeface="Arial"/>
              </a:rPr>
              <a:t>mandated</a:t>
            </a:r>
            <a:endParaRPr sz="1600" i="1" dirty="0">
              <a:latin typeface="+mn-lt"/>
              <a:ea typeface="Arial"/>
              <a:cs typeface="Arial"/>
              <a:sym typeface="Arial"/>
            </a:endParaRPr>
          </a:p>
          <a:p>
            <a:pPr marL="457200" lvl="0" indent="-327342" algn="l" rtl="0">
              <a:lnSpc>
                <a:spcPct val="115000"/>
              </a:lnSpc>
              <a:spcBef>
                <a:spcPts val="0"/>
              </a:spcBef>
              <a:spcAft>
                <a:spcPts val="0"/>
              </a:spcAft>
              <a:buSzPts val="1555"/>
              <a:buFont typeface="Arial"/>
              <a:buChar char="●"/>
            </a:pPr>
            <a:r>
              <a:rPr lang="en" sz="1600" dirty="0">
                <a:latin typeface="+mn-lt"/>
                <a:ea typeface="Arial"/>
                <a:cs typeface="Arial"/>
                <a:sym typeface="Arial"/>
              </a:rPr>
              <a:t>~ 10-15 yrs of CCD/Religious Education/Academic Model and “Flying by the seat of our pants”</a:t>
            </a:r>
            <a:endParaRPr sz="1600" dirty="0">
              <a:latin typeface="+mn-lt"/>
              <a:ea typeface="Arial"/>
              <a:cs typeface="Arial"/>
              <a:sym typeface="Arial"/>
            </a:endParaRPr>
          </a:p>
          <a:p>
            <a:pPr marL="457200" lvl="0" indent="-327342" algn="l" rtl="0">
              <a:lnSpc>
                <a:spcPct val="115000"/>
              </a:lnSpc>
              <a:spcBef>
                <a:spcPts val="0"/>
              </a:spcBef>
              <a:spcAft>
                <a:spcPts val="0"/>
              </a:spcAft>
              <a:buSzPts val="1555"/>
              <a:buFont typeface="Arial"/>
              <a:buChar char="●"/>
            </a:pPr>
            <a:r>
              <a:rPr lang="en" sz="1600" dirty="0">
                <a:latin typeface="+mn-lt"/>
                <a:ea typeface="Arial"/>
                <a:cs typeface="Arial"/>
                <a:sym typeface="Arial"/>
              </a:rPr>
              <a:t>CATECHUMENAL Model = a holistic approach</a:t>
            </a:r>
            <a:endParaRPr sz="1600" dirty="0">
              <a:latin typeface="+mn-lt"/>
              <a:ea typeface="Arial"/>
              <a:cs typeface="Arial"/>
              <a:sym typeface="Arial"/>
            </a:endParaRPr>
          </a:p>
          <a:p>
            <a:pPr marL="914400" lvl="1" indent="-327342" algn="l" rtl="0">
              <a:lnSpc>
                <a:spcPct val="105000"/>
              </a:lnSpc>
              <a:spcBef>
                <a:spcPts val="0"/>
              </a:spcBef>
              <a:spcAft>
                <a:spcPts val="0"/>
              </a:spcAft>
              <a:buSzPts val="1555"/>
              <a:buFont typeface="Arial"/>
              <a:buChar char="○"/>
            </a:pPr>
            <a:r>
              <a:rPr lang="en" sz="1600" dirty="0">
                <a:latin typeface="+mn-lt"/>
                <a:ea typeface="Arial"/>
                <a:cs typeface="Arial"/>
                <a:sym typeface="Arial"/>
              </a:rPr>
              <a:t>Liturgically/Lectionary Based</a:t>
            </a:r>
            <a:endParaRPr sz="1600" dirty="0">
              <a:latin typeface="+mn-lt"/>
              <a:ea typeface="Arial"/>
              <a:cs typeface="Arial"/>
              <a:sym typeface="Arial"/>
            </a:endParaRPr>
          </a:p>
          <a:p>
            <a:pPr lvl="1" indent="-327342">
              <a:lnSpc>
                <a:spcPct val="105000"/>
              </a:lnSpc>
              <a:buSzPts val="1555"/>
              <a:buFont typeface="Arial"/>
              <a:buChar char="○"/>
            </a:pPr>
            <a:r>
              <a:rPr lang="en-US" sz="1600" dirty="0">
                <a:latin typeface="+mn-lt"/>
                <a:ea typeface="Arial"/>
                <a:cs typeface="Arial"/>
                <a:sym typeface="Arial"/>
              </a:rPr>
              <a:t>Relationship with the Lord</a:t>
            </a:r>
            <a:endParaRPr lang="en" sz="1600" dirty="0">
              <a:latin typeface="+mn-lt"/>
              <a:ea typeface="Arial"/>
              <a:cs typeface="Arial"/>
              <a:sym typeface="Arial"/>
            </a:endParaRPr>
          </a:p>
          <a:p>
            <a:pPr marL="914400" lvl="1" indent="-327342" algn="l" rtl="0">
              <a:lnSpc>
                <a:spcPct val="105000"/>
              </a:lnSpc>
              <a:spcBef>
                <a:spcPts val="0"/>
              </a:spcBef>
              <a:spcAft>
                <a:spcPts val="0"/>
              </a:spcAft>
              <a:buSzPts val="1555"/>
              <a:buFont typeface="Arial"/>
              <a:buChar char="○"/>
            </a:pPr>
            <a:r>
              <a:rPr lang="en" sz="1600" dirty="0">
                <a:latin typeface="+mn-lt"/>
                <a:ea typeface="Arial"/>
                <a:cs typeface="Arial"/>
                <a:sym typeface="Arial"/>
              </a:rPr>
              <a:t>Accompaniment / Community</a:t>
            </a:r>
            <a:endParaRPr sz="1600" dirty="0">
              <a:latin typeface="+mn-lt"/>
              <a:ea typeface="Arial"/>
              <a:cs typeface="Arial"/>
              <a:sym typeface="Arial"/>
            </a:endParaRPr>
          </a:p>
          <a:p>
            <a:pPr marL="914400" lvl="1" indent="-327342" algn="l" rtl="0">
              <a:lnSpc>
                <a:spcPct val="105000"/>
              </a:lnSpc>
              <a:spcBef>
                <a:spcPts val="0"/>
              </a:spcBef>
              <a:spcAft>
                <a:spcPts val="0"/>
              </a:spcAft>
              <a:buSzPts val="1555"/>
              <a:buFont typeface="Arial"/>
              <a:buChar char="○"/>
            </a:pPr>
            <a:r>
              <a:rPr lang="en" sz="1600" dirty="0">
                <a:latin typeface="+mn-lt"/>
                <a:ea typeface="Arial"/>
                <a:cs typeface="Arial"/>
                <a:sym typeface="Arial"/>
              </a:rPr>
              <a:t>Apprenticeship / Missionary Disciples / Activity</a:t>
            </a:r>
          </a:p>
          <a:p>
            <a:pPr marL="914400" lvl="1" indent="-327342" algn="l" rtl="0">
              <a:lnSpc>
                <a:spcPct val="105000"/>
              </a:lnSpc>
              <a:spcBef>
                <a:spcPts val="0"/>
              </a:spcBef>
              <a:spcAft>
                <a:spcPts val="0"/>
              </a:spcAft>
              <a:buSzPts val="1555"/>
              <a:buFont typeface="Arial"/>
              <a:buChar char="○"/>
            </a:pPr>
            <a:r>
              <a:rPr lang="en" sz="1600" dirty="0">
                <a:latin typeface="+mn-lt"/>
                <a:ea typeface="Arial"/>
                <a:cs typeface="Arial"/>
                <a:sym typeface="Arial"/>
              </a:rPr>
              <a:t>Engagement</a:t>
            </a:r>
            <a:endParaRPr sz="1600" dirty="0">
              <a:latin typeface="+mn-lt"/>
              <a:ea typeface="Arial"/>
              <a:cs typeface="Arial"/>
              <a:sym typeface="Arial"/>
            </a:endParaRPr>
          </a:p>
          <a:p>
            <a:pPr marL="914400" lvl="1" indent="-327342" algn="l" rtl="0">
              <a:lnSpc>
                <a:spcPct val="105000"/>
              </a:lnSpc>
              <a:spcBef>
                <a:spcPts val="0"/>
              </a:spcBef>
              <a:spcAft>
                <a:spcPts val="0"/>
              </a:spcAft>
              <a:buSzPts val="1555"/>
              <a:buFont typeface="Arial"/>
              <a:buChar char="○"/>
            </a:pPr>
            <a:r>
              <a:rPr lang="en" sz="1600" dirty="0">
                <a:latin typeface="+mn-lt"/>
                <a:ea typeface="Arial"/>
                <a:cs typeface="Arial"/>
                <a:sym typeface="Arial"/>
              </a:rPr>
              <a:t>Catechetical Language (</a:t>
            </a:r>
            <a:r>
              <a:rPr lang="en" sz="1600" i="1" dirty="0">
                <a:latin typeface="+mn-lt"/>
                <a:ea typeface="Arial"/>
                <a:cs typeface="Arial"/>
                <a:sym typeface="Arial"/>
              </a:rPr>
              <a:t>NOT</a:t>
            </a:r>
            <a:r>
              <a:rPr lang="en" sz="1600" dirty="0">
                <a:latin typeface="+mn-lt"/>
                <a:ea typeface="Arial"/>
                <a:cs typeface="Arial"/>
                <a:sym typeface="Arial"/>
              </a:rPr>
              <a:t> Academic Language) </a:t>
            </a:r>
          </a:p>
          <a:p>
            <a:pPr marL="914400" lvl="1" indent="-327342" algn="l" rtl="0">
              <a:lnSpc>
                <a:spcPct val="105000"/>
              </a:lnSpc>
              <a:spcBef>
                <a:spcPts val="0"/>
              </a:spcBef>
              <a:spcAft>
                <a:spcPts val="0"/>
              </a:spcAft>
              <a:buSzPts val="1555"/>
              <a:buFont typeface="Arial"/>
              <a:buChar char="○"/>
            </a:pPr>
            <a:r>
              <a:rPr lang="en" sz="1600" dirty="0">
                <a:latin typeface="+mn-lt"/>
                <a:ea typeface="Arial"/>
                <a:cs typeface="Arial"/>
                <a:sym typeface="Arial"/>
              </a:rPr>
              <a:t>Meet people where they are</a:t>
            </a:r>
            <a:endParaRPr sz="1600" dirty="0">
              <a:latin typeface="+mn-lt"/>
              <a:ea typeface="Arial"/>
              <a:cs typeface="Arial"/>
              <a:sym typeface="Arial"/>
            </a:endParaRPr>
          </a:p>
          <a:p>
            <a:pPr marL="457200" lvl="0" indent="-327342" algn="l" rtl="0">
              <a:lnSpc>
                <a:spcPct val="105000"/>
              </a:lnSpc>
              <a:spcBef>
                <a:spcPts val="0"/>
              </a:spcBef>
              <a:spcAft>
                <a:spcPts val="0"/>
              </a:spcAft>
              <a:buSzPts val="1555"/>
              <a:buFont typeface="Arial"/>
              <a:buChar char="●"/>
            </a:pPr>
            <a:r>
              <a:rPr lang="en" sz="1600" dirty="0">
                <a:latin typeface="+mn-lt"/>
                <a:ea typeface="Arial"/>
                <a:cs typeface="Arial"/>
                <a:sym typeface="Arial"/>
              </a:rPr>
              <a:t>Sponsors </a:t>
            </a:r>
          </a:p>
          <a:p>
            <a:pPr marL="457200" lvl="0" indent="-327342" algn="l" rtl="0">
              <a:lnSpc>
                <a:spcPct val="105000"/>
              </a:lnSpc>
              <a:spcBef>
                <a:spcPts val="0"/>
              </a:spcBef>
              <a:spcAft>
                <a:spcPts val="0"/>
              </a:spcAft>
              <a:buSzPts val="1555"/>
              <a:buFont typeface="Arial"/>
              <a:buChar char="●"/>
            </a:pPr>
            <a:r>
              <a:rPr lang="en" sz="1600" dirty="0">
                <a:latin typeface="+mn-lt"/>
                <a:ea typeface="Arial"/>
                <a:cs typeface="Arial"/>
                <a:sym typeface="Arial"/>
              </a:rPr>
              <a:t>Parish Community</a:t>
            </a:r>
          </a:p>
          <a:p>
            <a:pPr marL="129858" lvl="0" indent="0" algn="l" rtl="0">
              <a:lnSpc>
                <a:spcPct val="105000"/>
              </a:lnSpc>
              <a:spcBef>
                <a:spcPts val="0"/>
              </a:spcBef>
              <a:spcAft>
                <a:spcPts val="0"/>
              </a:spcAft>
              <a:buSzPts val="1555"/>
              <a:buNone/>
            </a:pPr>
            <a:endParaRPr sz="1450" i="1" dirty="0">
              <a:latin typeface="+mn-lt"/>
              <a:ea typeface="Arial"/>
              <a:cs typeface="Arial"/>
              <a:sym typeface="Arial"/>
            </a:endParaRPr>
          </a:p>
          <a:p>
            <a:pPr marL="457200" lvl="0" indent="0" algn="l" rtl="0">
              <a:lnSpc>
                <a:spcPct val="105000"/>
              </a:lnSpc>
              <a:spcBef>
                <a:spcPts val="1200"/>
              </a:spcBef>
              <a:spcAft>
                <a:spcPts val="0"/>
              </a:spcAft>
              <a:buNone/>
            </a:pPr>
            <a:endParaRPr sz="1455" dirty="0">
              <a:latin typeface="Arial"/>
              <a:ea typeface="Arial"/>
              <a:cs typeface="Arial"/>
              <a:sym typeface="Arial"/>
            </a:endParaRPr>
          </a:p>
          <a:p>
            <a:pPr marL="457200" lvl="0" indent="0" algn="l" rtl="0">
              <a:lnSpc>
                <a:spcPct val="105000"/>
              </a:lnSpc>
              <a:spcBef>
                <a:spcPts val="1200"/>
              </a:spcBef>
              <a:spcAft>
                <a:spcPts val="1200"/>
              </a:spcAft>
              <a:buSzPts val="523"/>
              <a:buNone/>
            </a:pPr>
            <a:endParaRPr sz="1455" dirty="0">
              <a:latin typeface="Arial"/>
              <a:ea typeface="Arial"/>
              <a:cs typeface="Arial"/>
              <a:sym typeface="Arial"/>
            </a:endParaRPr>
          </a:p>
        </p:txBody>
      </p:sp>
      <p:sp>
        <p:nvSpPr>
          <p:cNvPr id="122" name="Google Shape;122;p19"/>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pic>
        <p:nvPicPr>
          <p:cNvPr id="123" name="Google Shape;123;p19"/>
          <p:cNvPicPr preferRelativeResize="0"/>
          <p:nvPr/>
        </p:nvPicPr>
        <p:blipFill>
          <a:blip r:embed="rId3">
            <a:alphaModFix/>
          </a:blip>
          <a:stretch>
            <a:fillRect/>
          </a:stretch>
        </p:blipFill>
        <p:spPr>
          <a:xfrm>
            <a:off x="6957392" y="2207316"/>
            <a:ext cx="1420218" cy="188420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a:extLst>
            <a:ext uri="{FF2B5EF4-FFF2-40B4-BE49-F238E27FC236}">
              <a16:creationId xmlns:a16="http://schemas.microsoft.com/office/drawing/2014/main" id="{B45AD2A0-768C-C2EC-61ED-6878B151CBA0}"/>
            </a:ext>
          </a:extLst>
        </p:cNvPr>
        <p:cNvGrpSpPr/>
        <p:nvPr/>
      </p:nvGrpSpPr>
      <p:grpSpPr>
        <a:xfrm>
          <a:off x="0" y="0"/>
          <a:ext cx="0" cy="0"/>
          <a:chOff x="0" y="0"/>
          <a:chExt cx="0" cy="0"/>
        </a:xfrm>
      </p:grpSpPr>
      <p:sp>
        <p:nvSpPr>
          <p:cNvPr id="120" name="Google Shape;120;p19">
            <a:extLst>
              <a:ext uri="{FF2B5EF4-FFF2-40B4-BE49-F238E27FC236}">
                <a16:creationId xmlns:a16="http://schemas.microsoft.com/office/drawing/2014/main" id="{51D4731B-3B7D-74CB-8043-FF3E02BD1D88}"/>
              </a:ext>
            </a:extLst>
          </p:cNvPr>
          <p:cNvSpPr txBox="1">
            <a:spLocks noGrp="1"/>
          </p:cNvSpPr>
          <p:nvPr>
            <p:ph type="title"/>
          </p:nvPr>
        </p:nvSpPr>
        <p:spPr>
          <a:xfrm>
            <a:off x="399953" y="151033"/>
            <a:ext cx="85206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latin typeface="Arial"/>
                <a:ea typeface="Arial"/>
                <a:cs typeface="Arial"/>
                <a:sym typeface="Arial"/>
              </a:rPr>
              <a:t>The Vision </a:t>
            </a:r>
            <a:r>
              <a:rPr lang="en" dirty="0">
                <a:latin typeface="Arial"/>
                <a:ea typeface="Arial"/>
                <a:cs typeface="Arial"/>
                <a:sym typeface="Arial"/>
              </a:rPr>
              <a:t>. . . . </a:t>
            </a:r>
            <a:r>
              <a:rPr lang="en-US" dirty="0">
                <a:latin typeface="Arial"/>
                <a:ea typeface="Arial"/>
                <a:cs typeface="Arial"/>
                <a:sym typeface="Arial"/>
              </a:rPr>
              <a:t>T</a:t>
            </a:r>
            <a:r>
              <a:rPr lang="en" dirty="0">
                <a:latin typeface="Arial"/>
                <a:ea typeface="Arial"/>
                <a:cs typeface="Arial"/>
                <a:sym typeface="Arial"/>
              </a:rPr>
              <a:t>o Now</a:t>
            </a:r>
            <a:endParaRPr dirty="0">
              <a:latin typeface="Arial"/>
              <a:ea typeface="Arial"/>
              <a:cs typeface="Arial"/>
              <a:sym typeface="Arial"/>
            </a:endParaRPr>
          </a:p>
        </p:txBody>
      </p:sp>
      <p:sp>
        <p:nvSpPr>
          <p:cNvPr id="121" name="Google Shape;121;p19">
            <a:extLst>
              <a:ext uri="{FF2B5EF4-FFF2-40B4-BE49-F238E27FC236}">
                <a16:creationId xmlns:a16="http://schemas.microsoft.com/office/drawing/2014/main" id="{6DD3F93D-F9DA-6138-9726-97C4BBADC096}"/>
              </a:ext>
            </a:extLst>
          </p:cNvPr>
          <p:cNvSpPr txBox="1">
            <a:spLocks noGrp="1"/>
          </p:cNvSpPr>
          <p:nvPr>
            <p:ph type="body" idx="1"/>
          </p:nvPr>
        </p:nvSpPr>
        <p:spPr>
          <a:xfrm>
            <a:off x="311858" y="1124869"/>
            <a:ext cx="8709300" cy="4088461"/>
          </a:xfrm>
          <a:prstGeom prst="rect">
            <a:avLst/>
          </a:prstGeom>
        </p:spPr>
        <p:txBody>
          <a:bodyPr spcFirstLastPara="1" wrap="square" lIns="91425" tIns="91425" rIns="91425" bIns="91425" anchor="t" anchorCtr="0">
            <a:spAutoFit/>
          </a:bodyPr>
          <a:lstStyle/>
          <a:p>
            <a:pPr indent="-327342">
              <a:lnSpc>
                <a:spcPct val="105000"/>
              </a:lnSpc>
              <a:buSzPts val="1555"/>
              <a:buFont typeface="Arial"/>
              <a:buChar char="●"/>
            </a:pPr>
            <a:r>
              <a:rPr lang="en-US" sz="1600" dirty="0">
                <a:latin typeface="+mn-lt"/>
                <a:ea typeface="Arial"/>
                <a:cs typeface="Arial"/>
                <a:sym typeface="Arial"/>
              </a:rPr>
              <a:t>Catechumenal Model now used </a:t>
            </a:r>
          </a:p>
          <a:p>
            <a:pPr lvl="1" indent="-327342">
              <a:lnSpc>
                <a:spcPct val="105000"/>
              </a:lnSpc>
              <a:buSzPts val="1555"/>
              <a:buFont typeface="Courier New" panose="02070309020205020404" pitchFamily="49" charset="0"/>
              <a:buChar char="o"/>
            </a:pPr>
            <a:r>
              <a:rPr lang="en-US" sz="1600" dirty="0">
                <a:latin typeface="+mn-lt"/>
                <a:ea typeface="Arial"/>
                <a:cs typeface="Arial"/>
                <a:sym typeface="Arial"/>
              </a:rPr>
              <a:t>Catechesis/Faith Formation</a:t>
            </a:r>
          </a:p>
          <a:p>
            <a:pPr lvl="1" indent="-327342">
              <a:lnSpc>
                <a:spcPct val="105000"/>
              </a:lnSpc>
              <a:buSzPts val="1555"/>
              <a:buFont typeface="Courier New" panose="02070309020205020404" pitchFamily="49" charset="0"/>
              <a:buChar char="o"/>
            </a:pPr>
            <a:r>
              <a:rPr lang="en-US" sz="1600" dirty="0">
                <a:latin typeface="+mn-lt"/>
                <a:ea typeface="Arial"/>
                <a:cs typeface="Arial"/>
                <a:sym typeface="Arial"/>
              </a:rPr>
              <a:t>Synod for Synodality</a:t>
            </a:r>
          </a:p>
          <a:p>
            <a:pPr lvl="1" indent="-327342">
              <a:lnSpc>
                <a:spcPct val="105000"/>
              </a:lnSpc>
              <a:buSzPts val="1555"/>
              <a:buFont typeface="Courier New" panose="02070309020205020404" pitchFamily="49" charset="0"/>
              <a:buChar char="o"/>
            </a:pPr>
            <a:r>
              <a:rPr lang="en-US" sz="1600" dirty="0">
                <a:latin typeface="+mn-lt"/>
                <a:ea typeface="Arial"/>
                <a:cs typeface="Arial"/>
                <a:sym typeface="Arial"/>
              </a:rPr>
              <a:t>Other Sacraments</a:t>
            </a:r>
          </a:p>
          <a:p>
            <a:pPr marL="457200" lvl="0" indent="-327342" algn="l" rtl="0">
              <a:lnSpc>
                <a:spcPct val="105000"/>
              </a:lnSpc>
              <a:spcBef>
                <a:spcPts val="0"/>
              </a:spcBef>
              <a:spcAft>
                <a:spcPts val="0"/>
              </a:spcAft>
              <a:buSzPts val="1555"/>
              <a:buFont typeface="Arial"/>
              <a:buChar char="●"/>
            </a:pPr>
            <a:r>
              <a:rPr lang="en" sz="1600" dirty="0">
                <a:latin typeface="+mn-lt"/>
                <a:ea typeface="Arial"/>
                <a:cs typeface="Arial"/>
                <a:sym typeface="Arial"/>
              </a:rPr>
              <a:t>December 1, 2024:  Order of Christian Initiation of Adults (OCIA) </a:t>
            </a:r>
          </a:p>
          <a:p>
            <a:pPr lvl="1" indent="-327342">
              <a:lnSpc>
                <a:spcPct val="105000"/>
              </a:lnSpc>
              <a:buSzPts val="1555"/>
              <a:buFont typeface="Courier New" panose="02070309020205020404" pitchFamily="49" charset="0"/>
              <a:buChar char="o"/>
            </a:pPr>
            <a:r>
              <a:rPr lang="en" sz="1600" dirty="0">
                <a:latin typeface="+mn-lt"/>
                <a:ea typeface="Arial"/>
                <a:cs typeface="Arial"/>
                <a:sym typeface="Arial"/>
              </a:rPr>
              <a:t>National Statutes for the Catechumenate:  37</a:t>
            </a:r>
            <a:r>
              <a:rPr lang="en" sz="1600" dirty="0">
                <a:latin typeface="+mn-lt"/>
                <a:ea typeface="Arial"/>
                <a:cs typeface="Arial"/>
                <a:sym typeface="Wingdings" panose="05000000000000000000" pitchFamily="2" charset="2"/>
              </a:rPr>
              <a:t>18</a:t>
            </a:r>
          </a:p>
          <a:p>
            <a:pPr lvl="1" indent="-327342">
              <a:lnSpc>
                <a:spcPct val="105000"/>
              </a:lnSpc>
              <a:buSzPts val="1555"/>
              <a:buFont typeface="Courier New" panose="02070309020205020404" pitchFamily="49" charset="0"/>
              <a:buChar char="o"/>
            </a:pPr>
            <a:r>
              <a:rPr lang="en" sz="1600" dirty="0">
                <a:latin typeface="+mn-lt"/>
                <a:ea typeface="Arial"/>
                <a:cs typeface="Arial"/>
                <a:sym typeface="Wingdings" panose="05000000000000000000" pitchFamily="2" charset="2"/>
              </a:rPr>
              <a:t>Text Changes</a:t>
            </a:r>
            <a:endParaRPr lang="en" sz="1600" dirty="0">
              <a:latin typeface="+mn-lt"/>
              <a:ea typeface="Arial"/>
              <a:cs typeface="Arial"/>
              <a:sym typeface="Arial"/>
            </a:endParaRPr>
          </a:p>
          <a:p>
            <a:pPr marL="457200" lvl="0" indent="-327342" algn="l" rtl="0">
              <a:lnSpc>
                <a:spcPct val="105000"/>
              </a:lnSpc>
              <a:spcBef>
                <a:spcPts val="0"/>
              </a:spcBef>
              <a:spcAft>
                <a:spcPts val="0"/>
              </a:spcAft>
              <a:buSzPts val="1555"/>
              <a:buFont typeface="Arial"/>
              <a:buChar char="●"/>
            </a:pPr>
            <a:r>
              <a:rPr lang="en" sz="1600" dirty="0">
                <a:latin typeface="+mn-lt"/>
                <a:ea typeface="Arial"/>
                <a:cs typeface="Arial"/>
                <a:sym typeface="Arial"/>
              </a:rPr>
              <a:t>March  5, 2025:  OCIA </a:t>
            </a:r>
            <a:r>
              <a:rPr lang="en" sz="1600" i="1" dirty="0">
                <a:latin typeface="+mn-lt"/>
                <a:ea typeface="Arial"/>
                <a:cs typeface="Arial"/>
                <a:sym typeface="Arial"/>
              </a:rPr>
              <a:t>mandatory implementation</a:t>
            </a:r>
          </a:p>
          <a:p>
            <a:pPr lvl="0" indent="-327342">
              <a:lnSpc>
                <a:spcPct val="105000"/>
              </a:lnSpc>
              <a:buSzPts val="1555"/>
              <a:buFont typeface="Arial"/>
              <a:buChar char="●"/>
            </a:pPr>
            <a:r>
              <a:rPr lang="en-US" sz="1600" dirty="0">
                <a:latin typeface="+mn-lt"/>
              </a:rPr>
              <a:t>Record Keeping</a:t>
            </a:r>
          </a:p>
          <a:p>
            <a:pPr lvl="1" indent="-327342">
              <a:lnSpc>
                <a:spcPct val="105000"/>
              </a:lnSpc>
              <a:buSzPts val="1555"/>
              <a:buFont typeface="Courier New" panose="02070309020205020404" pitchFamily="49" charset="0"/>
              <a:buChar char="o"/>
            </a:pPr>
            <a:r>
              <a:rPr lang="en-US" sz="1600" dirty="0">
                <a:latin typeface="+mn-lt"/>
              </a:rPr>
              <a:t>National Statutes for the Catechumenate #s 14-15-16</a:t>
            </a:r>
          </a:p>
          <a:p>
            <a:pPr lvl="2" indent="-327342">
              <a:lnSpc>
                <a:spcPct val="105000"/>
              </a:lnSpc>
              <a:buSzPts val="1555"/>
              <a:buFont typeface="Wingdings" panose="05000000000000000000" pitchFamily="2" charset="2"/>
              <a:buChar char="ü"/>
            </a:pPr>
            <a:r>
              <a:rPr lang="en-US" sz="1600" dirty="0">
                <a:latin typeface="+mn-lt"/>
              </a:rPr>
              <a:t>#14 Registry of Catechumens at the Rite of Entrance</a:t>
            </a:r>
          </a:p>
          <a:p>
            <a:pPr lvl="2" indent="-327342">
              <a:lnSpc>
                <a:spcPct val="105000"/>
              </a:lnSpc>
              <a:buSzPts val="1555"/>
              <a:buFont typeface="Wingdings" panose="05000000000000000000" pitchFamily="2" charset="2"/>
              <a:buChar char="ü"/>
            </a:pPr>
            <a:r>
              <a:rPr lang="en-US" sz="1600" dirty="0">
                <a:latin typeface="+mn-lt"/>
              </a:rPr>
              <a:t>#15 Book of the Elect (Catechumens only)</a:t>
            </a:r>
          </a:p>
          <a:p>
            <a:pPr lvl="2" indent="-327342">
              <a:lnSpc>
                <a:spcPct val="105000"/>
              </a:lnSpc>
              <a:buSzPts val="1555"/>
              <a:buFont typeface="Wingdings" panose="05000000000000000000" pitchFamily="2" charset="2"/>
              <a:buChar char="ü"/>
            </a:pPr>
            <a:r>
              <a:rPr lang="en-US" sz="1600" dirty="0">
                <a:latin typeface="+mn-lt"/>
              </a:rPr>
              <a:t>#16 Registry of Candidates</a:t>
            </a:r>
            <a:endParaRPr sz="1600" i="1" dirty="0">
              <a:latin typeface="+mn-lt"/>
              <a:ea typeface="Arial"/>
              <a:cs typeface="Arial"/>
              <a:sym typeface="Arial"/>
            </a:endParaRPr>
          </a:p>
          <a:p>
            <a:pPr marL="457200" lvl="0" indent="0" algn="l" rtl="0">
              <a:lnSpc>
                <a:spcPct val="105000"/>
              </a:lnSpc>
              <a:spcBef>
                <a:spcPts val="1200"/>
              </a:spcBef>
              <a:spcAft>
                <a:spcPts val="1200"/>
              </a:spcAft>
              <a:buSzPts val="523"/>
              <a:buNone/>
            </a:pPr>
            <a:endParaRPr sz="1455" dirty="0">
              <a:latin typeface="Arial"/>
              <a:ea typeface="Arial"/>
              <a:cs typeface="Arial"/>
              <a:sym typeface="Arial"/>
            </a:endParaRPr>
          </a:p>
        </p:txBody>
      </p:sp>
      <p:sp>
        <p:nvSpPr>
          <p:cNvPr id="122" name="Google Shape;122;p19">
            <a:extLst>
              <a:ext uri="{FF2B5EF4-FFF2-40B4-BE49-F238E27FC236}">
                <a16:creationId xmlns:a16="http://schemas.microsoft.com/office/drawing/2014/main" id="{1C9173C7-8019-B4C3-F2C3-8FA0D832669B}"/>
              </a:ext>
            </a:extLst>
          </p:cNvPr>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pic>
        <p:nvPicPr>
          <p:cNvPr id="2" name="Picture 1">
            <a:extLst>
              <a:ext uri="{FF2B5EF4-FFF2-40B4-BE49-F238E27FC236}">
                <a16:creationId xmlns:a16="http://schemas.microsoft.com/office/drawing/2014/main" id="{7528B68B-4950-D119-55D2-36B59A5CCD84}"/>
              </a:ext>
            </a:extLst>
          </p:cNvPr>
          <p:cNvPicPr>
            <a:picLocks noChangeAspect="1"/>
          </p:cNvPicPr>
          <p:nvPr/>
        </p:nvPicPr>
        <p:blipFill>
          <a:blip r:embed="rId3"/>
          <a:stretch>
            <a:fillRect/>
          </a:stretch>
        </p:blipFill>
        <p:spPr>
          <a:xfrm>
            <a:off x="6957392" y="339098"/>
            <a:ext cx="1673919" cy="2379923"/>
          </a:xfrm>
          <a:prstGeom prst="rect">
            <a:avLst/>
          </a:prstGeom>
        </p:spPr>
      </p:pic>
    </p:spTree>
    <p:extLst>
      <p:ext uri="{BB962C8B-B14F-4D97-AF65-F5344CB8AC3E}">
        <p14:creationId xmlns:p14="http://schemas.microsoft.com/office/powerpoint/2010/main" val="3441587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1"/>
          <p:cNvSpPr txBox="1">
            <a:spLocks noGrp="1"/>
          </p:cNvSpPr>
          <p:nvPr>
            <p:ph type="title"/>
          </p:nvPr>
        </p:nvSpPr>
        <p:spPr>
          <a:xfrm>
            <a:off x="378425" y="193075"/>
            <a:ext cx="8377800" cy="894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Arial"/>
                <a:ea typeface="Arial"/>
                <a:cs typeface="Arial"/>
                <a:sym typeface="Arial"/>
              </a:rPr>
              <a:t>Language for Year-Round/Continuous </a:t>
            </a:r>
            <a:endParaRPr>
              <a:latin typeface="Arial"/>
              <a:ea typeface="Arial"/>
              <a:cs typeface="Arial"/>
              <a:sym typeface="Arial"/>
            </a:endParaRPr>
          </a:p>
          <a:p>
            <a:pPr marL="0" lvl="0" indent="0" algn="l" rtl="0">
              <a:spcBef>
                <a:spcPts val="0"/>
              </a:spcBef>
              <a:spcAft>
                <a:spcPts val="0"/>
              </a:spcAft>
              <a:buNone/>
            </a:pPr>
            <a:r>
              <a:rPr lang="en">
                <a:latin typeface="Arial"/>
                <a:ea typeface="Arial"/>
                <a:cs typeface="Arial"/>
                <a:sym typeface="Arial"/>
              </a:rPr>
              <a:t>    </a:t>
            </a:r>
            <a:r>
              <a:rPr lang="en" i="1">
                <a:latin typeface="Arial"/>
                <a:ea typeface="Arial"/>
                <a:cs typeface="Arial"/>
                <a:sym typeface="Arial"/>
              </a:rPr>
              <a:t> (Catechetical vs Academic)  </a:t>
            </a:r>
            <a:endParaRPr i="1">
              <a:latin typeface="Arial"/>
              <a:ea typeface="Arial"/>
              <a:cs typeface="Arial"/>
              <a:sym typeface="Arial"/>
            </a:endParaRPr>
          </a:p>
        </p:txBody>
      </p:sp>
      <p:sp>
        <p:nvSpPr>
          <p:cNvPr id="144" name="Google Shape;144;p21"/>
          <p:cNvSpPr txBox="1">
            <a:spLocks noGrp="1"/>
          </p:cNvSpPr>
          <p:nvPr>
            <p:ph type="body" idx="1"/>
          </p:nvPr>
        </p:nvSpPr>
        <p:spPr>
          <a:xfrm>
            <a:off x="270300" y="1172817"/>
            <a:ext cx="8680500" cy="3829879"/>
          </a:xfrm>
          <a:prstGeom prst="rect">
            <a:avLst/>
          </a:prstGeom>
        </p:spPr>
        <p:txBody>
          <a:bodyPr spcFirstLastPara="1" wrap="square" lIns="91425" tIns="91425" rIns="91425" bIns="91425" anchor="t" anchorCtr="0">
            <a:noAutofit/>
          </a:bodyPr>
          <a:lstStyle/>
          <a:p>
            <a:pPr marL="457200" lvl="0" indent="-355600" algn="l" rtl="0">
              <a:lnSpc>
                <a:spcPct val="100000"/>
              </a:lnSpc>
              <a:spcBef>
                <a:spcPts val="600"/>
              </a:spcBef>
              <a:spcAft>
                <a:spcPts val="0"/>
              </a:spcAft>
              <a:buSzPts val="2000"/>
              <a:buFont typeface="Arial"/>
              <a:buChar char="●"/>
            </a:pPr>
            <a:r>
              <a:rPr lang="en" sz="2000" b="1" dirty="0">
                <a:latin typeface="Arial"/>
                <a:ea typeface="Arial"/>
                <a:cs typeface="Arial"/>
                <a:sym typeface="Arial"/>
              </a:rPr>
              <a:t>Convert applies only to a Catechumen, </a:t>
            </a:r>
            <a:r>
              <a:rPr lang="en" sz="2000" i="1" dirty="0">
                <a:latin typeface="Arial"/>
                <a:ea typeface="Arial"/>
                <a:cs typeface="Arial"/>
                <a:sym typeface="Arial"/>
              </a:rPr>
              <a:t>not</a:t>
            </a:r>
            <a:r>
              <a:rPr lang="en" sz="2000" b="1" dirty="0">
                <a:latin typeface="Arial"/>
                <a:ea typeface="Arial"/>
                <a:cs typeface="Arial"/>
                <a:sym typeface="Arial"/>
              </a:rPr>
              <a:t> </a:t>
            </a:r>
            <a:r>
              <a:rPr lang="en" sz="2000" dirty="0">
                <a:latin typeface="Arial"/>
                <a:ea typeface="Arial"/>
                <a:cs typeface="Arial"/>
                <a:sym typeface="Arial"/>
              </a:rPr>
              <a:t>a</a:t>
            </a:r>
            <a:r>
              <a:rPr lang="en" sz="2000" i="1" dirty="0">
                <a:latin typeface="Arial"/>
                <a:ea typeface="Arial"/>
                <a:cs typeface="Arial"/>
                <a:sym typeface="Arial"/>
              </a:rPr>
              <a:t> </a:t>
            </a:r>
            <a:r>
              <a:rPr lang="en" sz="2000" dirty="0">
                <a:latin typeface="Arial"/>
                <a:ea typeface="Arial"/>
                <a:cs typeface="Arial"/>
                <a:sym typeface="Arial"/>
              </a:rPr>
              <a:t>Candidate</a:t>
            </a:r>
          </a:p>
          <a:p>
            <a:pPr marL="457200" lvl="0" indent="-355600" algn="l" rtl="0">
              <a:lnSpc>
                <a:spcPct val="100000"/>
              </a:lnSpc>
              <a:spcBef>
                <a:spcPts val="600"/>
              </a:spcBef>
              <a:spcAft>
                <a:spcPts val="0"/>
              </a:spcAft>
              <a:buSzPts val="2000"/>
              <a:buFont typeface="Arial"/>
              <a:buChar char="●"/>
            </a:pPr>
            <a:r>
              <a:rPr lang="en" sz="2000" b="1" dirty="0">
                <a:latin typeface="Arial"/>
                <a:ea typeface="Arial"/>
                <a:cs typeface="Arial"/>
                <a:sym typeface="Arial"/>
              </a:rPr>
              <a:t>OCIA</a:t>
            </a:r>
            <a:r>
              <a:rPr lang="en" sz="2000" dirty="0">
                <a:latin typeface="Arial"/>
                <a:ea typeface="Arial"/>
                <a:cs typeface="Arial"/>
                <a:sym typeface="Arial"/>
              </a:rPr>
              <a:t> </a:t>
            </a:r>
            <a:r>
              <a:rPr lang="en" sz="2000" b="1" dirty="0">
                <a:latin typeface="Arial"/>
                <a:ea typeface="Arial"/>
                <a:cs typeface="Arial"/>
                <a:sym typeface="Arial"/>
              </a:rPr>
              <a:t>process,</a:t>
            </a:r>
            <a:r>
              <a:rPr lang="en" sz="2000" dirty="0">
                <a:latin typeface="Arial"/>
                <a:ea typeface="Arial"/>
                <a:cs typeface="Arial"/>
                <a:sym typeface="Arial"/>
              </a:rPr>
              <a:t> </a:t>
            </a:r>
            <a:r>
              <a:rPr lang="en" sz="2000" i="1" dirty="0">
                <a:latin typeface="Arial"/>
                <a:ea typeface="Arial"/>
                <a:cs typeface="Arial"/>
                <a:sym typeface="Arial"/>
              </a:rPr>
              <a:t>not</a:t>
            </a:r>
            <a:r>
              <a:rPr lang="en" sz="2000" dirty="0">
                <a:latin typeface="Arial"/>
                <a:ea typeface="Arial"/>
                <a:cs typeface="Arial"/>
                <a:sym typeface="Arial"/>
              </a:rPr>
              <a:t> a program or a class</a:t>
            </a:r>
            <a:endParaRPr sz="2000" dirty="0">
              <a:latin typeface="Arial"/>
              <a:ea typeface="Arial"/>
              <a:cs typeface="Arial"/>
              <a:sym typeface="Arial"/>
            </a:endParaRPr>
          </a:p>
          <a:p>
            <a:pPr marL="457200" lvl="0" indent="-355600" algn="l" rtl="0">
              <a:lnSpc>
                <a:spcPct val="100000"/>
              </a:lnSpc>
              <a:spcBef>
                <a:spcPts val="600"/>
              </a:spcBef>
              <a:spcAft>
                <a:spcPts val="0"/>
              </a:spcAft>
              <a:buSzPts val="2000"/>
              <a:buFont typeface="Arial"/>
              <a:buChar char="●"/>
            </a:pPr>
            <a:r>
              <a:rPr lang="en" sz="2000" b="1" dirty="0">
                <a:latin typeface="Arial"/>
                <a:ea typeface="Arial"/>
                <a:cs typeface="Arial"/>
                <a:sym typeface="Arial"/>
              </a:rPr>
              <a:t>Session,</a:t>
            </a:r>
            <a:r>
              <a:rPr lang="en" sz="2000" dirty="0">
                <a:latin typeface="Arial"/>
                <a:ea typeface="Arial"/>
                <a:cs typeface="Arial"/>
                <a:sym typeface="Arial"/>
              </a:rPr>
              <a:t> </a:t>
            </a:r>
            <a:r>
              <a:rPr lang="en" sz="2000" i="1" dirty="0">
                <a:latin typeface="Arial"/>
                <a:ea typeface="Arial"/>
                <a:cs typeface="Arial"/>
                <a:sym typeface="Arial"/>
              </a:rPr>
              <a:t>not</a:t>
            </a:r>
            <a:r>
              <a:rPr lang="en" sz="2000" dirty="0">
                <a:latin typeface="Arial"/>
                <a:ea typeface="Arial"/>
                <a:cs typeface="Arial"/>
                <a:sym typeface="Arial"/>
              </a:rPr>
              <a:t> class</a:t>
            </a:r>
            <a:endParaRPr sz="2000" dirty="0">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en" sz="2000" b="1" dirty="0">
                <a:latin typeface="Arial"/>
                <a:ea typeface="Arial"/>
                <a:cs typeface="Arial"/>
                <a:sym typeface="Arial"/>
              </a:rPr>
              <a:t>Catechist</a:t>
            </a:r>
            <a:r>
              <a:rPr lang="en" sz="2000" dirty="0">
                <a:latin typeface="Arial"/>
                <a:ea typeface="Arial"/>
                <a:cs typeface="Arial"/>
                <a:sym typeface="Arial"/>
              </a:rPr>
              <a:t>, </a:t>
            </a:r>
            <a:r>
              <a:rPr lang="en" sz="2000" b="1" dirty="0">
                <a:latin typeface="Arial"/>
                <a:ea typeface="Arial"/>
                <a:cs typeface="Arial"/>
                <a:sym typeface="Arial"/>
              </a:rPr>
              <a:t>Facilitator</a:t>
            </a:r>
            <a:r>
              <a:rPr lang="en" sz="2000" dirty="0">
                <a:latin typeface="Arial"/>
                <a:ea typeface="Arial"/>
                <a:cs typeface="Arial"/>
                <a:sym typeface="Arial"/>
              </a:rPr>
              <a:t>, OR </a:t>
            </a:r>
            <a:r>
              <a:rPr lang="en" sz="2000" b="1" dirty="0">
                <a:latin typeface="Arial"/>
                <a:ea typeface="Arial"/>
                <a:cs typeface="Arial"/>
                <a:sym typeface="Arial"/>
              </a:rPr>
              <a:t>Leader;</a:t>
            </a:r>
            <a:r>
              <a:rPr lang="en" sz="2000" dirty="0">
                <a:latin typeface="Arial"/>
                <a:ea typeface="Arial"/>
                <a:cs typeface="Arial"/>
                <a:sym typeface="Arial"/>
              </a:rPr>
              <a:t> </a:t>
            </a:r>
            <a:r>
              <a:rPr lang="en" sz="2000" i="1" dirty="0">
                <a:latin typeface="Arial"/>
                <a:ea typeface="Arial"/>
                <a:cs typeface="Arial"/>
                <a:sym typeface="Arial"/>
              </a:rPr>
              <a:t>not</a:t>
            </a:r>
            <a:r>
              <a:rPr lang="en" sz="2000" dirty="0">
                <a:latin typeface="Arial"/>
                <a:ea typeface="Arial"/>
                <a:cs typeface="Arial"/>
                <a:sym typeface="Arial"/>
              </a:rPr>
              <a:t> teacher or instructor</a:t>
            </a:r>
            <a:endParaRPr sz="2000" dirty="0">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en" sz="2000" b="1" dirty="0">
                <a:latin typeface="Arial"/>
                <a:ea typeface="Arial"/>
                <a:cs typeface="Arial"/>
                <a:sym typeface="Arial"/>
              </a:rPr>
              <a:t>Group,</a:t>
            </a:r>
            <a:r>
              <a:rPr lang="en" sz="2000" dirty="0">
                <a:latin typeface="Arial"/>
                <a:ea typeface="Arial"/>
                <a:cs typeface="Arial"/>
                <a:sym typeface="Arial"/>
              </a:rPr>
              <a:t> </a:t>
            </a:r>
            <a:r>
              <a:rPr lang="en" sz="2000" i="1" dirty="0">
                <a:latin typeface="Arial"/>
                <a:ea typeface="Arial"/>
                <a:cs typeface="Arial"/>
                <a:sym typeface="Arial"/>
              </a:rPr>
              <a:t>not</a:t>
            </a:r>
            <a:r>
              <a:rPr lang="en" sz="2000" dirty="0">
                <a:latin typeface="Arial"/>
                <a:ea typeface="Arial"/>
                <a:cs typeface="Arial"/>
                <a:sym typeface="Arial"/>
              </a:rPr>
              <a:t> students or class</a:t>
            </a:r>
            <a:endParaRPr sz="2000" dirty="0">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en" sz="2000" b="1" dirty="0">
                <a:latin typeface="Arial"/>
                <a:ea typeface="Arial"/>
                <a:cs typeface="Arial"/>
                <a:sym typeface="Arial"/>
              </a:rPr>
              <a:t>Join </a:t>
            </a:r>
            <a:r>
              <a:rPr lang="en" sz="2000" dirty="0">
                <a:latin typeface="Arial"/>
                <a:ea typeface="Arial"/>
                <a:cs typeface="Arial"/>
                <a:sym typeface="Arial"/>
              </a:rPr>
              <a:t>or </a:t>
            </a:r>
            <a:r>
              <a:rPr lang="en" sz="2000" b="1" dirty="0">
                <a:latin typeface="Arial"/>
                <a:ea typeface="Arial"/>
                <a:cs typeface="Arial"/>
                <a:sym typeface="Arial"/>
              </a:rPr>
              <a:t>enter, </a:t>
            </a:r>
            <a:r>
              <a:rPr lang="en" sz="2000" i="1" dirty="0">
                <a:latin typeface="Arial"/>
                <a:ea typeface="Arial"/>
                <a:cs typeface="Arial"/>
                <a:sym typeface="Arial"/>
              </a:rPr>
              <a:t>not</a:t>
            </a:r>
            <a:r>
              <a:rPr lang="en" sz="2000" dirty="0">
                <a:latin typeface="Arial"/>
                <a:ea typeface="Arial"/>
                <a:cs typeface="Arial"/>
                <a:sym typeface="Arial"/>
              </a:rPr>
              <a:t> start or begin</a:t>
            </a:r>
            <a:endParaRPr sz="2000" dirty="0">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en" sz="2000" b="1" dirty="0">
                <a:latin typeface="Arial"/>
                <a:ea typeface="Arial"/>
                <a:cs typeface="Arial"/>
                <a:sym typeface="Arial"/>
              </a:rPr>
              <a:t>The rest of your life with Christ </a:t>
            </a:r>
            <a:r>
              <a:rPr lang="en" sz="2000" dirty="0">
                <a:latin typeface="Arial"/>
                <a:ea typeface="Arial"/>
                <a:cs typeface="Arial"/>
                <a:sym typeface="Arial"/>
              </a:rPr>
              <a:t>OR</a:t>
            </a:r>
            <a:r>
              <a:rPr lang="en" sz="2000" b="1" dirty="0">
                <a:latin typeface="Arial"/>
                <a:ea typeface="Arial"/>
                <a:cs typeface="Arial"/>
                <a:sym typeface="Arial"/>
              </a:rPr>
              <a:t> Continuing the journey, </a:t>
            </a:r>
            <a:r>
              <a:rPr lang="en" sz="2000" i="1" dirty="0">
                <a:latin typeface="Arial"/>
                <a:ea typeface="Arial"/>
                <a:cs typeface="Arial"/>
                <a:sym typeface="Arial"/>
              </a:rPr>
              <a:t>not </a:t>
            </a:r>
            <a:r>
              <a:rPr lang="en" sz="2000" dirty="0">
                <a:latin typeface="Arial"/>
                <a:ea typeface="Arial"/>
                <a:cs typeface="Arial"/>
                <a:sym typeface="Arial"/>
              </a:rPr>
              <a:t>end</a:t>
            </a:r>
            <a:endParaRPr sz="2000" dirty="0">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en" sz="2000" b="1" dirty="0">
                <a:latin typeface="Arial"/>
                <a:ea typeface="Arial"/>
                <a:cs typeface="Arial"/>
                <a:sym typeface="Arial"/>
              </a:rPr>
              <a:t>Spiritual journey of accompaniment,</a:t>
            </a:r>
            <a:r>
              <a:rPr lang="en" sz="2000" dirty="0">
                <a:latin typeface="Arial"/>
                <a:ea typeface="Arial"/>
                <a:cs typeface="Arial"/>
                <a:sym typeface="Arial"/>
              </a:rPr>
              <a:t> </a:t>
            </a:r>
            <a:r>
              <a:rPr lang="en" sz="2000" i="1" dirty="0">
                <a:latin typeface="Arial"/>
                <a:ea typeface="Arial"/>
                <a:cs typeface="Arial"/>
                <a:sym typeface="Arial"/>
              </a:rPr>
              <a:t>not</a:t>
            </a:r>
            <a:r>
              <a:rPr lang="en" sz="2000" dirty="0">
                <a:latin typeface="Arial"/>
                <a:ea typeface="Arial"/>
                <a:cs typeface="Arial"/>
                <a:sym typeface="Arial"/>
              </a:rPr>
              <a:t> series of classes</a:t>
            </a:r>
            <a:endParaRPr sz="2000" dirty="0">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en" sz="2000" b="1" dirty="0">
                <a:latin typeface="Arial"/>
                <a:ea typeface="Arial"/>
                <a:cs typeface="Arial"/>
                <a:sym typeface="Arial"/>
              </a:rPr>
              <a:t>Apprenticeship</a:t>
            </a:r>
            <a:r>
              <a:rPr lang="en" sz="2000" dirty="0">
                <a:latin typeface="Arial"/>
                <a:ea typeface="Arial"/>
                <a:cs typeface="Arial"/>
                <a:sym typeface="Arial"/>
              </a:rPr>
              <a:t>, </a:t>
            </a:r>
            <a:r>
              <a:rPr lang="en" sz="2000" i="1" dirty="0">
                <a:latin typeface="Arial"/>
                <a:ea typeface="Arial"/>
                <a:cs typeface="Arial"/>
                <a:sym typeface="Arial"/>
              </a:rPr>
              <a:t>not</a:t>
            </a:r>
            <a:r>
              <a:rPr lang="en" sz="2000" dirty="0">
                <a:latin typeface="Arial"/>
                <a:ea typeface="Arial"/>
                <a:cs typeface="Arial"/>
                <a:sym typeface="Arial"/>
              </a:rPr>
              <a:t> teaching or training</a:t>
            </a:r>
          </a:p>
          <a:p>
            <a:pPr marL="457200" lvl="0" indent="-355600" algn="l" rtl="0">
              <a:lnSpc>
                <a:spcPct val="115000"/>
              </a:lnSpc>
              <a:spcBef>
                <a:spcPts val="0"/>
              </a:spcBef>
              <a:spcAft>
                <a:spcPts val="0"/>
              </a:spcAft>
              <a:buSzPts val="2000"/>
              <a:buFont typeface="Arial"/>
              <a:buChar char="●"/>
            </a:pPr>
            <a:r>
              <a:rPr lang="en" sz="2000" b="1" dirty="0">
                <a:latin typeface="Arial"/>
                <a:ea typeface="Arial"/>
                <a:cs typeface="Arial"/>
                <a:sym typeface="Arial"/>
              </a:rPr>
              <a:t>Building Disciples</a:t>
            </a:r>
            <a:r>
              <a:rPr lang="en" sz="2000" dirty="0">
                <a:latin typeface="Arial"/>
                <a:ea typeface="Arial"/>
                <a:cs typeface="Arial"/>
                <a:sym typeface="Arial"/>
              </a:rPr>
              <a:t>, OR </a:t>
            </a:r>
            <a:r>
              <a:rPr lang="en" sz="2000" b="1" dirty="0">
                <a:latin typeface="Arial"/>
                <a:ea typeface="Arial"/>
                <a:cs typeface="Arial"/>
                <a:sym typeface="Arial"/>
              </a:rPr>
              <a:t>Catechesis</a:t>
            </a:r>
            <a:r>
              <a:rPr lang="en" sz="2000" dirty="0">
                <a:latin typeface="Arial"/>
                <a:ea typeface="Arial"/>
                <a:cs typeface="Arial"/>
                <a:sym typeface="Arial"/>
              </a:rPr>
              <a:t>,</a:t>
            </a:r>
            <a:r>
              <a:rPr lang="en" sz="2000" i="1" dirty="0">
                <a:latin typeface="Arial"/>
                <a:ea typeface="Arial"/>
                <a:cs typeface="Arial"/>
                <a:sym typeface="Arial"/>
              </a:rPr>
              <a:t> </a:t>
            </a:r>
            <a:r>
              <a:rPr lang="en-US" sz="2000" i="1" dirty="0">
                <a:latin typeface="Arial"/>
                <a:ea typeface="Arial"/>
                <a:cs typeface="Arial"/>
                <a:sym typeface="Arial"/>
              </a:rPr>
              <a:t>not </a:t>
            </a:r>
            <a:r>
              <a:rPr lang="en-US" sz="2000" dirty="0">
                <a:latin typeface="Arial"/>
                <a:ea typeface="Arial"/>
                <a:cs typeface="Arial"/>
                <a:sym typeface="Arial"/>
              </a:rPr>
              <a:t>teaching </a:t>
            </a:r>
            <a:endParaRPr sz="2000" dirty="0">
              <a:latin typeface="Arial"/>
              <a:ea typeface="Arial"/>
              <a:cs typeface="Arial"/>
              <a:sym typeface="Arial"/>
            </a:endParaRPr>
          </a:p>
          <a:p>
            <a:pPr marL="0" lvl="0" indent="0" algn="l" rtl="0">
              <a:spcBef>
                <a:spcPts val="1200"/>
              </a:spcBef>
              <a:spcAft>
                <a:spcPts val="1200"/>
              </a:spcAft>
              <a:buNone/>
            </a:pPr>
            <a:endParaRPr sz="1900" dirty="0">
              <a:latin typeface="Arial"/>
              <a:ea typeface="Arial"/>
              <a:cs typeface="Arial"/>
              <a:sym typeface="Arial"/>
            </a:endParaRPr>
          </a:p>
        </p:txBody>
      </p:sp>
      <p:sp>
        <p:nvSpPr>
          <p:cNvPr id="145" name="Google Shape;145;p21"/>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22955</TotalTime>
  <Words>2798</Words>
  <Application>Microsoft Office PowerPoint</Application>
  <PresentationFormat>On-screen Show (16:9)</PresentationFormat>
  <Paragraphs>313</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Playfair Display</vt:lpstr>
      <vt:lpstr>Lato</vt:lpstr>
      <vt:lpstr>Courier New</vt:lpstr>
      <vt:lpstr>Arial</vt:lpstr>
      <vt:lpstr>Wingdings</vt:lpstr>
      <vt:lpstr>Blue &amp; Gold</vt:lpstr>
      <vt:lpstr>PowerPoint Presentation</vt:lpstr>
      <vt:lpstr>Initiation Workshop SUMMER 2025</vt:lpstr>
      <vt:lpstr>Introductions</vt:lpstr>
      <vt:lpstr>Opening Prayer:  An Emmaus Road Blessing </vt:lpstr>
      <vt:lpstr>“Year-Round” Process Defined </vt:lpstr>
      <vt:lpstr>Why “Year-Round” Process Is Important</vt:lpstr>
      <vt:lpstr>The Vision . . . . From Then . . . . . </vt:lpstr>
      <vt:lpstr>The Vision . . . . To Now</vt:lpstr>
      <vt:lpstr>Language for Year-Round/Continuous       (Catechetical vs Academic)  </vt:lpstr>
      <vt:lpstr>Getting “The Team” on Board</vt:lpstr>
      <vt:lpstr>Start Somewhere . . . . Just Do It!</vt:lpstr>
      <vt:lpstr>OCIA Periods</vt:lpstr>
      <vt:lpstr>Practical Steps:  INQUIRY</vt:lpstr>
      <vt:lpstr>Practical Steps:  CATECHUMENATE</vt:lpstr>
      <vt:lpstr>Practical Steps:  PURIFICATION &amp; ENLIGHTENMENT</vt:lpstr>
      <vt:lpstr>Practical Steps:  Small or No Team, How YOU CAN Move to Year-Round/Continuous </vt:lpstr>
      <vt:lpstr>It’s Messy, BUT . . .  It’s Worth It!!</vt:lpstr>
      <vt:lpstr>What are YOUR Fears/Concerns Moving to  Year-Round/Continuous?</vt:lpstr>
      <vt:lpstr>Addressing Your Concerns</vt:lpstr>
      <vt:lpstr>Team Initiation:  Year-Round Articles</vt:lpstr>
      <vt:lpstr>Team Initiation:  Year-Round Articles 2</vt:lpstr>
      <vt:lpstr>Resources for Year-Round / Continuous OCIA Breaking Open the Word &amp; Sessions</vt:lpstr>
      <vt:lpstr>Resources for Year-Round / Continuous OCIA  Apprenticeship &amp; Accompaniment</vt:lpstr>
      <vt:lpstr>Resources for Year-Round / Continuous OCIA To Help Newcomers </vt:lpstr>
      <vt:lpstr>THOUGHTS?  COMMENTS?  QUESTIONS?</vt:lpstr>
      <vt:lpstr>Initiation Ministry Partners–Next Workshop </vt:lpstr>
      <vt:lpstr>Closing Prayer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Judi Hornback</dc:creator>
  <cp:lastModifiedBy>Judi Hornback</cp:lastModifiedBy>
  <cp:revision>4</cp:revision>
  <cp:lastPrinted>2025-08-04T06:25:33Z</cp:lastPrinted>
  <dcterms:modified xsi:type="dcterms:W3CDTF">2025-08-09T12:57:40Z</dcterms:modified>
</cp:coreProperties>
</file>