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8288000" cy="10287000"/>
  <p:notesSz cx="6858000" cy="9144000"/>
  <p:embeddedFontLst>
    <p:embeddedFont>
      <p:font typeface="Barlow" panose="00000500000000000000" pitchFamily="2" charset="0"/>
      <p:regular r:id="rId37"/>
    </p:embeddedFont>
    <p:embeddedFont>
      <p:font typeface="Barlow Bold" panose="00000800000000000000" charset="0"/>
      <p:regular r:id="rId38"/>
    </p:embeddedFont>
    <p:embeddedFont>
      <p:font typeface="Barlow Bold Italics" panose="020B0604020202020204" charset="0"/>
      <p:regular r:id="rId39"/>
    </p:embeddedFont>
    <p:embeddedFont>
      <p:font typeface="Barlow Condensed Bold" panose="020B0604020202020204" charset="0"/>
      <p:regular r:id="rId40"/>
    </p:embeddedFont>
    <p:embeddedFont>
      <p:font typeface="Barlow Italics" panose="020B0604020202020204" charset="0"/>
      <p:regular r:id="rId41"/>
    </p:embeddedFont>
    <p:embeddedFont>
      <p:font typeface="Barlow Ultra-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rciaatlanta.org"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watch?v=0OaEttsRsm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38597" y="-1693794"/>
            <a:ext cx="8715833" cy="16401009"/>
            <a:chOff x="0" y="0"/>
            <a:chExt cx="438907" cy="825912"/>
          </a:xfrm>
        </p:grpSpPr>
        <p:sp>
          <p:nvSpPr>
            <p:cNvPr id="3" name="Freeform 3"/>
            <p:cNvSpPr/>
            <p:nvPr/>
          </p:nvSpPr>
          <p:spPr>
            <a:xfrm>
              <a:off x="5623" y="19219"/>
              <a:ext cx="427660" cy="787475"/>
            </a:xfrm>
            <a:custGeom>
              <a:avLst/>
              <a:gdLst/>
              <a:ahLst/>
              <a:cxnLst/>
              <a:rect l="l" t="t" r="r" b="b"/>
              <a:pathLst>
                <a:path w="427660" h="787475">
                  <a:moveTo>
                    <a:pt x="228837" y="9019"/>
                  </a:moveTo>
                  <a:lnTo>
                    <a:pt x="418278" y="365500"/>
                  </a:lnTo>
                  <a:cubicBezTo>
                    <a:pt x="427660" y="383156"/>
                    <a:pt x="427660" y="404319"/>
                    <a:pt x="418278" y="421975"/>
                  </a:cubicBezTo>
                  <a:lnTo>
                    <a:pt x="228837" y="778456"/>
                  </a:lnTo>
                  <a:cubicBezTo>
                    <a:pt x="225887" y="784006"/>
                    <a:pt x="220115" y="787475"/>
                    <a:pt x="213830" y="787475"/>
                  </a:cubicBezTo>
                  <a:cubicBezTo>
                    <a:pt x="207545" y="787475"/>
                    <a:pt x="201774" y="784006"/>
                    <a:pt x="198824" y="778456"/>
                  </a:cubicBezTo>
                  <a:lnTo>
                    <a:pt x="9383" y="421975"/>
                  </a:lnTo>
                  <a:cubicBezTo>
                    <a:pt x="0" y="404319"/>
                    <a:pt x="0" y="383156"/>
                    <a:pt x="9383" y="365500"/>
                  </a:cubicBezTo>
                  <a:lnTo>
                    <a:pt x="198824" y="9019"/>
                  </a:lnTo>
                  <a:cubicBezTo>
                    <a:pt x="201774" y="3469"/>
                    <a:pt x="207545" y="0"/>
                    <a:pt x="213830" y="0"/>
                  </a:cubicBezTo>
                  <a:cubicBezTo>
                    <a:pt x="220115" y="0"/>
                    <a:pt x="225887" y="3469"/>
                    <a:pt x="228837" y="9019"/>
                  </a:cubicBezTo>
                  <a:close/>
                </a:path>
              </a:pathLst>
            </a:custGeom>
            <a:blipFill>
              <a:blip r:embed="rId2"/>
              <a:stretch>
                <a:fillRect l="-96540" t="-2440" r="-96540" b="-2440"/>
              </a:stretch>
            </a:blipFill>
          </p:spPr>
          <p:txBody>
            <a:bodyPr/>
            <a:lstStyle/>
            <a:p>
              <a:endParaRPr lang="en-US"/>
            </a:p>
          </p:txBody>
        </p:sp>
      </p:grpSp>
      <p:grpSp>
        <p:nvGrpSpPr>
          <p:cNvPr id="4" name="Group 4"/>
          <p:cNvGrpSpPr/>
          <p:nvPr/>
        </p:nvGrpSpPr>
        <p:grpSpPr>
          <a:xfrm>
            <a:off x="11053754" y="9258300"/>
            <a:ext cx="10029589" cy="828518"/>
            <a:chOff x="0" y="0"/>
            <a:chExt cx="2641538" cy="218210"/>
          </a:xfrm>
        </p:grpSpPr>
        <p:sp>
          <p:nvSpPr>
            <p:cNvPr id="5" name="Freeform 5"/>
            <p:cNvSpPr/>
            <p:nvPr/>
          </p:nvSpPr>
          <p:spPr>
            <a:xfrm>
              <a:off x="0" y="0"/>
              <a:ext cx="2641538" cy="218210"/>
            </a:xfrm>
            <a:custGeom>
              <a:avLst/>
              <a:gdLst/>
              <a:ahLst/>
              <a:cxnLst/>
              <a:rect l="l" t="t" r="r" b="b"/>
              <a:pathLst>
                <a:path w="2641538" h="218210">
                  <a:moveTo>
                    <a:pt x="0" y="0"/>
                  </a:moveTo>
                  <a:lnTo>
                    <a:pt x="2641538" y="0"/>
                  </a:lnTo>
                  <a:lnTo>
                    <a:pt x="2641538" y="218210"/>
                  </a:lnTo>
                  <a:lnTo>
                    <a:pt x="0" y="218210"/>
                  </a:lnTo>
                  <a:close/>
                </a:path>
              </a:pathLst>
            </a:custGeom>
            <a:gradFill rotWithShape="1">
              <a:gsLst>
                <a:gs pos="0">
                  <a:srgbClr val="43143B">
                    <a:alpha val="100000"/>
                  </a:srgbClr>
                </a:gs>
                <a:gs pos="100000">
                  <a:srgbClr val="A1135C">
                    <a:alpha val="0"/>
                  </a:srgbClr>
                </a:gs>
              </a:gsLst>
              <a:lin ang="0"/>
            </a:gradFill>
          </p:spPr>
          <p:txBody>
            <a:bodyPr/>
            <a:lstStyle/>
            <a:p>
              <a:endParaRPr lang="en-US"/>
            </a:p>
          </p:txBody>
        </p:sp>
        <p:sp>
          <p:nvSpPr>
            <p:cNvPr id="6" name="TextBox 6"/>
            <p:cNvSpPr txBox="1"/>
            <p:nvPr/>
          </p:nvSpPr>
          <p:spPr>
            <a:xfrm>
              <a:off x="0" y="-47625"/>
              <a:ext cx="2641538" cy="265835"/>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4160512" y="9445246"/>
            <a:ext cx="511902" cy="511902"/>
          </a:xfrm>
          <a:custGeom>
            <a:avLst/>
            <a:gdLst/>
            <a:ahLst/>
            <a:cxnLst/>
            <a:rect l="l" t="t" r="r" b="b"/>
            <a:pathLst>
              <a:path w="511902" h="511902">
                <a:moveTo>
                  <a:pt x="0" y="0"/>
                </a:moveTo>
                <a:lnTo>
                  <a:pt x="511901" y="0"/>
                </a:lnTo>
                <a:lnTo>
                  <a:pt x="511901" y="511902"/>
                </a:lnTo>
                <a:lnTo>
                  <a:pt x="0" y="511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1350921" y="9310835"/>
            <a:ext cx="2477674" cy="704525"/>
          </a:xfrm>
          <a:prstGeom prst="rect">
            <a:avLst/>
          </a:prstGeom>
        </p:spPr>
        <p:txBody>
          <a:bodyPr lIns="0" tIns="0" rIns="0" bIns="0" rtlCol="0" anchor="t">
            <a:spAutoFit/>
          </a:bodyPr>
          <a:lstStyle/>
          <a:p>
            <a:pPr algn="l">
              <a:lnSpc>
                <a:spcPts val="5792"/>
              </a:lnSpc>
            </a:pPr>
            <a:r>
              <a:rPr lang="en-US" sz="4137" b="1">
                <a:solidFill>
                  <a:srgbClr val="FFFFFF"/>
                </a:solidFill>
                <a:latin typeface="Barlow Bold"/>
                <a:ea typeface="Barlow Bold"/>
                <a:cs typeface="Barlow Bold"/>
                <a:sym typeface="Barlow Bold"/>
              </a:rPr>
              <a:t>02.11.2025</a:t>
            </a:r>
          </a:p>
        </p:txBody>
      </p:sp>
      <p:sp>
        <p:nvSpPr>
          <p:cNvPr id="9" name="TextBox 9"/>
          <p:cNvSpPr txBox="1"/>
          <p:nvPr/>
        </p:nvSpPr>
        <p:spPr>
          <a:xfrm>
            <a:off x="10701404" y="45155"/>
            <a:ext cx="7430116" cy="9001504"/>
          </a:xfrm>
          <a:prstGeom prst="rect">
            <a:avLst/>
          </a:prstGeom>
        </p:spPr>
        <p:txBody>
          <a:bodyPr lIns="0" tIns="0" rIns="0" bIns="0" rtlCol="0" anchor="t">
            <a:spAutoFit/>
          </a:bodyPr>
          <a:lstStyle/>
          <a:p>
            <a:pPr algn="r">
              <a:lnSpc>
                <a:spcPts val="8891"/>
              </a:lnSpc>
            </a:pPr>
            <a:r>
              <a:rPr lang="en-US" sz="7599" b="1">
                <a:solidFill>
                  <a:srgbClr val="AA1064"/>
                </a:solidFill>
                <a:latin typeface="Barlow Condensed Bold"/>
                <a:ea typeface="Barlow Condensed Bold"/>
                <a:cs typeface="Barlow Condensed Bold"/>
                <a:sym typeface="Barlow Condensed Bold"/>
              </a:rPr>
              <a:t>NAVIGATING THE JOURNEY THROUGH THE</a:t>
            </a:r>
            <a:r>
              <a:rPr lang="en-US" sz="7599" b="1">
                <a:solidFill>
                  <a:srgbClr val="000000"/>
                </a:solidFill>
                <a:latin typeface="Barlow Condensed Bold"/>
                <a:ea typeface="Barlow Condensed Bold"/>
                <a:cs typeface="Barlow Condensed Bold"/>
                <a:sym typeface="Barlow Condensed Bold"/>
              </a:rPr>
              <a:t> PERIOD OF PURIFICATION AND ENLIGHTENMENT </a:t>
            </a:r>
            <a:r>
              <a:rPr lang="en-US" sz="7599" b="1">
                <a:solidFill>
                  <a:srgbClr val="AA1064"/>
                </a:solidFill>
                <a:latin typeface="Barlow Condensed Bold"/>
                <a:ea typeface="Barlow Condensed Bold"/>
                <a:cs typeface="Barlow Condensed Bold"/>
                <a:sym typeface="Barlow Condensed Bold"/>
              </a:rPr>
              <a:t>WITH THE REVISED OCIA</a:t>
            </a:r>
          </a:p>
          <a:p>
            <a:pPr algn="r">
              <a:lnSpc>
                <a:spcPts val="8891"/>
              </a:lnSpc>
            </a:pPr>
            <a:endParaRPr lang="en-US" sz="7599" b="1">
              <a:solidFill>
                <a:srgbClr val="AA1064"/>
              </a:solidFill>
              <a:latin typeface="Barlow Condensed Bold"/>
              <a:ea typeface="Barlow Condensed Bold"/>
              <a:cs typeface="Barlow Condensed Bold"/>
              <a:sym typeface="Barlow Condensed Bold"/>
            </a:endParaRPr>
          </a:p>
        </p:txBody>
      </p:sp>
      <p:sp>
        <p:nvSpPr>
          <p:cNvPr id="10" name="TextBox 10"/>
          <p:cNvSpPr txBox="1"/>
          <p:nvPr/>
        </p:nvSpPr>
        <p:spPr>
          <a:xfrm>
            <a:off x="12481210" y="7192542"/>
            <a:ext cx="2457507" cy="442653"/>
          </a:xfrm>
          <a:prstGeom prst="rect">
            <a:avLst/>
          </a:prstGeom>
        </p:spPr>
        <p:txBody>
          <a:bodyPr lIns="0" tIns="0" rIns="0" bIns="0" rtlCol="0" anchor="t">
            <a:spAutoFit/>
          </a:bodyPr>
          <a:lstStyle/>
          <a:p>
            <a:pPr algn="l">
              <a:lnSpc>
                <a:spcPts val="3626"/>
              </a:lnSpc>
            </a:pPr>
            <a:r>
              <a:rPr lang="en-US" sz="2590" b="1">
                <a:solidFill>
                  <a:srgbClr val="000000"/>
                </a:solidFill>
                <a:latin typeface="Barlow Bold"/>
                <a:ea typeface="Barlow Bold"/>
                <a:cs typeface="Barlow Bold"/>
                <a:sym typeface="Barlow Bold"/>
              </a:rPr>
              <a:t>Presented By:</a:t>
            </a:r>
          </a:p>
        </p:txBody>
      </p:sp>
      <p:sp>
        <p:nvSpPr>
          <p:cNvPr id="11" name="TextBox 11"/>
          <p:cNvSpPr txBox="1"/>
          <p:nvPr/>
        </p:nvSpPr>
        <p:spPr>
          <a:xfrm>
            <a:off x="11223659" y="7568521"/>
            <a:ext cx="6035641" cy="1689779"/>
          </a:xfrm>
          <a:prstGeom prst="rect">
            <a:avLst/>
          </a:prstGeom>
        </p:spPr>
        <p:txBody>
          <a:bodyPr lIns="0" tIns="0" rIns="0" bIns="0" rtlCol="0" anchor="t">
            <a:spAutoFit/>
          </a:bodyPr>
          <a:lstStyle/>
          <a:p>
            <a:pPr algn="l">
              <a:lnSpc>
                <a:spcPts val="4569"/>
              </a:lnSpc>
            </a:pPr>
            <a:r>
              <a:rPr lang="en-US" sz="3264" b="1">
                <a:solidFill>
                  <a:srgbClr val="000000"/>
                </a:solidFill>
                <a:latin typeface="Barlow Bold"/>
                <a:ea typeface="Barlow Bold"/>
                <a:cs typeface="Barlow Bold"/>
                <a:sym typeface="Barlow Bold"/>
              </a:rPr>
              <a:t>Initiation Ministry Partners</a:t>
            </a:r>
          </a:p>
          <a:p>
            <a:pPr algn="l">
              <a:lnSpc>
                <a:spcPts val="4569"/>
              </a:lnSpc>
            </a:pPr>
            <a:r>
              <a:rPr lang="en-US" sz="3264" b="1">
                <a:solidFill>
                  <a:srgbClr val="000000"/>
                </a:solidFill>
                <a:latin typeface="Barlow Bold"/>
                <a:ea typeface="Barlow Bold"/>
                <a:cs typeface="Barlow Bold"/>
                <a:sym typeface="Barlow Bold"/>
              </a:rPr>
              <a:t>in collaboration with the Office of Evangelization &amp; Discipleship</a:t>
            </a:r>
          </a:p>
        </p:txBody>
      </p:sp>
      <p:sp>
        <p:nvSpPr>
          <p:cNvPr id="12" name="TextBox 12"/>
          <p:cNvSpPr txBox="1"/>
          <p:nvPr/>
        </p:nvSpPr>
        <p:spPr>
          <a:xfrm>
            <a:off x="14789338" y="9477708"/>
            <a:ext cx="3373127" cy="497517"/>
          </a:xfrm>
          <a:prstGeom prst="rect">
            <a:avLst/>
          </a:prstGeom>
        </p:spPr>
        <p:txBody>
          <a:bodyPr lIns="0" tIns="0" rIns="0" bIns="0" rtlCol="0" anchor="t">
            <a:spAutoFit/>
          </a:bodyPr>
          <a:lstStyle/>
          <a:p>
            <a:pPr algn="l">
              <a:lnSpc>
                <a:spcPts val="4077"/>
              </a:lnSpc>
            </a:pPr>
            <a:r>
              <a:rPr lang="en-US" sz="2912" u="sng">
                <a:solidFill>
                  <a:srgbClr val="000000"/>
                </a:solidFill>
                <a:latin typeface="Barlow"/>
                <a:ea typeface="Barlow"/>
                <a:cs typeface="Barlow"/>
                <a:sym typeface="Barlow"/>
                <a:hlinkClick r:id="rId5" tooltip="https://rciaatlanta.org"/>
              </a:rPr>
              <a:t>rciaatlanta.org</a:t>
            </a:r>
          </a:p>
        </p:txBody>
      </p:sp>
      <p:grpSp>
        <p:nvGrpSpPr>
          <p:cNvPr id="13" name="Group 13"/>
          <p:cNvGrpSpPr/>
          <p:nvPr/>
        </p:nvGrpSpPr>
        <p:grpSpPr>
          <a:xfrm>
            <a:off x="-2507635" y="4063305"/>
            <a:ext cx="7857837" cy="6948393"/>
            <a:chOff x="0" y="0"/>
            <a:chExt cx="743395" cy="657356"/>
          </a:xfrm>
        </p:grpSpPr>
        <p:sp>
          <p:nvSpPr>
            <p:cNvPr id="14" name="Freeform 14"/>
            <p:cNvSpPr/>
            <p:nvPr/>
          </p:nvSpPr>
          <p:spPr>
            <a:xfrm>
              <a:off x="13836" y="20691"/>
              <a:ext cx="715723" cy="636666"/>
            </a:xfrm>
            <a:custGeom>
              <a:avLst/>
              <a:gdLst/>
              <a:ahLst/>
              <a:cxnLst/>
              <a:rect l="l" t="t" r="r" b="b"/>
              <a:pathLst>
                <a:path w="715723" h="636666">
                  <a:moveTo>
                    <a:pt x="375319" y="10184"/>
                  </a:moveTo>
                  <a:lnTo>
                    <a:pt x="712101" y="605790"/>
                  </a:lnTo>
                  <a:cubicBezTo>
                    <a:pt x="715723" y="612196"/>
                    <a:pt x="715670" y="620044"/>
                    <a:pt x="711962" y="626400"/>
                  </a:cubicBezTo>
                  <a:cubicBezTo>
                    <a:pt x="708254" y="632757"/>
                    <a:pt x="701449" y="636665"/>
                    <a:pt x="694090" y="636665"/>
                  </a:cubicBezTo>
                  <a:lnTo>
                    <a:pt x="21633" y="636665"/>
                  </a:lnTo>
                  <a:cubicBezTo>
                    <a:pt x="14274" y="636665"/>
                    <a:pt x="7469" y="632757"/>
                    <a:pt x="3761" y="626400"/>
                  </a:cubicBezTo>
                  <a:cubicBezTo>
                    <a:pt x="53" y="620044"/>
                    <a:pt x="0" y="612196"/>
                    <a:pt x="3622" y="605790"/>
                  </a:cubicBezTo>
                  <a:lnTo>
                    <a:pt x="340403" y="10184"/>
                  </a:lnTo>
                  <a:cubicBezTo>
                    <a:pt x="343962" y="3891"/>
                    <a:pt x="350632" y="0"/>
                    <a:pt x="357861" y="0"/>
                  </a:cubicBezTo>
                  <a:cubicBezTo>
                    <a:pt x="365091" y="0"/>
                    <a:pt x="371761" y="3891"/>
                    <a:pt x="375319" y="10184"/>
                  </a:cubicBezTo>
                  <a:close/>
                </a:path>
              </a:pathLst>
            </a:custGeom>
            <a:solidFill>
              <a:srgbClr val="43143B"/>
            </a:solidFill>
          </p:spPr>
          <p:txBody>
            <a:bodyPr/>
            <a:lstStyle/>
            <a:p>
              <a:endParaRPr lang="en-US"/>
            </a:p>
          </p:txBody>
        </p:sp>
        <p:sp>
          <p:nvSpPr>
            <p:cNvPr id="15" name="TextBox 15"/>
            <p:cNvSpPr txBox="1"/>
            <p:nvPr/>
          </p:nvSpPr>
          <p:spPr>
            <a:xfrm>
              <a:off x="116155" y="257576"/>
              <a:ext cx="511084" cy="352826"/>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10800000">
            <a:off x="-1088139" y="-724698"/>
            <a:ext cx="7857837" cy="7100164"/>
            <a:chOff x="0" y="0"/>
            <a:chExt cx="743395" cy="671715"/>
          </a:xfrm>
        </p:grpSpPr>
        <p:sp>
          <p:nvSpPr>
            <p:cNvPr id="17" name="Freeform 17"/>
            <p:cNvSpPr/>
            <p:nvPr/>
          </p:nvSpPr>
          <p:spPr>
            <a:xfrm>
              <a:off x="13589" y="20910"/>
              <a:ext cx="716217" cy="650804"/>
            </a:xfrm>
            <a:custGeom>
              <a:avLst/>
              <a:gdLst/>
              <a:ahLst/>
              <a:cxnLst/>
              <a:rect l="l" t="t" r="r" b="b"/>
              <a:pathLst>
                <a:path w="716217" h="650804">
                  <a:moveTo>
                    <a:pt x="375281" y="10124"/>
                  </a:moveTo>
                  <a:lnTo>
                    <a:pt x="712633" y="619770"/>
                  </a:lnTo>
                  <a:cubicBezTo>
                    <a:pt x="716217" y="626247"/>
                    <a:pt x="716109" y="634137"/>
                    <a:pt x="712350" y="640514"/>
                  </a:cubicBezTo>
                  <a:cubicBezTo>
                    <a:pt x="708590" y="646891"/>
                    <a:pt x="701739" y="650805"/>
                    <a:pt x="694337" y="650805"/>
                  </a:cubicBezTo>
                  <a:lnTo>
                    <a:pt x="21880" y="650805"/>
                  </a:lnTo>
                  <a:cubicBezTo>
                    <a:pt x="14477" y="650805"/>
                    <a:pt x="7626" y="646891"/>
                    <a:pt x="3867" y="640514"/>
                  </a:cubicBezTo>
                  <a:cubicBezTo>
                    <a:pt x="108" y="634137"/>
                    <a:pt x="0" y="626247"/>
                    <a:pt x="3584" y="619770"/>
                  </a:cubicBezTo>
                  <a:lnTo>
                    <a:pt x="340935" y="10124"/>
                  </a:lnTo>
                  <a:cubicBezTo>
                    <a:pt x="344392" y="3877"/>
                    <a:pt x="350969" y="0"/>
                    <a:pt x="358108" y="0"/>
                  </a:cubicBezTo>
                  <a:cubicBezTo>
                    <a:pt x="365248" y="0"/>
                    <a:pt x="371825" y="3877"/>
                    <a:pt x="375281" y="10124"/>
                  </a:cubicBezTo>
                  <a:close/>
                </a:path>
              </a:pathLst>
            </a:custGeom>
            <a:solidFill>
              <a:srgbClr val="62255B"/>
            </a:solidFill>
          </p:spPr>
          <p:txBody>
            <a:bodyPr/>
            <a:lstStyle/>
            <a:p>
              <a:endParaRPr lang="en-US"/>
            </a:p>
          </p:txBody>
        </p:sp>
        <p:sp>
          <p:nvSpPr>
            <p:cNvPr id="18" name="TextBox 18"/>
            <p:cNvSpPr txBox="1"/>
            <p:nvPr/>
          </p:nvSpPr>
          <p:spPr>
            <a:xfrm>
              <a:off x="116155" y="264243"/>
              <a:ext cx="511084" cy="359493"/>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10800000">
            <a:off x="-1417918" y="-173349"/>
            <a:ext cx="4940705" cy="4464309"/>
            <a:chOff x="0" y="0"/>
            <a:chExt cx="743395" cy="671715"/>
          </a:xfrm>
        </p:grpSpPr>
        <p:sp>
          <p:nvSpPr>
            <p:cNvPr id="20" name="Freeform 20"/>
            <p:cNvSpPr/>
            <p:nvPr/>
          </p:nvSpPr>
          <p:spPr>
            <a:xfrm>
              <a:off x="21612" y="33256"/>
              <a:ext cx="700170" cy="638458"/>
            </a:xfrm>
            <a:custGeom>
              <a:avLst/>
              <a:gdLst/>
              <a:ahLst/>
              <a:cxnLst/>
              <a:rect l="l" t="t" r="r" b="b"/>
              <a:pathLst>
                <a:path w="700170" h="638458">
                  <a:moveTo>
                    <a:pt x="377398" y="16102"/>
                  </a:moveTo>
                  <a:lnTo>
                    <a:pt x="694470" y="589101"/>
                  </a:lnTo>
                  <a:cubicBezTo>
                    <a:pt x="700171" y="599402"/>
                    <a:pt x="699999" y="611950"/>
                    <a:pt x="694020" y="622092"/>
                  </a:cubicBezTo>
                  <a:cubicBezTo>
                    <a:pt x="688041" y="632234"/>
                    <a:pt x="677145" y="638459"/>
                    <a:pt x="665372" y="638459"/>
                  </a:cubicBezTo>
                  <a:lnTo>
                    <a:pt x="34799" y="638459"/>
                  </a:lnTo>
                  <a:cubicBezTo>
                    <a:pt x="23025" y="638459"/>
                    <a:pt x="12130" y="632234"/>
                    <a:pt x="6150" y="622092"/>
                  </a:cubicBezTo>
                  <a:cubicBezTo>
                    <a:pt x="171" y="611950"/>
                    <a:pt x="0" y="599402"/>
                    <a:pt x="5701" y="589101"/>
                  </a:cubicBezTo>
                  <a:lnTo>
                    <a:pt x="322773" y="16102"/>
                  </a:lnTo>
                  <a:cubicBezTo>
                    <a:pt x="328271" y="6166"/>
                    <a:pt x="338730" y="0"/>
                    <a:pt x="350085" y="0"/>
                  </a:cubicBezTo>
                  <a:cubicBezTo>
                    <a:pt x="361441" y="0"/>
                    <a:pt x="371900" y="6166"/>
                    <a:pt x="377398" y="16102"/>
                  </a:cubicBezTo>
                  <a:close/>
                </a:path>
              </a:pathLst>
            </a:custGeom>
            <a:gradFill rotWithShape="1">
              <a:gsLst>
                <a:gs pos="0">
                  <a:srgbClr val="FFFFFF">
                    <a:alpha val="0"/>
                  </a:srgbClr>
                </a:gs>
                <a:gs pos="100000">
                  <a:srgbClr val="FFFFFF">
                    <a:alpha val="26000"/>
                  </a:srgbClr>
                </a:gs>
              </a:gsLst>
              <a:lin ang="5400000"/>
            </a:gradFill>
          </p:spPr>
          <p:txBody>
            <a:bodyPr/>
            <a:lstStyle/>
            <a:p>
              <a:endParaRPr lang="en-US"/>
            </a:p>
          </p:txBody>
        </p:sp>
        <p:sp>
          <p:nvSpPr>
            <p:cNvPr id="21" name="TextBox 21"/>
            <p:cNvSpPr txBox="1"/>
            <p:nvPr/>
          </p:nvSpPr>
          <p:spPr>
            <a:xfrm>
              <a:off x="116155" y="264243"/>
              <a:ext cx="511084" cy="359493"/>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502455" y="5914384"/>
            <a:ext cx="5267242" cy="4759361"/>
            <a:chOff x="0" y="0"/>
            <a:chExt cx="743395" cy="671715"/>
          </a:xfrm>
        </p:grpSpPr>
        <p:sp>
          <p:nvSpPr>
            <p:cNvPr id="23" name="Freeform 23"/>
            <p:cNvSpPr/>
            <p:nvPr/>
          </p:nvSpPr>
          <p:spPr>
            <a:xfrm>
              <a:off x="20272" y="31195"/>
              <a:ext cx="702850" cy="640520"/>
            </a:xfrm>
            <a:custGeom>
              <a:avLst/>
              <a:gdLst/>
              <a:ahLst/>
              <a:cxnLst/>
              <a:rect l="l" t="t" r="r" b="b"/>
              <a:pathLst>
                <a:path w="702850" h="640520">
                  <a:moveTo>
                    <a:pt x="377045" y="15103"/>
                  </a:moveTo>
                  <a:lnTo>
                    <a:pt x="697503" y="594222"/>
                  </a:lnTo>
                  <a:cubicBezTo>
                    <a:pt x="702850" y="603884"/>
                    <a:pt x="702690" y="615654"/>
                    <a:pt x="697081" y="625167"/>
                  </a:cubicBezTo>
                  <a:cubicBezTo>
                    <a:pt x="691473" y="634681"/>
                    <a:pt x="681253" y="640520"/>
                    <a:pt x="670209" y="640520"/>
                  </a:cubicBezTo>
                  <a:lnTo>
                    <a:pt x="32642" y="640520"/>
                  </a:lnTo>
                  <a:cubicBezTo>
                    <a:pt x="21598" y="640520"/>
                    <a:pt x="11378" y="634681"/>
                    <a:pt x="5769" y="625167"/>
                  </a:cubicBezTo>
                  <a:cubicBezTo>
                    <a:pt x="161" y="615654"/>
                    <a:pt x="0" y="603884"/>
                    <a:pt x="5347" y="594222"/>
                  </a:cubicBezTo>
                  <a:lnTo>
                    <a:pt x="325806" y="15103"/>
                  </a:lnTo>
                  <a:cubicBezTo>
                    <a:pt x="330963" y="5784"/>
                    <a:pt x="340774" y="0"/>
                    <a:pt x="351425" y="0"/>
                  </a:cubicBezTo>
                  <a:cubicBezTo>
                    <a:pt x="362077" y="0"/>
                    <a:pt x="371888" y="5784"/>
                    <a:pt x="377045" y="15103"/>
                  </a:cubicBez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24" name="TextBox 24"/>
            <p:cNvSpPr txBox="1"/>
            <p:nvPr/>
          </p:nvSpPr>
          <p:spPr>
            <a:xfrm>
              <a:off x="116155" y="264243"/>
              <a:ext cx="511084" cy="359493"/>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5211" y="0"/>
            <a:ext cx="20325196"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a:solidFill>
                  <a:srgbClr val="000000"/>
                </a:solidFill>
                <a:latin typeface="Barlow Ultra-Bold"/>
                <a:ea typeface="Barlow Ultra-Bold"/>
                <a:cs typeface="Barlow Ultra-Bold"/>
                <a:sym typeface="Barlow Ultra-Bold"/>
              </a:rPr>
              <a:t>138</a:t>
            </a:r>
          </a:p>
        </p:txBody>
      </p:sp>
      <p:sp>
        <p:nvSpPr>
          <p:cNvPr id="9" name="TextBox 9"/>
          <p:cNvSpPr txBox="1"/>
          <p:nvPr/>
        </p:nvSpPr>
        <p:spPr>
          <a:xfrm>
            <a:off x="4939268" y="2285673"/>
            <a:ext cx="12789245" cy="1980338"/>
          </a:xfrm>
          <a:prstGeom prst="rect">
            <a:avLst/>
          </a:prstGeom>
        </p:spPr>
        <p:txBody>
          <a:bodyPr lIns="0" tIns="0" rIns="0" bIns="0" rtlCol="0" anchor="t">
            <a:spAutoFit/>
          </a:bodyPr>
          <a:lstStyle/>
          <a:p>
            <a:pPr algn="ctr">
              <a:lnSpc>
                <a:spcPts val="5297"/>
              </a:lnSpc>
            </a:pPr>
            <a:r>
              <a:rPr lang="en-US" sz="3783" i="1" dirty="0">
                <a:solidFill>
                  <a:srgbClr val="000000"/>
                </a:solidFill>
                <a:latin typeface="Barlow Italics"/>
                <a:ea typeface="Barlow Italics"/>
                <a:cs typeface="Barlow Italics"/>
                <a:sym typeface="Barlow Italics"/>
              </a:rPr>
              <a:t>To this end the Scrutinies, the Rites of Handing On and the Rites of Immediate Preparation are provided for them.</a:t>
            </a:r>
          </a:p>
          <a:p>
            <a:pPr marL="0" lvl="0" indent="0" algn="ctr">
              <a:lnSpc>
                <a:spcPts val="5297"/>
              </a:lnSpc>
              <a:spcBef>
                <a:spcPct val="0"/>
              </a:spcBef>
            </a:pPr>
            <a:endParaRPr lang="en-US" sz="3783" i="1" dirty="0">
              <a:solidFill>
                <a:srgbClr val="000000"/>
              </a:solidFill>
              <a:latin typeface="Barlow Italics"/>
              <a:ea typeface="Barlow Italics"/>
              <a:cs typeface="Barlow Italics"/>
              <a:sym typeface="Barlow Italics"/>
            </a:endParaRPr>
          </a:p>
        </p:txBody>
      </p:sp>
      <p:sp>
        <p:nvSpPr>
          <p:cNvPr id="10" name="TextBox 10"/>
          <p:cNvSpPr txBox="1"/>
          <p:nvPr/>
        </p:nvSpPr>
        <p:spPr>
          <a:xfrm>
            <a:off x="7004784" y="6686887"/>
            <a:ext cx="8658214" cy="1021716"/>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Barlow"/>
                <a:ea typeface="Barlow"/>
                <a:cs typeface="Barlow"/>
                <a:sym typeface="Barlow"/>
              </a:rPr>
              <a:t>I’m surprised that the new rite stops there, because </a:t>
            </a:r>
            <a:r>
              <a:rPr lang="en-US" sz="2899" b="1">
                <a:solidFill>
                  <a:srgbClr val="D81F05"/>
                </a:solidFill>
                <a:latin typeface="Barlow Bold"/>
                <a:ea typeface="Barlow Bold"/>
                <a:cs typeface="Barlow Bold"/>
                <a:sym typeface="Barlow Bold"/>
              </a:rPr>
              <a:t>so much more is provided for them</a:t>
            </a:r>
            <a:r>
              <a:rPr lang="en-US" sz="2899">
                <a:solidFill>
                  <a:srgbClr val="000000"/>
                </a:solidFill>
                <a:latin typeface="Barlow"/>
                <a:ea typeface="Barlow"/>
                <a:cs typeface="Barlow"/>
                <a:sym typeface="Barlow"/>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379275" y="0"/>
            <a:ext cx="908725" cy="10287000"/>
            <a:chOff x="0" y="0"/>
            <a:chExt cx="239335" cy="2709333"/>
          </a:xfrm>
        </p:grpSpPr>
        <p:sp>
          <p:nvSpPr>
            <p:cNvPr id="3" name="Freeform 3"/>
            <p:cNvSpPr/>
            <p:nvPr/>
          </p:nvSpPr>
          <p:spPr>
            <a:xfrm>
              <a:off x="0" y="0"/>
              <a:ext cx="239335" cy="2709333"/>
            </a:xfrm>
            <a:custGeom>
              <a:avLst/>
              <a:gdLst/>
              <a:ahLst/>
              <a:cxnLst/>
              <a:rect l="l" t="t" r="r" b="b"/>
              <a:pathLst>
                <a:path w="239335" h="2709333">
                  <a:moveTo>
                    <a:pt x="0" y="0"/>
                  </a:moveTo>
                  <a:lnTo>
                    <a:pt x="239335" y="0"/>
                  </a:lnTo>
                  <a:lnTo>
                    <a:pt x="239335" y="2709333"/>
                  </a:lnTo>
                  <a:lnTo>
                    <a:pt x="0" y="2709333"/>
                  </a:lnTo>
                  <a:close/>
                </a:path>
              </a:pathLst>
            </a:custGeom>
            <a:solidFill>
              <a:srgbClr val="4C0027"/>
            </a:solidFill>
          </p:spPr>
          <p:txBody>
            <a:bodyPr/>
            <a:lstStyle/>
            <a:p>
              <a:endParaRPr lang="en-US"/>
            </a:p>
          </p:txBody>
        </p:sp>
        <p:sp>
          <p:nvSpPr>
            <p:cNvPr id="4" name="TextBox 4"/>
            <p:cNvSpPr txBox="1"/>
            <p:nvPr/>
          </p:nvSpPr>
          <p:spPr>
            <a:xfrm>
              <a:off x="0" y="-47625"/>
              <a:ext cx="239335" cy="275695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4019827"/>
            <a:ext cx="474620" cy="321555"/>
          </a:xfrm>
          <a:custGeom>
            <a:avLst/>
            <a:gdLst/>
            <a:ahLst/>
            <a:cxnLst/>
            <a:rect l="l" t="t" r="r" b="b"/>
            <a:pathLst>
              <a:path w="474620" h="321555">
                <a:moveTo>
                  <a:pt x="0" y="0"/>
                </a:moveTo>
                <a:lnTo>
                  <a:pt x="474620" y="0"/>
                </a:lnTo>
                <a:lnTo>
                  <a:pt x="474620" y="321556"/>
                </a:lnTo>
                <a:lnTo>
                  <a:pt x="0" y="32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647629" y="538970"/>
            <a:ext cx="9567213" cy="813024"/>
          </a:xfrm>
          <a:prstGeom prst="rect">
            <a:avLst/>
          </a:prstGeom>
        </p:spPr>
        <p:txBody>
          <a:bodyPr lIns="0" tIns="0" rIns="0" bIns="0" rtlCol="0" anchor="t">
            <a:spAutoFit/>
          </a:bodyPr>
          <a:lstStyle/>
          <a:p>
            <a:pPr algn="l">
              <a:lnSpc>
                <a:spcPts val="6432"/>
              </a:lnSpc>
            </a:pPr>
            <a:r>
              <a:rPr lang="en-US" sz="5272" b="1">
                <a:solidFill>
                  <a:srgbClr val="750550"/>
                </a:solidFill>
                <a:latin typeface="Barlow Ultra-Bold"/>
                <a:ea typeface="Barlow Ultra-Bold"/>
                <a:cs typeface="Barlow Ultra-Bold"/>
                <a:sym typeface="Barlow Ultra-Bold"/>
              </a:rPr>
              <a:t>THE RITES</a:t>
            </a:r>
          </a:p>
        </p:txBody>
      </p:sp>
      <p:sp>
        <p:nvSpPr>
          <p:cNvPr id="7" name="Freeform 7"/>
          <p:cNvSpPr/>
          <p:nvPr/>
        </p:nvSpPr>
        <p:spPr>
          <a:xfrm>
            <a:off x="1028700" y="4483239"/>
            <a:ext cx="474620" cy="321555"/>
          </a:xfrm>
          <a:custGeom>
            <a:avLst/>
            <a:gdLst/>
            <a:ahLst/>
            <a:cxnLst/>
            <a:rect l="l" t="t" r="r" b="b"/>
            <a:pathLst>
              <a:path w="474620" h="321555">
                <a:moveTo>
                  <a:pt x="0" y="0"/>
                </a:moveTo>
                <a:lnTo>
                  <a:pt x="474620" y="0"/>
                </a:lnTo>
                <a:lnTo>
                  <a:pt x="474620" y="321555"/>
                </a:lnTo>
                <a:lnTo>
                  <a:pt x="0" y="321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28700" y="6566606"/>
            <a:ext cx="474620" cy="321555"/>
          </a:xfrm>
          <a:custGeom>
            <a:avLst/>
            <a:gdLst/>
            <a:ahLst/>
            <a:cxnLst/>
            <a:rect l="l" t="t" r="r" b="b"/>
            <a:pathLst>
              <a:path w="474620" h="321555">
                <a:moveTo>
                  <a:pt x="0" y="0"/>
                </a:moveTo>
                <a:lnTo>
                  <a:pt x="474620" y="0"/>
                </a:lnTo>
                <a:lnTo>
                  <a:pt x="474620" y="321555"/>
                </a:lnTo>
                <a:lnTo>
                  <a:pt x="0" y="321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7307261"/>
            <a:ext cx="474620" cy="321555"/>
          </a:xfrm>
          <a:custGeom>
            <a:avLst/>
            <a:gdLst/>
            <a:ahLst/>
            <a:cxnLst/>
            <a:rect l="l" t="t" r="r" b="b"/>
            <a:pathLst>
              <a:path w="474620" h="321555">
                <a:moveTo>
                  <a:pt x="0" y="0"/>
                </a:moveTo>
                <a:lnTo>
                  <a:pt x="474620" y="0"/>
                </a:lnTo>
                <a:lnTo>
                  <a:pt x="474620" y="321556"/>
                </a:lnTo>
                <a:lnTo>
                  <a:pt x="0" y="32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28700" y="8494926"/>
            <a:ext cx="474620" cy="321555"/>
          </a:xfrm>
          <a:custGeom>
            <a:avLst/>
            <a:gdLst/>
            <a:ahLst/>
            <a:cxnLst/>
            <a:rect l="l" t="t" r="r" b="b"/>
            <a:pathLst>
              <a:path w="474620" h="321555">
                <a:moveTo>
                  <a:pt x="0" y="0"/>
                </a:moveTo>
                <a:lnTo>
                  <a:pt x="474620" y="0"/>
                </a:lnTo>
                <a:lnTo>
                  <a:pt x="474620" y="321555"/>
                </a:lnTo>
                <a:lnTo>
                  <a:pt x="0" y="321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028700" y="7901093"/>
            <a:ext cx="474620" cy="321555"/>
          </a:xfrm>
          <a:custGeom>
            <a:avLst/>
            <a:gdLst/>
            <a:ahLst/>
            <a:cxnLst/>
            <a:rect l="l" t="t" r="r" b="b"/>
            <a:pathLst>
              <a:path w="474620" h="321555">
                <a:moveTo>
                  <a:pt x="0" y="0"/>
                </a:moveTo>
                <a:lnTo>
                  <a:pt x="474620" y="0"/>
                </a:lnTo>
                <a:lnTo>
                  <a:pt x="474620" y="321556"/>
                </a:lnTo>
                <a:lnTo>
                  <a:pt x="0" y="32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1959328" y="1617090"/>
            <a:ext cx="14114236" cy="7385996"/>
          </a:xfrm>
          <a:prstGeom prst="rect">
            <a:avLst/>
          </a:prstGeom>
        </p:spPr>
        <p:txBody>
          <a:bodyPr lIns="0" tIns="0" rIns="0" bIns="0" rtlCol="0" anchor="t">
            <a:spAutoFit/>
          </a:bodyPr>
          <a:lstStyle/>
          <a:p>
            <a:pPr algn="l">
              <a:lnSpc>
                <a:spcPts val="5269"/>
              </a:lnSpc>
            </a:pPr>
            <a:r>
              <a:rPr lang="en-US" sz="3099" dirty="0">
                <a:solidFill>
                  <a:srgbClr val="000000"/>
                </a:solidFill>
                <a:latin typeface="Barlow"/>
                <a:ea typeface="Barlow"/>
                <a:cs typeface="Barlow"/>
                <a:sym typeface="Barlow"/>
              </a:rPr>
              <a:t>The Rite of Sending (Technically this is celebrated before the Period of Purification and Enlightenment begins, but it is necessary to celebrate it before the Rite of Election, so I’m including it here.)</a:t>
            </a:r>
          </a:p>
          <a:p>
            <a:pPr algn="l">
              <a:lnSpc>
                <a:spcPts val="5269"/>
              </a:lnSpc>
            </a:pPr>
            <a:r>
              <a:rPr lang="en-US" sz="3099" dirty="0">
                <a:solidFill>
                  <a:srgbClr val="000000"/>
                </a:solidFill>
                <a:latin typeface="Barlow"/>
                <a:ea typeface="Barlow"/>
                <a:cs typeface="Barlow"/>
                <a:sym typeface="Barlow"/>
              </a:rPr>
              <a:t>The Rite of Election</a:t>
            </a:r>
          </a:p>
          <a:p>
            <a:pPr algn="l">
              <a:lnSpc>
                <a:spcPts val="5269"/>
              </a:lnSpc>
            </a:pPr>
            <a:r>
              <a:rPr lang="en-US" sz="3099" dirty="0">
                <a:solidFill>
                  <a:srgbClr val="000000"/>
                </a:solidFill>
                <a:latin typeface="Barlow"/>
                <a:ea typeface="Barlow"/>
                <a:cs typeface="Barlow"/>
                <a:sym typeface="Barlow"/>
              </a:rPr>
              <a:t>The Rite of Calling of the Candidates to Continuing Conversion</a:t>
            </a:r>
          </a:p>
          <a:p>
            <a:pPr algn="l">
              <a:lnSpc>
                <a:spcPts val="5269"/>
              </a:lnSpc>
            </a:pPr>
            <a:r>
              <a:rPr lang="en-US" sz="3099" dirty="0">
                <a:solidFill>
                  <a:srgbClr val="000000"/>
                </a:solidFill>
                <a:latin typeface="Barlow"/>
                <a:ea typeface="Barlow"/>
                <a:cs typeface="Barlow"/>
                <a:sym typeface="Barlow"/>
              </a:rPr>
              <a:t>The Penitential Rite for Candidates</a:t>
            </a:r>
          </a:p>
          <a:p>
            <a:pPr algn="l">
              <a:lnSpc>
                <a:spcPts val="5269"/>
              </a:lnSpc>
            </a:pPr>
            <a:r>
              <a:rPr lang="en-US" sz="3099" dirty="0">
                <a:solidFill>
                  <a:srgbClr val="000000"/>
                </a:solidFill>
                <a:latin typeface="Barlow"/>
                <a:ea typeface="Barlow"/>
                <a:cs typeface="Barlow"/>
                <a:sym typeface="Barlow"/>
              </a:rPr>
              <a:t>The First Scrutiny</a:t>
            </a:r>
          </a:p>
          <a:p>
            <a:pPr algn="l">
              <a:lnSpc>
                <a:spcPts val="5269"/>
              </a:lnSpc>
            </a:pPr>
            <a:r>
              <a:rPr lang="en-US" sz="3099" dirty="0">
                <a:solidFill>
                  <a:srgbClr val="000000"/>
                </a:solidFill>
                <a:latin typeface="Barlow"/>
                <a:ea typeface="Barlow"/>
                <a:cs typeface="Barlow"/>
                <a:sym typeface="Barlow"/>
              </a:rPr>
              <a:t>The Handing On of the Creed</a:t>
            </a:r>
          </a:p>
          <a:p>
            <a:pPr algn="l">
              <a:lnSpc>
                <a:spcPts val="5269"/>
              </a:lnSpc>
            </a:pPr>
            <a:r>
              <a:rPr lang="en-US" sz="3099" dirty="0">
                <a:solidFill>
                  <a:srgbClr val="000000"/>
                </a:solidFill>
                <a:latin typeface="Barlow"/>
                <a:ea typeface="Barlow"/>
                <a:cs typeface="Barlow"/>
                <a:sym typeface="Barlow"/>
              </a:rPr>
              <a:t>The Second Scrutiny</a:t>
            </a:r>
          </a:p>
          <a:p>
            <a:pPr algn="l">
              <a:lnSpc>
                <a:spcPts val="5269"/>
              </a:lnSpc>
            </a:pPr>
            <a:r>
              <a:rPr lang="en-US" sz="3099" dirty="0">
                <a:solidFill>
                  <a:srgbClr val="000000"/>
                </a:solidFill>
                <a:latin typeface="Barlow"/>
                <a:ea typeface="Barlow"/>
                <a:cs typeface="Barlow"/>
                <a:sym typeface="Barlow"/>
              </a:rPr>
              <a:t>The Handing On of the Lord’s Prayer</a:t>
            </a:r>
          </a:p>
          <a:p>
            <a:pPr algn="l">
              <a:lnSpc>
                <a:spcPts val="5269"/>
              </a:lnSpc>
            </a:pPr>
            <a:r>
              <a:rPr lang="en-US" sz="3099" dirty="0">
                <a:solidFill>
                  <a:srgbClr val="000000"/>
                </a:solidFill>
                <a:latin typeface="Barlow"/>
                <a:ea typeface="Barlow"/>
                <a:cs typeface="Barlow"/>
                <a:sym typeface="Barlow"/>
              </a:rPr>
              <a:t>The Rites of Immediate Preparation</a:t>
            </a:r>
          </a:p>
        </p:txBody>
      </p:sp>
      <p:sp>
        <p:nvSpPr>
          <p:cNvPr id="13" name="Freeform 13"/>
          <p:cNvSpPr/>
          <p:nvPr/>
        </p:nvSpPr>
        <p:spPr>
          <a:xfrm>
            <a:off x="1028700" y="5874723"/>
            <a:ext cx="474620" cy="321555"/>
          </a:xfrm>
          <a:custGeom>
            <a:avLst/>
            <a:gdLst/>
            <a:ahLst/>
            <a:cxnLst/>
            <a:rect l="l" t="t" r="r" b="b"/>
            <a:pathLst>
              <a:path w="474620" h="321555">
                <a:moveTo>
                  <a:pt x="0" y="0"/>
                </a:moveTo>
                <a:lnTo>
                  <a:pt x="474620" y="0"/>
                </a:lnTo>
                <a:lnTo>
                  <a:pt x="474620" y="321555"/>
                </a:lnTo>
                <a:lnTo>
                  <a:pt x="0" y="321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1028700" y="5223894"/>
            <a:ext cx="474620" cy="321555"/>
          </a:xfrm>
          <a:custGeom>
            <a:avLst/>
            <a:gdLst/>
            <a:ahLst/>
            <a:cxnLst/>
            <a:rect l="l" t="t" r="r" b="b"/>
            <a:pathLst>
              <a:path w="474620" h="321555">
                <a:moveTo>
                  <a:pt x="0" y="0"/>
                </a:moveTo>
                <a:lnTo>
                  <a:pt x="474620" y="0"/>
                </a:lnTo>
                <a:lnTo>
                  <a:pt x="474620" y="321556"/>
                </a:lnTo>
                <a:lnTo>
                  <a:pt x="0" y="321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028700" y="1769490"/>
            <a:ext cx="474620" cy="321555"/>
          </a:xfrm>
          <a:custGeom>
            <a:avLst/>
            <a:gdLst/>
            <a:ahLst/>
            <a:cxnLst/>
            <a:rect l="l" t="t" r="r" b="b"/>
            <a:pathLst>
              <a:path w="474620" h="321555">
                <a:moveTo>
                  <a:pt x="0" y="0"/>
                </a:moveTo>
                <a:lnTo>
                  <a:pt x="474620" y="0"/>
                </a:lnTo>
                <a:lnTo>
                  <a:pt x="474620" y="321555"/>
                </a:lnTo>
                <a:lnTo>
                  <a:pt x="0" y="321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206" y="8248836"/>
            <a:ext cx="7000946" cy="723004"/>
            <a:chOff x="0" y="0"/>
            <a:chExt cx="1843871" cy="190421"/>
          </a:xfrm>
        </p:grpSpPr>
        <p:sp>
          <p:nvSpPr>
            <p:cNvPr id="9" name="Freeform 9"/>
            <p:cNvSpPr/>
            <p:nvPr/>
          </p:nvSpPr>
          <p:spPr>
            <a:xfrm>
              <a:off x="0" y="0"/>
              <a:ext cx="1843871" cy="190421"/>
            </a:xfrm>
            <a:custGeom>
              <a:avLst/>
              <a:gdLst/>
              <a:ahLst/>
              <a:cxnLst/>
              <a:rect l="l" t="t" r="r" b="b"/>
              <a:pathLst>
                <a:path w="1843871" h="190421">
                  <a:moveTo>
                    <a:pt x="0" y="0"/>
                  </a:moveTo>
                  <a:lnTo>
                    <a:pt x="1843871" y="0"/>
                  </a:lnTo>
                  <a:lnTo>
                    <a:pt x="1843871" y="190421"/>
                  </a:lnTo>
                  <a:lnTo>
                    <a:pt x="0" y="190421"/>
                  </a:lnTo>
                  <a:close/>
                </a:path>
              </a:pathLst>
            </a:custGeom>
            <a:solidFill>
              <a:srgbClr val="DD1683"/>
            </a:solidFill>
          </p:spPr>
          <p:txBody>
            <a:bodyPr/>
            <a:lstStyle/>
            <a:p>
              <a:endParaRPr lang="en-US"/>
            </a:p>
          </p:txBody>
        </p:sp>
        <p:sp>
          <p:nvSpPr>
            <p:cNvPr id="10" name="TextBox 10"/>
            <p:cNvSpPr txBox="1"/>
            <p:nvPr/>
          </p:nvSpPr>
          <p:spPr>
            <a:xfrm>
              <a:off x="0" y="-47625"/>
              <a:ext cx="1843871" cy="23804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876300"/>
            <a:ext cx="9895851" cy="1327309"/>
          </a:xfrm>
          <a:prstGeom prst="rect">
            <a:avLst/>
          </a:prstGeom>
        </p:spPr>
        <p:txBody>
          <a:bodyPr lIns="0" tIns="0" rIns="0" bIns="0" rtlCol="0" anchor="t">
            <a:spAutoFit/>
          </a:bodyPr>
          <a:lstStyle/>
          <a:p>
            <a:pPr algn="l">
              <a:lnSpc>
                <a:spcPts val="10841"/>
              </a:lnSpc>
            </a:pPr>
            <a:r>
              <a:rPr lang="en-US" sz="7743" b="1">
                <a:solidFill>
                  <a:srgbClr val="750550"/>
                </a:solidFill>
                <a:latin typeface="Barlow Ultra-Bold"/>
                <a:ea typeface="Barlow Ultra-Bold"/>
                <a:cs typeface="Barlow Ultra-Bold"/>
                <a:sym typeface="Barlow Ultra-Bold"/>
              </a:rPr>
              <a:t>THE RITE OF SENDING</a:t>
            </a:r>
          </a:p>
        </p:txBody>
      </p:sp>
      <p:sp>
        <p:nvSpPr>
          <p:cNvPr id="12" name="TextBox 12"/>
          <p:cNvSpPr txBox="1"/>
          <p:nvPr/>
        </p:nvSpPr>
        <p:spPr>
          <a:xfrm>
            <a:off x="1028700" y="2565556"/>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#106-110 on p. 77</a:t>
            </a:r>
          </a:p>
        </p:txBody>
      </p:sp>
      <p:sp>
        <p:nvSpPr>
          <p:cNvPr id="13" name="TextBox 13"/>
          <p:cNvSpPr txBox="1"/>
          <p:nvPr/>
        </p:nvSpPr>
        <p:spPr>
          <a:xfrm>
            <a:off x="623936" y="3672344"/>
            <a:ext cx="16635364" cy="4321175"/>
          </a:xfrm>
          <a:prstGeom prst="rect">
            <a:avLst/>
          </a:prstGeom>
        </p:spPr>
        <p:txBody>
          <a:bodyPr lIns="0" tIns="0" rIns="0" bIns="0" rtlCol="0" anchor="t">
            <a:spAutoFit/>
          </a:bodyPr>
          <a:lstStyle/>
          <a:p>
            <a:pPr algn="just">
              <a:lnSpc>
                <a:spcPts val="4899"/>
              </a:lnSpc>
            </a:pPr>
            <a:r>
              <a:rPr lang="en-US" sz="3499" dirty="0">
                <a:solidFill>
                  <a:srgbClr val="FFFFFF"/>
                </a:solidFill>
                <a:latin typeface="Barlow"/>
                <a:ea typeface="Barlow"/>
                <a:cs typeface="Barlow"/>
                <a:sym typeface="Barlow"/>
              </a:rPr>
              <a:t>#106 - When Election takes place with the Bishop, this rite may be celebrated in parishes.</a:t>
            </a:r>
          </a:p>
          <a:p>
            <a:pPr algn="just">
              <a:lnSpc>
                <a:spcPts val="4899"/>
              </a:lnSpc>
            </a:pPr>
            <a:endParaRPr lang="en-US" sz="3499" dirty="0">
              <a:solidFill>
                <a:srgbClr val="FFFFFF"/>
              </a:solidFill>
              <a:latin typeface="Barlow"/>
              <a:ea typeface="Barlow"/>
              <a:cs typeface="Barlow"/>
              <a:sym typeface="Barlow"/>
            </a:endParaRPr>
          </a:p>
          <a:p>
            <a:pPr algn="just">
              <a:lnSpc>
                <a:spcPts val="4899"/>
              </a:lnSpc>
            </a:pPr>
            <a:r>
              <a:rPr lang="en-US" sz="3499" dirty="0">
                <a:solidFill>
                  <a:srgbClr val="FFFFFF"/>
                </a:solidFill>
                <a:latin typeface="Barlow"/>
                <a:ea typeface="Barlow"/>
                <a:cs typeface="Barlow"/>
                <a:sym typeface="Barlow"/>
              </a:rPr>
              <a:t>#107 - The preliminary judgment for election regarding the catechumen’s state of formation and progress is made in the </a:t>
            </a:r>
            <a:r>
              <a:rPr lang="en-US" sz="3499" dirty="0" err="1">
                <a:solidFill>
                  <a:srgbClr val="FFFFFF"/>
                </a:solidFill>
                <a:latin typeface="Barlow"/>
                <a:ea typeface="Barlow"/>
                <a:cs typeface="Barlow"/>
                <a:sym typeface="Barlow"/>
              </a:rPr>
              <a:t>parish.This</a:t>
            </a:r>
            <a:r>
              <a:rPr lang="en-US" sz="3499" dirty="0">
                <a:solidFill>
                  <a:srgbClr val="FFFFFF"/>
                </a:solidFill>
                <a:latin typeface="Barlow"/>
                <a:ea typeface="Barlow"/>
                <a:cs typeface="Barlow"/>
                <a:sym typeface="Barlow"/>
              </a:rPr>
              <a:t> rite offers the local community the opportunity to express its approval of the catechumens and to send them forth to the celebration of Election assured of the parish’s care and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206" y="8248836"/>
            <a:ext cx="18326206" cy="1544341"/>
            <a:chOff x="0" y="0"/>
            <a:chExt cx="4826655" cy="406740"/>
          </a:xfrm>
        </p:grpSpPr>
        <p:sp>
          <p:nvSpPr>
            <p:cNvPr id="9" name="Freeform 9"/>
            <p:cNvSpPr/>
            <p:nvPr/>
          </p:nvSpPr>
          <p:spPr>
            <a:xfrm>
              <a:off x="0" y="0"/>
              <a:ext cx="4826655" cy="406740"/>
            </a:xfrm>
            <a:custGeom>
              <a:avLst/>
              <a:gdLst/>
              <a:ahLst/>
              <a:cxnLst/>
              <a:rect l="l" t="t" r="r" b="b"/>
              <a:pathLst>
                <a:path w="4826655" h="406740">
                  <a:moveTo>
                    <a:pt x="0" y="0"/>
                  </a:moveTo>
                  <a:lnTo>
                    <a:pt x="4826655" y="0"/>
                  </a:lnTo>
                  <a:lnTo>
                    <a:pt x="4826655" y="406740"/>
                  </a:lnTo>
                  <a:lnTo>
                    <a:pt x="0" y="406740"/>
                  </a:lnTo>
                  <a:close/>
                </a:path>
              </a:pathLst>
            </a:custGeom>
            <a:solidFill>
              <a:srgbClr val="DD1683"/>
            </a:solidFill>
          </p:spPr>
          <p:txBody>
            <a:bodyPr/>
            <a:lstStyle/>
            <a:p>
              <a:endParaRPr lang="en-US"/>
            </a:p>
          </p:txBody>
        </p:sp>
        <p:sp>
          <p:nvSpPr>
            <p:cNvPr id="10" name="TextBox 10"/>
            <p:cNvSpPr txBox="1"/>
            <p:nvPr/>
          </p:nvSpPr>
          <p:spPr>
            <a:xfrm>
              <a:off x="0" y="-47625"/>
              <a:ext cx="4826655" cy="45436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876300"/>
            <a:ext cx="11365695" cy="1327309"/>
          </a:xfrm>
          <a:prstGeom prst="rect">
            <a:avLst/>
          </a:prstGeom>
        </p:spPr>
        <p:txBody>
          <a:bodyPr lIns="0" tIns="0" rIns="0" bIns="0" rtlCol="0" anchor="t">
            <a:spAutoFit/>
          </a:bodyPr>
          <a:lstStyle/>
          <a:p>
            <a:pPr algn="l">
              <a:lnSpc>
                <a:spcPts val="10841"/>
              </a:lnSpc>
            </a:pPr>
            <a:r>
              <a:rPr lang="en-US" sz="7743" b="1">
                <a:solidFill>
                  <a:srgbClr val="750550"/>
                </a:solidFill>
                <a:latin typeface="Barlow Ultra-Bold"/>
                <a:ea typeface="Barlow Ultra-Bold"/>
                <a:cs typeface="Barlow Ultra-Bold"/>
                <a:sym typeface="Barlow Ultra-Bold"/>
              </a:rPr>
              <a:t>THE RITE OF ELECTION</a:t>
            </a:r>
          </a:p>
        </p:txBody>
      </p:sp>
      <p:sp>
        <p:nvSpPr>
          <p:cNvPr id="12" name="TextBox 12"/>
          <p:cNvSpPr txBox="1"/>
          <p:nvPr/>
        </p:nvSpPr>
        <p:spPr>
          <a:xfrm>
            <a:off x="1028700" y="2565556"/>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#118-128</a:t>
            </a:r>
          </a:p>
        </p:txBody>
      </p:sp>
      <p:sp>
        <p:nvSpPr>
          <p:cNvPr id="13" name="TextBox 13"/>
          <p:cNvSpPr txBox="1"/>
          <p:nvPr/>
        </p:nvSpPr>
        <p:spPr>
          <a:xfrm>
            <a:off x="623936" y="3862844"/>
            <a:ext cx="16635364" cy="3702050"/>
          </a:xfrm>
          <a:prstGeom prst="rect">
            <a:avLst/>
          </a:prstGeom>
        </p:spPr>
        <p:txBody>
          <a:bodyPr lIns="0" tIns="0" rIns="0" bIns="0" rtlCol="0" anchor="t">
            <a:spAutoFit/>
          </a:bodyPr>
          <a:lstStyle/>
          <a:p>
            <a:pPr algn="just">
              <a:lnSpc>
                <a:spcPts val="4899"/>
              </a:lnSpc>
            </a:pPr>
            <a:r>
              <a:rPr lang="en-US" sz="3499">
                <a:solidFill>
                  <a:srgbClr val="FFFFFF"/>
                </a:solidFill>
                <a:latin typeface="Barlow"/>
                <a:ea typeface="Barlow"/>
                <a:cs typeface="Barlow"/>
                <a:sym typeface="Barlow"/>
              </a:rPr>
              <a:t>#119 – It is called “Election” because the admission made by the Church is founded on election by God, in whose name the church acts.</a:t>
            </a:r>
          </a:p>
          <a:p>
            <a:pPr algn="just">
              <a:lnSpc>
                <a:spcPts val="4899"/>
              </a:lnSpc>
            </a:pPr>
            <a:endParaRPr lang="en-US" sz="3499">
              <a:solidFill>
                <a:srgbClr val="FFFFFF"/>
              </a:solidFill>
              <a:latin typeface="Barlow"/>
              <a:ea typeface="Barlow"/>
              <a:cs typeface="Barlow"/>
              <a:sym typeface="Barlow"/>
            </a:endParaRPr>
          </a:p>
          <a:p>
            <a:pPr algn="just">
              <a:lnSpc>
                <a:spcPts val="4899"/>
              </a:lnSpc>
            </a:pPr>
            <a:r>
              <a:rPr lang="en-US" sz="3499">
                <a:solidFill>
                  <a:srgbClr val="FFFFFF"/>
                </a:solidFill>
                <a:latin typeface="Barlow"/>
                <a:ea typeface="Barlow"/>
                <a:cs typeface="Barlow"/>
                <a:sym typeface="Barlow"/>
              </a:rPr>
              <a:t>#120 – Before “Election” is celebrated, the catechumens are questioned regarding their conversion of mind and morals, a sufficient knowledge of Christian doctrine, and their sense of faith and charity; deliberation is especially required regarding their suitability.</a:t>
            </a:r>
          </a:p>
        </p:txBody>
      </p:sp>
      <p:sp>
        <p:nvSpPr>
          <p:cNvPr id="14" name="TextBox 14"/>
          <p:cNvSpPr txBox="1"/>
          <p:nvPr/>
        </p:nvSpPr>
        <p:spPr>
          <a:xfrm>
            <a:off x="278170" y="8224555"/>
            <a:ext cx="17460342" cy="2007912"/>
          </a:xfrm>
          <a:prstGeom prst="rect">
            <a:avLst/>
          </a:prstGeom>
        </p:spPr>
        <p:txBody>
          <a:bodyPr lIns="0" tIns="0" rIns="0" bIns="0" rtlCol="0" anchor="t">
            <a:spAutoFit/>
          </a:bodyPr>
          <a:lstStyle/>
          <a:p>
            <a:pPr algn="just">
              <a:lnSpc>
                <a:spcPts val="5352"/>
              </a:lnSpc>
            </a:pPr>
            <a:r>
              <a:rPr lang="en-US" sz="3823" b="1">
                <a:solidFill>
                  <a:srgbClr val="FFFFFF"/>
                </a:solidFill>
                <a:latin typeface="Barlow Bold"/>
                <a:ea typeface="Barlow Bold"/>
                <a:cs typeface="Barlow Bold"/>
                <a:sym typeface="Barlow Bold"/>
              </a:rPr>
              <a:t>These paragraphs are essential reading in order to understand what happens at the Rite of Sending, as well as what happens at the Rite of Election.</a:t>
            </a:r>
          </a:p>
          <a:p>
            <a:pPr algn="just">
              <a:lnSpc>
                <a:spcPts val="5352"/>
              </a:lnSpc>
            </a:pPr>
            <a:endParaRPr lang="en-US" sz="3823" b="1">
              <a:solidFill>
                <a:srgbClr val="FFFFFF"/>
              </a:solidFill>
              <a:latin typeface="Barlow Bold"/>
              <a:ea typeface="Barlow Bold"/>
              <a:cs typeface="Barlow Bold"/>
              <a:sym typeface="Barlow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7576638"/>
            <a:chOff x="0" y="0"/>
            <a:chExt cx="3073451" cy="1235745"/>
          </a:xfrm>
        </p:grpSpPr>
        <p:sp>
          <p:nvSpPr>
            <p:cNvPr id="3" name="Freeform 3"/>
            <p:cNvSpPr/>
            <p:nvPr/>
          </p:nvSpPr>
          <p:spPr>
            <a:xfrm>
              <a:off x="0" y="0"/>
              <a:ext cx="3073451" cy="1235746"/>
            </a:xfrm>
            <a:custGeom>
              <a:avLst/>
              <a:gdLst/>
              <a:ahLst/>
              <a:cxnLst/>
              <a:rect l="l" t="t" r="r" b="b"/>
              <a:pathLst>
                <a:path w="3073451" h="1235746">
                  <a:moveTo>
                    <a:pt x="0" y="0"/>
                  </a:moveTo>
                  <a:lnTo>
                    <a:pt x="3073451" y="0"/>
                  </a:lnTo>
                  <a:lnTo>
                    <a:pt x="3073451" y="1235746"/>
                  </a:lnTo>
                  <a:lnTo>
                    <a:pt x="0" y="1235746"/>
                  </a:lnTo>
                  <a:close/>
                </a:path>
              </a:pathLst>
            </a:custGeom>
            <a:solidFill>
              <a:srgbClr val="4C0027"/>
            </a:solidFill>
          </p:spPr>
          <p:txBody>
            <a:bodyPr/>
            <a:lstStyle/>
            <a:p>
              <a:endParaRPr lang="en-US"/>
            </a:p>
          </p:txBody>
        </p:sp>
        <p:sp>
          <p:nvSpPr>
            <p:cNvPr id="4" name="TextBox 4"/>
            <p:cNvSpPr txBox="1"/>
            <p:nvPr/>
          </p:nvSpPr>
          <p:spPr>
            <a:xfrm>
              <a:off x="0" y="-47625"/>
              <a:ext cx="3073451" cy="12833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876300"/>
            <a:ext cx="11365695" cy="1327309"/>
          </a:xfrm>
          <a:prstGeom prst="rect">
            <a:avLst/>
          </a:prstGeom>
        </p:spPr>
        <p:txBody>
          <a:bodyPr lIns="0" tIns="0" rIns="0" bIns="0" rtlCol="0" anchor="t">
            <a:spAutoFit/>
          </a:bodyPr>
          <a:lstStyle/>
          <a:p>
            <a:pPr algn="l">
              <a:lnSpc>
                <a:spcPts val="10841"/>
              </a:lnSpc>
            </a:pPr>
            <a:r>
              <a:rPr lang="en-US" sz="7743" b="1">
                <a:solidFill>
                  <a:srgbClr val="750550"/>
                </a:solidFill>
                <a:latin typeface="Barlow Ultra-Bold"/>
                <a:ea typeface="Barlow Ultra-Bold"/>
                <a:cs typeface="Barlow Ultra-Bold"/>
                <a:sym typeface="Barlow Ultra-Bold"/>
              </a:rPr>
              <a:t>THE RITE OF ELECTION</a:t>
            </a:r>
          </a:p>
        </p:txBody>
      </p:sp>
      <p:sp>
        <p:nvSpPr>
          <p:cNvPr id="9" name="TextBox 9"/>
          <p:cNvSpPr txBox="1"/>
          <p:nvPr/>
        </p:nvSpPr>
        <p:spPr>
          <a:xfrm>
            <a:off x="1028700" y="2565556"/>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#118-128, continued</a:t>
            </a:r>
          </a:p>
        </p:txBody>
      </p:sp>
      <p:sp>
        <p:nvSpPr>
          <p:cNvPr id="10" name="TextBox 10"/>
          <p:cNvSpPr txBox="1"/>
          <p:nvPr/>
        </p:nvSpPr>
        <p:spPr>
          <a:xfrm>
            <a:off x="623936" y="3672344"/>
            <a:ext cx="16635364" cy="6178550"/>
          </a:xfrm>
          <a:prstGeom prst="rect">
            <a:avLst/>
          </a:prstGeom>
        </p:spPr>
        <p:txBody>
          <a:bodyPr lIns="0" tIns="0" rIns="0" bIns="0" rtlCol="0" anchor="t">
            <a:spAutoFit/>
          </a:bodyPr>
          <a:lstStyle/>
          <a:p>
            <a:pPr algn="just">
              <a:lnSpc>
                <a:spcPts val="4899"/>
              </a:lnSpc>
            </a:pPr>
            <a:r>
              <a:rPr lang="en-US" sz="3499">
                <a:solidFill>
                  <a:srgbClr val="FFFFFF"/>
                </a:solidFill>
                <a:latin typeface="Barlow"/>
                <a:ea typeface="Barlow"/>
                <a:cs typeface="Barlow"/>
                <a:sym typeface="Barlow"/>
              </a:rPr>
              <a:t>#121 - As regards the Church, the “Election” is, as it were, the center of her attentive care for these catechumens…. The Bishop, Priests, Deacons, catechists, godparents, and the entire local community, according to each one’s own order and manner, should render a judgment on the instruction and progress of the catechumens, having considered the matter with the greatest care. Then they embrace the elect with prayer, so that the whole church takes them with her to meet Christ.</a:t>
            </a:r>
          </a:p>
          <a:p>
            <a:pPr algn="just">
              <a:lnSpc>
                <a:spcPts val="4899"/>
              </a:lnSpc>
            </a:pPr>
            <a:endParaRPr lang="en-US" sz="3499">
              <a:solidFill>
                <a:srgbClr val="FFFFFF"/>
              </a:solidFill>
              <a:latin typeface="Barlow"/>
              <a:ea typeface="Barlow"/>
              <a:cs typeface="Barlow"/>
              <a:sym typeface="Barlow"/>
            </a:endParaRPr>
          </a:p>
          <a:p>
            <a:pPr algn="just">
              <a:lnSpc>
                <a:spcPts val="4899"/>
              </a:lnSpc>
            </a:pPr>
            <a:r>
              <a:rPr lang="en-US" sz="3499">
                <a:solidFill>
                  <a:srgbClr val="FFFFFF"/>
                </a:solidFill>
                <a:latin typeface="Barlow"/>
                <a:ea typeface="Barlow"/>
                <a:cs typeface="Barlow"/>
                <a:sym typeface="Barlow"/>
              </a:rPr>
              <a:t>#122 - In order to arrive at a wise decision about the suitability of the candidates [catechumens], a discussion must be held before the liturgical celebration by those in charge of the instruction of the catechumens…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220" y="2973924"/>
            <a:ext cx="18844031" cy="2867691"/>
            <a:chOff x="0" y="0"/>
            <a:chExt cx="3073451" cy="467719"/>
          </a:xfrm>
        </p:grpSpPr>
        <p:sp>
          <p:nvSpPr>
            <p:cNvPr id="3" name="Freeform 3"/>
            <p:cNvSpPr/>
            <p:nvPr/>
          </p:nvSpPr>
          <p:spPr>
            <a:xfrm>
              <a:off x="0" y="0"/>
              <a:ext cx="3073451" cy="467719"/>
            </a:xfrm>
            <a:custGeom>
              <a:avLst/>
              <a:gdLst/>
              <a:ahLst/>
              <a:cxnLst/>
              <a:rect l="l" t="t" r="r" b="b"/>
              <a:pathLst>
                <a:path w="3073451" h="467719">
                  <a:moveTo>
                    <a:pt x="0" y="0"/>
                  </a:moveTo>
                  <a:lnTo>
                    <a:pt x="3073451" y="0"/>
                  </a:lnTo>
                  <a:lnTo>
                    <a:pt x="3073451" y="467719"/>
                  </a:lnTo>
                  <a:lnTo>
                    <a:pt x="0" y="467719"/>
                  </a:lnTo>
                  <a:close/>
                </a:path>
              </a:pathLst>
            </a:custGeom>
            <a:solidFill>
              <a:srgbClr val="4C0027"/>
            </a:solidFill>
          </p:spPr>
          <p:txBody>
            <a:bodyPr/>
            <a:lstStyle/>
            <a:p>
              <a:endParaRPr lang="en-US"/>
            </a:p>
          </p:txBody>
        </p:sp>
        <p:sp>
          <p:nvSpPr>
            <p:cNvPr id="4" name="TextBox 4"/>
            <p:cNvSpPr txBox="1"/>
            <p:nvPr/>
          </p:nvSpPr>
          <p:spPr>
            <a:xfrm>
              <a:off x="0" y="-47625"/>
              <a:ext cx="3073451" cy="5153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72553" y="2446955"/>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876300"/>
            <a:ext cx="11365695" cy="1327309"/>
          </a:xfrm>
          <a:prstGeom prst="rect">
            <a:avLst/>
          </a:prstGeom>
        </p:spPr>
        <p:txBody>
          <a:bodyPr lIns="0" tIns="0" rIns="0" bIns="0" rtlCol="0" anchor="t">
            <a:spAutoFit/>
          </a:bodyPr>
          <a:lstStyle/>
          <a:p>
            <a:pPr algn="l">
              <a:lnSpc>
                <a:spcPts val="10841"/>
              </a:lnSpc>
            </a:pPr>
            <a:r>
              <a:rPr lang="en-US" sz="7743" b="1">
                <a:solidFill>
                  <a:srgbClr val="750550"/>
                </a:solidFill>
                <a:latin typeface="Barlow Ultra-Bold"/>
                <a:ea typeface="Barlow Ultra-Bold"/>
                <a:cs typeface="Barlow Ultra-Bold"/>
                <a:sym typeface="Barlow Ultra-Bold"/>
              </a:rPr>
              <a:t>THE RITE OF ELECTION</a:t>
            </a:r>
          </a:p>
        </p:txBody>
      </p:sp>
      <p:sp>
        <p:nvSpPr>
          <p:cNvPr id="9" name="TextBox 9"/>
          <p:cNvSpPr txBox="1"/>
          <p:nvPr/>
        </p:nvSpPr>
        <p:spPr>
          <a:xfrm>
            <a:off x="1028700" y="2565556"/>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#118-128, continued</a:t>
            </a:r>
          </a:p>
        </p:txBody>
      </p:sp>
      <p:sp>
        <p:nvSpPr>
          <p:cNvPr id="10" name="TextBox 10"/>
          <p:cNvSpPr txBox="1"/>
          <p:nvPr/>
        </p:nvSpPr>
        <p:spPr>
          <a:xfrm>
            <a:off x="623936" y="3917950"/>
            <a:ext cx="16635364" cy="1225550"/>
          </a:xfrm>
          <a:prstGeom prst="rect">
            <a:avLst/>
          </a:prstGeom>
        </p:spPr>
        <p:txBody>
          <a:bodyPr lIns="0" tIns="0" rIns="0" bIns="0" rtlCol="0" anchor="t">
            <a:spAutoFit/>
          </a:bodyPr>
          <a:lstStyle/>
          <a:p>
            <a:pPr algn="just">
              <a:lnSpc>
                <a:spcPts val="4899"/>
              </a:lnSpc>
            </a:pPr>
            <a:r>
              <a:rPr lang="en-US" sz="3499">
                <a:solidFill>
                  <a:srgbClr val="FFFFFF"/>
                </a:solidFill>
                <a:latin typeface="Barlow"/>
                <a:ea typeface="Barlow"/>
                <a:cs typeface="Barlow"/>
                <a:sym typeface="Barlow"/>
              </a:rPr>
              <a:t>·#123 – Then godparents…enroll the catechumen’s name with them.</a:t>
            </a:r>
          </a:p>
          <a:p>
            <a:pPr algn="just">
              <a:lnSpc>
                <a:spcPts val="4899"/>
              </a:lnSpc>
            </a:pPr>
            <a:r>
              <a:rPr lang="en-US" sz="3499">
                <a:solidFill>
                  <a:srgbClr val="FFFFFF"/>
                </a:solidFill>
                <a:latin typeface="Barlow"/>
                <a:ea typeface="Barlow"/>
                <a:cs typeface="Barlow"/>
                <a:sym typeface="Barlow"/>
              </a:rPr>
              <a:t>·#126 - ,,,the Rite of Election should normally take place on the First Sunday of Lent….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36645" y="3416450"/>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99" y="9218331"/>
            <a:ext cx="7000946" cy="723004"/>
            <a:chOff x="0" y="0"/>
            <a:chExt cx="1843871" cy="190421"/>
          </a:xfrm>
        </p:grpSpPr>
        <p:sp>
          <p:nvSpPr>
            <p:cNvPr id="9" name="Freeform 9"/>
            <p:cNvSpPr/>
            <p:nvPr/>
          </p:nvSpPr>
          <p:spPr>
            <a:xfrm>
              <a:off x="0" y="0"/>
              <a:ext cx="1843871" cy="190421"/>
            </a:xfrm>
            <a:custGeom>
              <a:avLst/>
              <a:gdLst/>
              <a:ahLst/>
              <a:cxnLst/>
              <a:rect l="l" t="t" r="r" b="b"/>
              <a:pathLst>
                <a:path w="1843871" h="190421">
                  <a:moveTo>
                    <a:pt x="0" y="0"/>
                  </a:moveTo>
                  <a:lnTo>
                    <a:pt x="1843871" y="0"/>
                  </a:lnTo>
                  <a:lnTo>
                    <a:pt x="1843871" y="190421"/>
                  </a:lnTo>
                  <a:lnTo>
                    <a:pt x="0" y="190421"/>
                  </a:lnTo>
                  <a:close/>
                </a:path>
              </a:pathLst>
            </a:custGeom>
            <a:solidFill>
              <a:srgbClr val="DD1683"/>
            </a:solidFill>
          </p:spPr>
          <p:txBody>
            <a:bodyPr/>
            <a:lstStyle/>
            <a:p>
              <a:endParaRPr lang="en-US"/>
            </a:p>
          </p:txBody>
        </p:sp>
        <p:sp>
          <p:nvSpPr>
            <p:cNvPr id="10" name="TextBox 10"/>
            <p:cNvSpPr txBox="1"/>
            <p:nvPr/>
          </p:nvSpPr>
          <p:spPr>
            <a:xfrm>
              <a:off x="0" y="-47625"/>
              <a:ext cx="1843871" cy="23804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212336"/>
            <a:ext cx="16682317" cy="3204115"/>
          </a:xfrm>
          <a:prstGeom prst="rect">
            <a:avLst/>
          </a:prstGeom>
        </p:spPr>
        <p:txBody>
          <a:bodyPr lIns="0" tIns="0" rIns="0" bIns="0" rtlCol="0" anchor="t">
            <a:spAutoFit/>
          </a:bodyPr>
          <a:lstStyle/>
          <a:p>
            <a:pPr algn="l">
              <a:lnSpc>
                <a:spcPts val="8363"/>
              </a:lnSpc>
            </a:pPr>
            <a:r>
              <a:rPr lang="en-US" sz="7743" b="1">
                <a:solidFill>
                  <a:srgbClr val="750550"/>
                </a:solidFill>
                <a:latin typeface="Barlow Ultra-Bold"/>
                <a:ea typeface="Barlow Ultra-Bold"/>
                <a:cs typeface="Barlow Ultra-Bold"/>
                <a:sym typeface="Barlow Ultra-Bold"/>
              </a:rPr>
              <a:t>THE RITE OF CALLING OF THE CANDIDATES TO CONTINUING CONVERSION</a:t>
            </a:r>
          </a:p>
        </p:txBody>
      </p:sp>
      <p:sp>
        <p:nvSpPr>
          <p:cNvPr id="12" name="TextBox 12"/>
          <p:cNvSpPr txBox="1"/>
          <p:nvPr/>
        </p:nvSpPr>
        <p:spPr>
          <a:xfrm>
            <a:off x="1064607" y="3535052"/>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#446-449</a:t>
            </a:r>
          </a:p>
        </p:txBody>
      </p:sp>
      <p:sp>
        <p:nvSpPr>
          <p:cNvPr id="13" name="TextBox 13"/>
          <p:cNvSpPr txBox="1"/>
          <p:nvPr/>
        </p:nvSpPr>
        <p:spPr>
          <a:xfrm>
            <a:off x="623936" y="4955235"/>
            <a:ext cx="16635364" cy="3702050"/>
          </a:xfrm>
          <a:prstGeom prst="rect">
            <a:avLst/>
          </a:prstGeom>
        </p:spPr>
        <p:txBody>
          <a:bodyPr lIns="0" tIns="0" rIns="0" bIns="0" rtlCol="0" anchor="t">
            <a:spAutoFit/>
          </a:bodyPr>
          <a:lstStyle/>
          <a:p>
            <a:pPr algn="just">
              <a:lnSpc>
                <a:spcPts val="4899"/>
              </a:lnSpc>
            </a:pPr>
            <a:r>
              <a:rPr lang="en-US" sz="3499">
                <a:solidFill>
                  <a:srgbClr val="FFFFFF"/>
                </a:solidFill>
                <a:latin typeface="Barlow"/>
                <a:ea typeface="Barlow"/>
                <a:cs typeface="Barlow"/>
                <a:sym typeface="Barlow"/>
              </a:rPr>
              <a:t>#446 – This rite may be celebrated with baptized but uncatechized adults who wish to complete their Christian Initiation through the Sacraments of Confirmation and the Eucharist or who wish to be received into the full communion of the Catholic Church.</a:t>
            </a:r>
          </a:p>
          <a:p>
            <a:pPr algn="just">
              <a:lnSpc>
                <a:spcPts val="4899"/>
              </a:lnSpc>
            </a:pPr>
            <a:endParaRPr lang="en-US" sz="3499">
              <a:solidFill>
                <a:srgbClr val="FFFFFF"/>
              </a:solidFill>
              <a:latin typeface="Barlow"/>
              <a:ea typeface="Barlow"/>
              <a:cs typeface="Barlow"/>
              <a:sym typeface="Barlow"/>
            </a:endParaRPr>
          </a:p>
          <a:p>
            <a:pPr algn="just">
              <a:lnSpc>
                <a:spcPts val="4899"/>
              </a:lnSpc>
            </a:pPr>
            <a:r>
              <a:rPr lang="en-US" sz="3499">
                <a:solidFill>
                  <a:srgbClr val="FFFFFF"/>
                </a:solidFill>
                <a:latin typeface="Barlow"/>
                <a:ea typeface="Barlow"/>
                <a:cs typeface="Barlow"/>
                <a:sym typeface="Barlow"/>
              </a:rPr>
              <a:t>#447 – This rite is intended for celebrations in communities where there are no catechumens.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5997916"/>
            <a:chOff x="0" y="0"/>
            <a:chExt cx="3073451" cy="978257"/>
          </a:xfrm>
        </p:grpSpPr>
        <p:sp>
          <p:nvSpPr>
            <p:cNvPr id="3" name="Freeform 3"/>
            <p:cNvSpPr/>
            <p:nvPr/>
          </p:nvSpPr>
          <p:spPr>
            <a:xfrm>
              <a:off x="0" y="0"/>
              <a:ext cx="3073451" cy="978257"/>
            </a:xfrm>
            <a:custGeom>
              <a:avLst/>
              <a:gdLst/>
              <a:ahLst/>
              <a:cxnLst/>
              <a:rect l="l" t="t" r="r" b="b"/>
              <a:pathLst>
                <a:path w="3073451" h="978257">
                  <a:moveTo>
                    <a:pt x="0" y="0"/>
                  </a:moveTo>
                  <a:lnTo>
                    <a:pt x="3073451" y="0"/>
                  </a:lnTo>
                  <a:lnTo>
                    <a:pt x="3073451" y="978257"/>
                  </a:lnTo>
                  <a:lnTo>
                    <a:pt x="0" y="978257"/>
                  </a:lnTo>
                  <a:close/>
                </a:path>
              </a:pathLst>
            </a:custGeom>
            <a:solidFill>
              <a:srgbClr val="4C0027"/>
            </a:solidFill>
          </p:spPr>
          <p:txBody>
            <a:bodyPr/>
            <a:lstStyle/>
            <a:p>
              <a:endParaRPr lang="en-US"/>
            </a:p>
          </p:txBody>
        </p:sp>
        <p:sp>
          <p:nvSpPr>
            <p:cNvPr id="4" name="TextBox 4"/>
            <p:cNvSpPr txBox="1"/>
            <p:nvPr/>
          </p:nvSpPr>
          <p:spPr>
            <a:xfrm>
              <a:off x="0" y="-47625"/>
              <a:ext cx="3073451" cy="1025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36645" y="3416450"/>
            <a:ext cx="15404273" cy="1053939"/>
            <a:chOff x="0" y="0"/>
            <a:chExt cx="2512428" cy="171897"/>
          </a:xfrm>
        </p:grpSpPr>
        <p:sp>
          <p:nvSpPr>
            <p:cNvPr id="6" name="Freeform 6"/>
            <p:cNvSpPr/>
            <p:nvPr/>
          </p:nvSpPr>
          <p:spPr>
            <a:xfrm>
              <a:off x="0" y="0"/>
              <a:ext cx="2512428" cy="171897"/>
            </a:xfrm>
            <a:custGeom>
              <a:avLst/>
              <a:gdLst/>
              <a:ahLst/>
              <a:cxnLst/>
              <a:rect l="l" t="t" r="r" b="b"/>
              <a:pathLst>
                <a:path w="2512428" h="171897">
                  <a:moveTo>
                    <a:pt x="6534" y="0"/>
                  </a:moveTo>
                  <a:lnTo>
                    <a:pt x="2505895" y="0"/>
                  </a:lnTo>
                  <a:cubicBezTo>
                    <a:pt x="2507628" y="0"/>
                    <a:pt x="2509289" y="688"/>
                    <a:pt x="2510515" y="1914"/>
                  </a:cubicBezTo>
                  <a:cubicBezTo>
                    <a:pt x="2511740" y="3139"/>
                    <a:pt x="2512428" y="4801"/>
                    <a:pt x="2512428" y="6534"/>
                  </a:cubicBezTo>
                  <a:lnTo>
                    <a:pt x="2512428" y="165363"/>
                  </a:lnTo>
                  <a:cubicBezTo>
                    <a:pt x="2512428" y="167096"/>
                    <a:pt x="2511740" y="168758"/>
                    <a:pt x="2510515" y="169983"/>
                  </a:cubicBezTo>
                  <a:cubicBezTo>
                    <a:pt x="2509289" y="171208"/>
                    <a:pt x="2507628" y="171897"/>
                    <a:pt x="2505895" y="171897"/>
                  </a:cubicBezTo>
                  <a:lnTo>
                    <a:pt x="6534" y="171897"/>
                  </a:lnTo>
                  <a:cubicBezTo>
                    <a:pt x="4801" y="171897"/>
                    <a:pt x="3139" y="171208"/>
                    <a:pt x="1914" y="169983"/>
                  </a:cubicBezTo>
                  <a:cubicBezTo>
                    <a:pt x="688" y="168758"/>
                    <a:pt x="0" y="167096"/>
                    <a:pt x="0" y="165363"/>
                  </a:cubicBezTo>
                  <a:lnTo>
                    <a:pt x="0" y="6534"/>
                  </a:lnTo>
                  <a:cubicBezTo>
                    <a:pt x="0" y="4801"/>
                    <a:pt x="688" y="3139"/>
                    <a:pt x="1914" y="1914"/>
                  </a:cubicBezTo>
                  <a:cubicBezTo>
                    <a:pt x="3139" y="688"/>
                    <a:pt x="4801" y="0"/>
                    <a:pt x="6534"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2512428"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99" y="9218331"/>
            <a:ext cx="7000946" cy="723004"/>
            <a:chOff x="0" y="0"/>
            <a:chExt cx="1843871" cy="190421"/>
          </a:xfrm>
        </p:grpSpPr>
        <p:sp>
          <p:nvSpPr>
            <p:cNvPr id="9" name="Freeform 9"/>
            <p:cNvSpPr/>
            <p:nvPr/>
          </p:nvSpPr>
          <p:spPr>
            <a:xfrm>
              <a:off x="0" y="0"/>
              <a:ext cx="1843871" cy="190421"/>
            </a:xfrm>
            <a:custGeom>
              <a:avLst/>
              <a:gdLst/>
              <a:ahLst/>
              <a:cxnLst/>
              <a:rect l="l" t="t" r="r" b="b"/>
              <a:pathLst>
                <a:path w="1843871" h="190421">
                  <a:moveTo>
                    <a:pt x="0" y="0"/>
                  </a:moveTo>
                  <a:lnTo>
                    <a:pt x="1843871" y="0"/>
                  </a:lnTo>
                  <a:lnTo>
                    <a:pt x="1843871" y="190421"/>
                  </a:lnTo>
                  <a:lnTo>
                    <a:pt x="0" y="190421"/>
                  </a:lnTo>
                  <a:close/>
                </a:path>
              </a:pathLst>
            </a:custGeom>
            <a:solidFill>
              <a:srgbClr val="DD1683"/>
            </a:solidFill>
          </p:spPr>
          <p:txBody>
            <a:bodyPr/>
            <a:lstStyle/>
            <a:p>
              <a:endParaRPr lang="en-US"/>
            </a:p>
          </p:txBody>
        </p:sp>
        <p:sp>
          <p:nvSpPr>
            <p:cNvPr id="10" name="TextBox 10"/>
            <p:cNvSpPr txBox="1"/>
            <p:nvPr/>
          </p:nvSpPr>
          <p:spPr>
            <a:xfrm>
              <a:off x="0" y="-47625"/>
              <a:ext cx="1843871" cy="23804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212336"/>
            <a:ext cx="16682317" cy="3204115"/>
          </a:xfrm>
          <a:prstGeom prst="rect">
            <a:avLst/>
          </a:prstGeom>
        </p:spPr>
        <p:txBody>
          <a:bodyPr lIns="0" tIns="0" rIns="0" bIns="0" rtlCol="0" anchor="t">
            <a:spAutoFit/>
          </a:bodyPr>
          <a:lstStyle/>
          <a:p>
            <a:pPr algn="l">
              <a:lnSpc>
                <a:spcPts val="8363"/>
              </a:lnSpc>
            </a:pPr>
            <a:r>
              <a:rPr lang="en-US" sz="7743" b="1">
                <a:solidFill>
                  <a:srgbClr val="750550"/>
                </a:solidFill>
                <a:latin typeface="Barlow Ultra-Bold"/>
                <a:ea typeface="Barlow Ultra-Bold"/>
                <a:cs typeface="Barlow Ultra-Bold"/>
                <a:sym typeface="Barlow Ultra-Bold"/>
              </a:rPr>
              <a:t>THE RITE OF CALLING OF THE CANDIDATES TO CONTINUING CONVERSION</a:t>
            </a:r>
          </a:p>
        </p:txBody>
      </p:sp>
      <p:sp>
        <p:nvSpPr>
          <p:cNvPr id="12" name="TextBox 12"/>
          <p:cNvSpPr txBox="1"/>
          <p:nvPr/>
        </p:nvSpPr>
        <p:spPr>
          <a:xfrm>
            <a:off x="1064607" y="3535052"/>
            <a:ext cx="9702827"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#446-449, continued</a:t>
            </a:r>
          </a:p>
        </p:txBody>
      </p:sp>
      <p:sp>
        <p:nvSpPr>
          <p:cNvPr id="13" name="TextBox 13"/>
          <p:cNvSpPr txBox="1"/>
          <p:nvPr/>
        </p:nvSpPr>
        <p:spPr>
          <a:xfrm>
            <a:off x="623936" y="4955235"/>
            <a:ext cx="16635364" cy="3702050"/>
          </a:xfrm>
          <a:prstGeom prst="rect">
            <a:avLst/>
          </a:prstGeom>
        </p:spPr>
        <p:txBody>
          <a:bodyPr lIns="0" tIns="0" rIns="0" bIns="0" rtlCol="0" anchor="t">
            <a:spAutoFit/>
          </a:bodyPr>
          <a:lstStyle/>
          <a:p>
            <a:pPr algn="just">
              <a:lnSpc>
                <a:spcPts val="4899"/>
              </a:lnSpc>
            </a:pPr>
            <a:r>
              <a:rPr lang="en-US" sz="3499">
                <a:solidFill>
                  <a:srgbClr val="FFFFFF"/>
                </a:solidFill>
                <a:latin typeface="Barlow"/>
                <a:ea typeface="Barlow"/>
                <a:cs typeface="Barlow"/>
                <a:sym typeface="Barlow"/>
              </a:rPr>
              <a:t>#448 – The rite may be celebrated at the beginning of Lent, especially for adult Catholics.</a:t>
            </a:r>
          </a:p>
          <a:p>
            <a:pPr algn="just">
              <a:lnSpc>
                <a:spcPts val="4899"/>
              </a:lnSpc>
            </a:pPr>
            <a:endParaRPr lang="en-US" sz="3499">
              <a:solidFill>
                <a:srgbClr val="FFFFFF"/>
              </a:solidFill>
              <a:latin typeface="Barlow"/>
              <a:ea typeface="Barlow"/>
              <a:cs typeface="Barlow"/>
              <a:sym typeface="Barlow"/>
            </a:endParaRPr>
          </a:p>
          <a:p>
            <a:pPr algn="just">
              <a:lnSpc>
                <a:spcPts val="4899"/>
              </a:lnSpc>
            </a:pPr>
            <a:r>
              <a:rPr lang="en-US" sz="3499">
                <a:solidFill>
                  <a:srgbClr val="FFFFFF"/>
                </a:solidFill>
                <a:latin typeface="Barlow"/>
                <a:ea typeface="Barlow"/>
                <a:cs typeface="Barlow"/>
                <a:sym typeface="Barlow"/>
              </a:rPr>
              <a:t>#446 – There is a combined rite of Election and the Calling of the Candidates for Continuing Conversion found in Appendix I, 3 #547-561).</a:t>
            </a:r>
          </a:p>
          <a:p>
            <a:pPr algn="just">
              <a:lnSpc>
                <a:spcPts val="4899"/>
              </a:lnSpc>
            </a:pPr>
            <a:endParaRPr lang="en-US" sz="3499">
              <a:solidFill>
                <a:srgbClr val="FFFFFF"/>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6343580"/>
            <a:chOff x="0" y="0"/>
            <a:chExt cx="3073451" cy="1034634"/>
          </a:xfrm>
        </p:grpSpPr>
        <p:sp>
          <p:nvSpPr>
            <p:cNvPr id="3" name="Freeform 3"/>
            <p:cNvSpPr/>
            <p:nvPr/>
          </p:nvSpPr>
          <p:spPr>
            <a:xfrm>
              <a:off x="0" y="0"/>
              <a:ext cx="3073451" cy="1034634"/>
            </a:xfrm>
            <a:custGeom>
              <a:avLst/>
              <a:gdLst/>
              <a:ahLst/>
              <a:cxnLst/>
              <a:rect l="l" t="t" r="r" b="b"/>
              <a:pathLst>
                <a:path w="3073451" h="1034634">
                  <a:moveTo>
                    <a:pt x="0" y="0"/>
                  </a:moveTo>
                  <a:lnTo>
                    <a:pt x="3073451" y="0"/>
                  </a:lnTo>
                  <a:lnTo>
                    <a:pt x="3073451" y="1034634"/>
                  </a:lnTo>
                  <a:lnTo>
                    <a:pt x="0" y="1034634"/>
                  </a:lnTo>
                  <a:close/>
                </a:path>
              </a:pathLst>
            </a:custGeom>
            <a:solidFill>
              <a:srgbClr val="4C0027"/>
            </a:solidFill>
          </p:spPr>
          <p:txBody>
            <a:bodyPr/>
            <a:lstStyle/>
            <a:p>
              <a:endParaRPr lang="en-US"/>
            </a:p>
          </p:txBody>
        </p:sp>
        <p:sp>
          <p:nvSpPr>
            <p:cNvPr id="4" name="TextBox 4"/>
            <p:cNvSpPr txBox="1"/>
            <p:nvPr/>
          </p:nvSpPr>
          <p:spPr>
            <a:xfrm>
              <a:off x="0" y="-47625"/>
              <a:ext cx="3073451" cy="108225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36645" y="2854475"/>
            <a:ext cx="20013734" cy="2176960"/>
            <a:chOff x="0" y="0"/>
            <a:chExt cx="3264229" cy="355061"/>
          </a:xfrm>
        </p:grpSpPr>
        <p:sp>
          <p:nvSpPr>
            <p:cNvPr id="6" name="Freeform 6"/>
            <p:cNvSpPr/>
            <p:nvPr/>
          </p:nvSpPr>
          <p:spPr>
            <a:xfrm>
              <a:off x="0" y="0"/>
              <a:ext cx="3264229" cy="355061"/>
            </a:xfrm>
            <a:custGeom>
              <a:avLst/>
              <a:gdLst/>
              <a:ahLst/>
              <a:cxnLst/>
              <a:rect l="l" t="t" r="r" b="b"/>
              <a:pathLst>
                <a:path w="3264229" h="355061">
                  <a:moveTo>
                    <a:pt x="5029" y="0"/>
                  </a:moveTo>
                  <a:lnTo>
                    <a:pt x="3259200" y="0"/>
                  </a:lnTo>
                  <a:cubicBezTo>
                    <a:pt x="3261978" y="0"/>
                    <a:pt x="3264229" y="2251"/>
                    <a:pt x="3264229" y="5029"/>
                  </a:cubicBezTo>
                  <a:lnTo>
                    <a:pt x="3264229" y="350032"/>
                  </a:lnTo>
                  <a:cubicBezTo>
                    <a:pt x="3264229" y="352809"/>
                    <a:pt x="3261978" y="355061"/>
                    <a:pt x="3259200" y="355061"/>
                  </a:cubicBezTo>
                  <a:lnTo>
                    <a:pt x="5029" y="355061"/>
                  </a:lnTo>
                  <a:cubicBezTo>
                    <a:pt x="2251" y="355061"/>
                    <a:pt x="0" y="352809"/>
                    <a:pt x="0" y="350032"/>
                  </a:cubicBezTo>
                  <a:lnTo>
                    <a:pt x="0" y="5029"/>
                  </a:lnTo>
                  <a:cubicBezTo>
                    <a:pt x="0" y="2251"/>
                    <a:pt x="2251" y="0"/>
                    <a:pt x="5029"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264229" cy="40268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707636"/>
            <a:ext cx="16682317" cy="2146840"/>
          </a:xfrm>
          <a:prstGeom prst="rect">
            <a:avLst/>
          </a:prstGeom>
        </p:spPr>
        <p:txBody>
          <a:bodyPr lIns="0" tIns="0" rIns="0" bIns="0" rtlCol="0" anchor="t">
            <a:spAutoFit/>
          </a:bodyPr>
          <a:lstStyle/>
          <a:p>
            <a:pPr algn="l">
              <a:lnSpc>
                <a:spcPts val="8363"/>
              </a:lnSpc>
            </a:pPr>
            <a:r>
              <a:rPr lang="en-US" sz="7743" b="1">
                <a:solidFill>
                  <a:srgbClr val="750550"/>
                </a:solidFill>
                <a:latin typeface="Barlow Ultra-Bold"/>
                <a:ea typeface="Barlow Ultra-Bold"/>
                <a:cs typeface="Barlow Ultra-Bold"/>
                <a:sym typeface="Barlow Ultra-Bold"/>
              </a:rPr>
              <a:t> THE PENITENTIAL RITE (A SCRUTINY FOR CANDIDATES)</a:t>
            </a:r>
          </a:p>
        </p:txBody>
      </p:sp>
      <p:sp>
        <p:nvSpPr>
          <p:cNvPr id="9" name="TextBox 9"/>
          <p:cNvSpPr txBox="1"/>
          <p:nvPr/>
        </p:nvSpPr>
        <p:spPr>
          <a:xfrm>
            <a:off x="1028700" y="3122580"/>
            <a:ext cx="15920960" cy="2257878"/>
          </a:xfrm>
          <a:prstGeom prst="rect">
            <a:avLst/>
          </a:prstGeom>
        </p:spPr>
        <p:txBody>
          <a:bodyPr lIns="0" tIns="0" rIns="0" bIns="0" rtlCol="0" anchor="t">
            <a:spAutoFit/>
          </a:bodyPr>
          <a:lstStyle/>
          <a:p>
            <a:pPr algn="just">
              <a:lnSpc>
                <a:spcPts val="4494"/>
              </a:lnSpc>
            </a:pPr>
            <a:r>
              <a:rPr lang="en-US" sz="4123" b="1">
                <a:solidFill>
                  <a:srgbClr val="FFFFFF"/>
                </a:solidFill>
                <a:latin typeface="Barlow Bold"/>
                <a:ea typeface="Barlow Bold"/>
                <a:cs typeface="Barlow Bold"/>
                <a:sym typeface="Barlow Bold"/>
              </a:rPr>
              <a:t>Found in Chapter IV: Preparing Adults for Confirmation and the Eucharist Who Were Baptized as Infants and Did Not Receive Catechesis, p. 329, #459-463</a:t>
            </a:r>
          </a:p>
          <a:p>
            <a:pPr algn="just">
              <a:lnSpc>
                <a:spcPts val="4494"/>
              </a:lnSpc>
            </a:pPr>
            <a:endParaRPr lang="en-US" sz="4123" b="1">
              <a:solidFill>
                <a:srgbClr val="FFFFFF"/>
              </a:solidFill>
              <a:latin typeface="Barlow Bold"/>
              <a:ea typeface="Barlow Bold"/>
              <a:cs typeface="Barlow Bold"/>
              <a:sym typeface="Barlow Bold"/>
            </a:endParaRPr>
          </a:p>
        </p:txBody>
      </p:sp>
      <p:sp>
        <p:nvSpPr>
          <p:cNvPr id="10" name="TextBox 10"/>
          <p:cNvSpPr txBox="1"/>
          <p:nvPr/>
        </p:nvSpPr>
        <p:spPr>
          <a:xfrm>
            <a:off x="671498" y="5304259"/>
            <a:ext cx="16635364" cy="4940300"/>
          </a:xfrm>
          <a:prstGeom prst="rect">
            <a:avLst/>
          </a:prstGeom>
        </p:spPr>
        <p:txBody>
          <a:bodyPr lIns="0" tIns="0" rIns="0" bIns="0" rtlCol="0" anchor="t">
            <a:spAutoFit/>
          </a:bodyPr>
          <a:lstStyle/>
          <a:p>
            <a:pPr algn="just">
              <a:lnSpc>
                <a:spcPts val="4899"/>
              </a:lnSpc>
            </a:pPr>
            <a:r>
              <a:rPr lang="en-US" sz="3499" dirty="0">
                <a:solidFill>
                  <a:srgbClr val="FFFFFF"/>
                </a:solidFill>
                <a:latin typeface="Barlow"/>
                <a:ea typeface="Barlow"/>
                <a:cs typeface="Barlow"/>
                <a:sym typeface="Barlow"/>
              </a:rPr>
              <a:t>#459 – It is held within a Celebration of the Word of God as a kind of Scrutiny, similar to the Scrutinies for the Catechumens.</a:t>
            </a:r>
          </a:p>
          <a:p>
            <a:pPr algn="just">
              <a:lnSpc>
                <a:spcPts val="4899"/>
              </a:lnSpc>
            </a:pPr>
            <a:endParaRPr lang="en-US" sz="3499" dirty="0">
              <a:solidFill>
                <a:srgbClr val="FFFFFF"/>
              </a:solidFill>
              <a:latin typeface="Barlow"/>
              <a:ea typeface="Barlow"/>
              <a:cs typeface="Barlow"/>
              <a:sym typeface="Barlow"/>
            </a:endParaRPr>
          </a:p>
          <a:p>
            <a:pPr algn="just">
              <a:lnSpc>
                <a:spcPts val="4899"/>
              </a:lnSpc>
            </a:pPr>
            <a:r>
              <a:rPr lang="en-US" sz="3499" dirty="0">
                <a:solidFill>
                  <a:srgbClr val="FFFFFF"/>
                </a:solidFill>
                <a:latin typeface="Barlow"/>
                <a:ea typeface="Barlow"/>
                <a:cs typeface="Barlow"/>
                <a:sym typeface="Barlow"/>
              </a:rPr>
              <a:t>#461 – Along with the candidates, their sponsors and the larger liturgical assembly also participate in the celebration of the Penitential Rite. Therefore the rite is to be adapted in such a way that it benefits all the </a:t>
            </a:r>
            <a:r>
              <a:rPr lang="en-US" sz="3499" dirty="0" err="1">
                <a:solidFill>
                  <a:srgbClr val="FFFFFF"/>
                </a:solidFill>
                <a:latin typeface="Barlow"/>
                <a:ea typeface="Barlow"/>
                <a:cs typeface="Barlow"/>
                <a:sym typeface="Barlow"/>
              </a:rPr>
              <a:t>participants.This</a:t>
            </a:r>
            <a:r>
              <a:rPr lang="en-US" sz="3499" dirty="0">
                <a:solidFill>
                  <a:srgbClr val="FFFFFF"/>
                </a:solidFill>
                <a:latin typeface="Barlow"/>
                <a:ea typeface="Barlow"/>
                <a:cs typeface="Barlow"/>
                <a:sym typeface="Barlow"/>
              </a:rPr>
              <a:t> Penitential Rite may also help to prepare the candidates to celebrate the Sacrament of Penance.</a:t>
            </a:r>
          </a:p>
          <a:p>
            <a:pPr algn="just">
              <a:lnSpc>
                <a:spcPts val="4899"/>
              </a:lnSpc>
            </a:pPr>
            <a:endParaRPr lang="en-US" sz="3499" dirty="0">
              <a:solidFill>
                <a:srgbClr val="FFFFFF"/>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13" y="3943420"/>
            <a:ext cx="18844031" cy="6343580"/>
            <a:chOff x="0" y="0"/>
            <a:chExt cx="3073451" cy="1034634"/>
          </a:xfrm>
        </p:grpSpPr>
        <p:sp>
          <p:nvSpPr>
            <p:cNvPr id="3" name="Freeform 3"/>
            <p:cNvSpPr/>
            <p:nvPr/>
          </p:nvSpPr>
          <p:spPr>
            <a:xfrm>
              <a:off x="0" y="0"/>
              <a:ext cx="3073451" cy="1034634"/>
            </a:xfrm>
            <a:custGeom>
              <a:avLst/>
              <a:gdLst/>
              <a:ahLst/>
              <a:cxnLst/>
              <a:rect l="l" t="t" r="r" b="b"/>
              <a:pathLst>
                <a:path w="3073451" h="1034634">
                  <a:moveTo>
                    <a:pt x="0" y="0"/>
                  </a:moveTo>
                  <a:lnTo>
                    <a:pt x="3073451" y="0"/>
                  </a:lnTo>
                  <a:lnTo>
                    <a:pt x="3073451" y="1034634"/>
                  </a:lnTo>
                  <a:lnTo>
                    <a:pt x="0" y="1034634"/>
                  </a:lnTo>
                  <a:close/>
                </a:path>
              </a:pathLst>
            </a:custGeom>
            <a:solidFill>
              <a:srgbClr val="4C0027"/>
            </a:solidFill>
          </p:spPr>
          <p:txBody>
            <a:bodyPr/>
            <a:lstStyle/>
            <a:p>
              <a:endParaRPr lang="en-US"/>
            </a:p>
          </p:txBody>
        </p:sp>
        <p:sp>
          <p:nvSpPr>
            <p:cNvPr id="4" name="TextBox 4"/>
            <p:cNvSpPr txBox="1"/>
            <p:nvPr/>
          </p:nvSpPr>
          <p:spPr>
            <a:xfrm>
              <a:off x="0" y="-47625"/>
              <a:ext cx="3073451" cy="108225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36645" y="2854475"/>
            <a:ext cx="20013734" cy="2176960"/>
            <a:chOff x="0" y="0"/>
            <a:chExt cx="3264229" cy="355061"/>
          </a:xfrm>
        </p:grpSpPr>
        <p:sp>
          <p:nvSpPr>
            <p:cNvPr id="6" name="Freeform 6"/>
            <p:cNvSpPr/>
            <p:nvPr/>
          </p:nvSpPr>
          <p:spPr>
            <a:xfrm>
              <a:off x="0" y="0"/>
              <a:ext cx="3264229" cy="355061"/>
            </a:xfrm>
            <a:custGeom>
              <a:avLst/>
              <a:gdLst/>
              <a:ahLst/>
              <a:cxnLst/>
              <a:rect l="l" t="t" r="r" b="b"/>
              <a:pathLst>
                <a:path w="3264229" h="355061">
                  <a:moveTo>
                    <a:pt x="5029" y="0"/>
                  </a:moveTo>
                  <a:lnTo>
                    <a:pt x="3259200" y="0"/>
                  </a:lnTo>
                  <a:cubicBezTo>
                    <a:pt x="3261978" y="0"/>
                    <a:pt x="3264229" y="2251"/>
                    <a:pt x="3264229" y="5029"/>
                  </a:cubicBezTo>
                  <a:lnTo>
                    <a:pt x="3264229" y="350032"/>
                  </a:lnTo>
                  <a:cubicBezTo>
                    <a:pt x="3264229" y="352809"/>
                    <a:pt x="3261978" y="355061"/>
                    <a:pt x="3259200" y="355061"/>
                  </a:cubicBezTo>
                  <a:lnTo>
                    <a:pt x="5029" y="355061"/>
                  </a:lnTo>
                  <a:cubicBezTo>
                    <a:pt x="2251" y="355061"/>
                    <a:pt x="0" y="352809"/>
                    <a:pt x="0" y="350032"/>
                  </a:cubicBezTo>
                  <a:lnTo>
                    <a:pt x="0" y="5029"/>
                  </a:lnTo>
                  <a:cubicBezTo>
                    <a:pt x="0" y="2251"/>
                    <a:pt x="2251" y="0"/>
                    <a:pt x="5029"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264229" cy="40268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707636"/>
            <a:ext cx="16682317" cy="2146840"/>
          </a:xfrm>
          <a:prstGeom prst="rect">
            <a:avLst/>
          </a:prstGeom>
        </p:spPr>
        <p:txBody>
          <a:bodyPr lIns="0" tIns="0" rIns="0" bIns="0" rtlCol="0" anchor="t">
            <a:spAutoFit/>
          </a:bodyPr>
          <a:lstStyle/>
          <a:p>
            <a:pPr algn="l">
              <a:lnSpc>
                <a:spcPts val="8363"/>
              </a:lnSpc>
            </a:pPr>
            <a:r>
              <a:rPr lang="en-US" sz="7743" b="1">
                <a:solidFill>
                  <a:srgbClr val="750550"/>
                </a:solidFill>
                <a:latin typeface="Barlow Ultra-Bold"/>
                <a:ea typeface="Barlow Ultra-Bold"/>
                <a:cs typeface="Barlow Ultra-Bold"/>
                <a:sym typeface="Barlow Ultra-Bold"/>
              </a:rPr>
              <a:t> THE PENITENTIAL RITE (A SCRUTINY FOR CANDIDATES)</a:t>
            </a:r>
          </a:p>
        </p:txBody>
      </p:sp>
      <p:sp>
        <p:nvSpPr>
          <p:cNvPr id="9" name="TextBox 9"/>
          <p:cNvSpPr txBox="1"/>
          <p:nvPr/>
        </p:nvSpPr>
        <p:spPr>
          <a:xfrm>
            <a:off x="1028700" y="3122580"/>
            <a:ext cx="15920960" cy="2257878"/>
          </a:xfrm>
          <a:prstGeom prst="rect">
            <a:avLst/>
          </a:prstGeom>
        </p:spPr>
        <p:txBody>
          <a:bodyPr lIns="0" tIns="0" rIns="0" bIns="0" rtlCol="0" anchor="t">
            <a:spAutoFit/>
          </a:bodyPr>
          <a:lstStyle/>
          <a:p>
            <a:pPr algn="just">
              <a:lnSpc>
                <a:spcPts val="4494"/>
              </a:lnSpc>
            </a:pPr>
            <a:r>
              <a:rPr lang="en-US" sz="4123" b="1">
                <a:solidFill>
                  <a:srgbClr val="FFFFFF"/>
                </a:solidFill>
                <a:latin typeface="Barlow Bold"/>
                <a:ea typeface="Barlow Bold"/>
                <a:cs typeface="Barlow Bold"/>
                <a:sym typeface="Barlow Bold"/>
              </a:rPr>
              <a:t>Found in Chapter IV: Preparing Adults for Confirmation and the Eucharist Who Were Baptized as Infants and Did Not Receive Catechesis, p. 329, #459-463</a:t>
            </a:r>
          </a:p>
          <a:p>
            <a:pPr algn="just">
              <a:lnSpc>
                <a:spcPts val="4494"/>
              </a:lnSpc>
            </a:pPr>
            <a:endParaRPr lang="en-US" sz="4123" b="1">
              <a:solidFill>
                <a:srgbClr val="FFFFFF"/>
              </a:solidFill>
              <a:latin typeface="Barlow Bold"/>
              <a:ea typeface="Barlow Bold"/>
              <a:cs typeface="Barlow Bold"/>
              <a:sym typeface="Barlow Bold"/>
            </a:endParaRPr>
          </a:p>
        </p:txBody>
      </p:sp>
      <p:sp>
        <p:nvSpPr>
          <p:cNvPr id="10" name="TextBox 10"/>
          <p:cNvSpPr txBox="1"/>
          <p:nvPr/>
        </p:nvSpPr>
        <p:spPr>
          <a:xfrm>
            <a:off x="826318" y="5845210"/>
            <a:ext cx="16635364" cy="2463800"/>
          </a:xfrm>
          <a:prstGeom prst="rect">
            <a:avLst/>
          </a:prstGeom>
        </p:spPr>
        <p:txBody>
          <a:bodyPr lIns="0" tIns="0" rIns="0" bIns="0" rtlCol="0" anchor="t">
            <a:spAutoFit/>
          </a:bodyPr>
          <a:lstStyle/>
          <a:p>
            <a:pPr algn="just">
              <a:lnSpc>
                <a:spcPts val="4899"/>
              </a:lnSpc>
            </a:pPr>
            <a:r>
              <a:rPr lang="en-US" sz="3499" dirty="0">
                <a:solidFill>
                  <a:srgbClr val="FFFFFF"/>
                </a:solidFill>
                <a:latin typeface="Barlow"/>
                <a:ea typeface="Barlow"/>
                <a:cs typeface="Barlow"/>
                <a:sym typeface="Barlow"/>
              </a:rPr>
              <a:t>#462 – Gives suggestions for when it might be celebrated.</a:t>
            </a:r>
          </a:p>
          <a:p>
            <a:pPr algn="just">
              <a:lnSpc>
                <a:spcPts val="4899"/>
              </a:lnSpc>
            </a:pPr>
            <a:endParaRPr lang="en-US" sz="3499" dirty="0">
              <a:solidFill>
                <a:srgbClr val="FFFFFF"/>
              </a:solidFill>
              <a:latin typeface="Barlow"/>
              <a:ea typeface="Barlow"/>
              <a:cs typeface="Barlow"/>
              <a:sym typeface="Barlow"/>
            </a:endParaRPr>
          </a:p>
          <a:p>
            <a:pPr algn="just">
              <a:lnSpc>
                <a:spcPts val="4899"/>
              </a:lnSpc>
            </a:pPr>
            <a:r>
              <a:rPr lang="en-US" sz="3499" dirty="0">
                <a:solidFill>
                  <a:srgbClr val="FFFFFF"/>
                </a:solidFill>
                <a:latin typeface="Barlow"/>
                <a:ea typeface="Barlow"/>
                <a:cs typeface="Barlow"/>
                <a:sym typeface="Barlow"/>
              </a:rPr>
              <a:t>#463 – Although similar to a Scrutiny, this rite does not contain a prayer of Exorcism.</a:t>
            </a:r>
          </a:p>
          <a:p>
            <a:pPr algn="just">
              <a:lnSpc>
                <a:spcPts val="4899"/>
              </a:lnSpc>
            </a:pPr>
            <a:endParaRPr lang="en-US" sz="3499" dirty="0">
              <a:solidFill>
                <a:srgbClr val="FFFFFF"/>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831" y="-720298"/>
            <a:ext cx="17852337" cy="3377283"/>
            <a:chOff x="0" y="0"/>
            <a:chExt cx="3222349" cy="609600"/>
          </a:xfrm>
        </p:grpSpPr>
        <p:sp>
          <p:nvSpPr>
            <p:cNvPr id="3" name="Freeform 3"/>
            <p:cNvSpPr/>
            <p:nvPr/>
          </p:nvSpPr>
          <p:spPr>
            <a:xfrm>
              <a:off x="0" y="0"/>
              <a:ext cx="3222349" cy="609600"/>
            </a:xfrm>
            <a:custGeom>
              <a:avLst/>
              <a:gdLst/>
              <a:ahLst/>
              <a:cxnLst/>
              <a:rect l="l" t="t" r="r" b="b"/>
              <a:pathLst>
                <a:path w="3222349" h="609600">
                  <a:moveTo>
                    <a:pt x="203200" y="609600"/>
                  </a:moveTo>
                  <a:lnTo>
                    <a:pt x="3019149" y="609600"/>
                  </a:lnTo>
                  <a:lnTo>
                    <a:pt x="3222349" y="0"/>
                  </a:lnTo>
                  <a:lnTo>
                    <a:pt x="0" y="0"/>
                  </a:lnTo>
                  <a:lnTo>
                    <a:pt x="203200" y="609600"/>
                  </a:lnTo>
                  <a:close/>
                </a:path>
              </a:pathLst>
            </a:custGeom>
            <a:solidFill>
              <a:srgbClr val="62255B"/>
            </a:solidFill>
          </p:spPr>
          <p:txBody>
            <a:bodyPr/>
            <a:lstStyle/>
            <a:p>
              <a:endParaRPr lang="en-US"/>
            </a:p>
          </p:txBody>
        </p:sp>
        <p:sp>
          <p:nvSpPr>
            <p:cNvPr id="4" name="TextBox 4"/>
            <p:cNvSpPr txBox="1"/>
            <p:nvPr/>
          </p:nvSpPr>
          <p:spPr>
            <a:xfrm>
              <a:off x="127000" y="-47625"/>
              <a:ext cx="2968349" cy="6572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17831" y="5143500"/>
            <a:ext cx="5863039" cy="2953506"/>
          </a:xfrm>
          <a:custGeom>
            <a:avLst/>
            <a:gdLst/>
            <a:ahLst/>
            <a:cxnLst/>
            <a:rect l="l" t="t" r="r" b="b"/>
            <a:pathLst>
              <a:path w="5863039" h="2953506">
                <a:moveTo>
                  <a:pt x="0" y="0"/>
                </a:moveTo>
                <a:lnTo>
                  <a:pt x="5863040" y="0"/>
                </a:lnTo>
                <a:lnTo>
                  <a:pt x="5863040" y="2953506"/>
                </a:lnTo>
                <a:lnTo>
                  <a:pt x="0" y="29535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6491453" y="5213766"/>
            <a:ext cx="5584067" cy="2812974"/>
          </a:xfrm>
          <a:custGeom>
            <a:avLst/>
            <a:gdLst/>
            <a:ahLst/>
            <a:cxnLst/>
            <a:rect l="l" t="t" r="r" b="b"/>
            <a:pathLst>
              <a:path w="5584067" h="2812974">
                <a:moveTo>
                  <a:pt x="0" y="0"/>
                </a:moveTo>
                <a:lnTo>
                  <a:pt x="5584067" y="0"/>
                </a:lnTo>
                <a:lnTo>
                  <a:pt x="5584067" y="2812974"/>
                </a:lnTo>
                <a:lnTo>
                  <a:pt x="0" y="2812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2486102" y="5213766"/>
            <a:ext cx="5584067" cy="2812974"/>
          </a:xfrm>
          <a:custGeom>
            <a:avLst/>
            <a:gdLst/>
            <a:ahLst/>
            <a:cxnLst/>
            <a:rect l="l" t="t" r="r" b="b"/>
            <a:pathLst>
              <a:path w="5584067" h="2812974">
                <a:moveTo>
                  <a:pt x="0" y="0"/>
                </a:moveTo>
                <a:lnTo>
                  <a:pt x="5584067" y="0"/>
                </a:lnTo>
                <a:lnTo>
                  <a:pt x="5584067" y="2812974"/>
                </a:lnTo>
                <a:lnTo>
                  <a:pt x="0" y="2812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376287" y="9258300"/>
            <a:ext cx="18749223" cy="1431385"/>
            <a:chOff x="0" y="0"/>
            <a:chExt cx="4938067" cy="376990"/>
          </a:xfrm>
        </p:grpSpPr>
        <p:sp>
          <p:nvSpPr>
            <p:cNvPr id="9" name="Freeform 9"/>
            <p:cNvSpPr/>
            <p:nvPr/>
          </p:nvSpPr>
          <p:spPr>
            <a:xfrm>
              <a:off x="0" y="0"/>
              <a:ext cx="4938067" cy="376990"/>
            </a:xfrm>
            <a:custGeom>
              <a:avLst/>
              <a:gdLst/>
              <a:ahLst/>
              <a:cxnLst/>
              <a:rect l="l" t="t" r="r" b="b"/>
              <a:pathLst>
                <a:path w="4938067" h="376990">
                  <a:moveTo>
                    <a:pt x="0" y="0"/>
                  </a:moveTo>
                  <a:lnTo>
                    <a:pt x="4938067" y="0"/>
                  </a:lnTo>
                  <a:lnTo>
                    <a:pt x="4938067" y="376990"/>
                  </a:lnTo>
                  <a:lnTo>
                    <a:pt x="0" y="376990"/>
                  </a:lnTo>
                  <a:close/>
                </a:path>
              </a:pathLst>
            </a:custGeom>
            <a:solidFill>
              <a:srgbClr val="62255B"/>
            </a:solidFill>
          </p:spPr>
          <p:txBody>
            <a:bodyPr/>
            <a:lstStyle/>
            <a:p>
              <a:endParaRPr lang="en-US"/>
            </a:p>
          </p:txBody>
        </p:sp>
        <p:sp>
          <p:nvSpPr>
            <p:cNvPr id="10" name="TextBox 10"/>
            <p:cNvSpPr txBox="1"/>
            <p:nvPr/>
          </p:nvSpPr>
          <p:spPr>
            <a:xfrm>
              <a:off x="0" y="-47625"/>
              <a:ext cx="4938067" cy="42461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546119" y="1026002"/>
            <a:ext cx="15195761" cy="1219896"/>
          </a:xfrm>
          <a:prstGeom prst="rect">
            <a:avLst/>
          </a:prstGeom>
        </p:spPr>
        <p:txBody>
          <a:bodyPr lIns="0" tIns="0" rIns="0" bIns="0" rtlCol="0" anchor="t">
            <a:spAutoFit/>
          </a:bodyPr>
          <a:lstStyle/>
          <a:p>
            <a:pPr algn="ctr">
              <a:lnSpc>
                <a:spcPts val="9936"/>
              </a:lnSpc>
            </a:pPr>
            <a:r>
              <a:rPr lang="en-US" sz="7097" b="1">
                <a:solidFill>
                  <a:srgbClr val="FFFFFF"/>
                </a:solidFill>
                <a:latin typeface="Barlow Ultra-Bold"/>
                <a:ea typeface="Barlow Ultra-Bold"/>
                <a:cs typeface="Barlow Ultra-Bold"/>
                <a:sym typeface="Barlow Ultra-Bold"/>
              </a:rPr>
              <a:t>OBJECTIVES OF THE PRESENTATION</a:t>
            </a:r>
          </a:p>
        </p:txBody>
      </p:sp>
      <p:sp>
        <p:nvSpPr>
          <p:cNvPr id="12" name="TextBox 12"/>
          <p:cNvSpPr txBox="1"/>
          <p:nvPr/>
        </p:nvSpPr>
        <p:spPr>
          <a:xfrm>
            <a:off x="727912" y="5437439"/>
            <a:ext cx="4532697" cy="2179758"/>
          </a:xfrm>
          <a:prstGeom prst="rect">
            <a:avLst/>
          </a:prstGeom>
        </p:spPr>
        <p:txBody>
          <a:bodyPr lIns="0" tIns="0" rIns="0" bIns="0" rtlCol="0" anchor="t">
            <a:spAutoFit/>
          </a:bodyPr>
          <a:lstStyle/>
          <a:p>
            <a:pPr algn="ctr">
              <a:lnSpc>
                <a:spcPts val="4395"/>
              </a:lnSpc>
            </a:pPr>
            <a:r>
              <a:rPr lang="en-US" sz="3544" b="1">
                <a:solidFill>
                  <a:srgbClr val="FFFFFF"/>
                </a:solidFill>
                <a:latin typeface="Barlow Bold"/>
                <a:ea typeface="Barlow Bold"/>
                <a:cs typeface="Barlow Bold"/>
                <a:sym typeface="Barlow Bold"/>
              </a:rPr>
              <a:t>Part 1.</a:t>
            </a:r>
          </a:p>
          <a:p>
            <a:pPr algn="ctr">
              <a:lnSpc>
                <a:spcPts val="4395"/>
              </a:lnSpc>
            </a:pPr>
            <a:r>
              <a:rPr lang="en-US" sz="3544" b="1">
                <a:solidFill>
                  <a:srgbClr val="FFFFFF"/>
                </a:solidFill>
                <a:latin typeface="Barlow Bold"/>
                <a:ea typeface="Barlow Bold"/>
                <a:cs typeface="Barlow Bold"/>
                <a:sym typeface="Barlow Bold"/>
              </a:rPr>
              <a:t>An Overview of the Period of Purification and Englightenment</a:t>
            </a:r>
          </a:p>
        </p:txBody>
      </p:sp>
      <p:sp>
        <p:nvSpPr>
          <p:cNvPr id="13" name="TextBox 13"/>
          <p:cNvSpPr txBox="1"/>
          <p:nvPr/>
        </p:nvSpPr>
        <p:spPr>
          <a:xfrm>
            <a:off x="1028700" y="3280339"/>
            <a:ext cx="16230600" cy="937810"/>
          </a:xfrm>
          <a:prstGeom prst="rect">
            <a:avLst/>
          </a:prstGeom>
        </p:spPr>
        <p:txBody>
          <a:bodyPr lIns="0" tIns="0" rIns="0" bIns="0" rtlCol="0" anchor="t">
            <a:spAutoFit/>
          </a:bodyPr>
          <a:lstStyle/>
          <a:p>
            <a:pPr algn="ctr">
              <a:lnSpc>
                <a:spcPts val="7634"/>
              </a:lnSpc>
            </a:pPr>
            <a:r>
              <a:rPr lang="en-US" sz="5453">
                <a:solidFill>
                  <a:srgbClr val="000000"/>
                </a:solidFill>
                <a:latin typeface="Barlow"/>
                <a:ea typeface="Barlow"/>
                <a:cs typeface="Barlow"/>
                <a:sym typeface="Barlow"/>
              </a:rPr>
              <a:t>This workshop is divided into 3 parts:</a:t>
            </a:r>
          </a:p>
        </p:txBody>
      </p:sp>
      <p:sp>
        <p:nvSpPr>
          <p:cNvPr id="14" name="TextBox 14"/>
          <p:cNvSpPr txBox="1"/>
          <p:nvPr/>
        </p:nvSpPr>
        <p:spPr>
          <a:xfrm>
            <a:off x="6731976" y="5437439"/>
            <a:ext cx="4532697" cy="2179758"/>
          </a:xfrm>
          <a:prstGeom prst="rect">
            <a:avLst/>
          </a:prstGeom>
        </p:spPr>
        <p:txBody>
          <a:bodyPr lIns="0" tIns="0" rIns="0" bIns="0" rtlCol="0" anchor="t">
            <a:spAutoFit/>
          </a:bodyPr>
          <a:lstStyle/>
          <a:p>
            <a:pPr algn="ctr">
              <a:lnSpc>
                <a:spcPts val="4395"/>
              </a:lnSpc>
            </a:pPr>
            <a:r>
              <a:rPr lang="en-US" sz="3544" b="1">
                <a:solidFill>
                  <a:srgbClr val="FFFFFF"/>
                </a:solidFill>
                <a:latin typeface="Barlow Bold"/>
                <a:ea typeface="Barlow Bold"/>
                <a:cs typeface="Barlow Bold"/>
                <a:sym typeface="Barlow Bold"/>
              </a:rPr>
              <a:t>Part 2.</a:t>
            </a:r>
          </a:p>
          <a:p>
            <a:pPr algn="ctr">
              <a:lnSpc>
                <a:spcPts val="4395"/>
              </a:lnSpc>
            </a:pPr>
            <a:r>
              <a:rPr lang="en-US" sz="3544" b="1">
                <a:solidFill>
                  <a:srgbClr val="FFFFFF"/>
                </a:solidFill>
                <a:latin typeface="Barlow Bold"/>
                <a:ea typeface="Barlow Bold"/>
                <a:cs typeface="Barlow Bold"/>
                <a:sym typeface="Barlow Bold"/>
              </a:rPr>
              <a:t>The Rites of the Period of Purification and Englightenment</a:t>
            </a:r>
          </a:p>
        </p:txBody>
      </p:sp>
      <p:sp>
        <p:nvSpPr>
          <p:cNvPr id="15" name="TextBox 15"/>
          <p:cNvSpPr txBox="1"/>
          <p:nvPr/>
        </p:nvSpPr>
        <p:spPr>
          <a:xfrm>
            <a:off x="12726603" y="5437439"/>
            <a:ext cx="4532697" cy="1085638"/>
          </a:xfrm>
          <a:prstGeom prst="rect">
            <a:avLst/>
          </a:prstGeom>
        </p:spPr>
        <p:txBody>
          <a:bodyPr lIns="0" tIns="0" rIns="0" bIns="0" rtlCol="0" anchor="t">
            <a:spAutoFit/>
          </a:bodyPr>
          <a:lstStyle/>
          <a:p>
            <a:pPr algn="ctr">
              <a:lnSpc>
                <a:spcPts val="4395"/>
              </a:lnSpc>
            </a:pPr>
            <a:r>
              <a:rPr lang="en-US" sz="3544" b="1">
                <a:solidFill>
                  <a:srgbClr val="FFFFFF"/>
                </a:solidFill>
                <a:latin typeface="Barlow Bold"/>
                <a:ea typeface="Barlow Bold"/>
                <a:cs typeface="Barlow Bold"/>
                <a:sym typeface="Barlow Bold"/>
              </a:rPr>
              <a:t>Part 3.</a:t>
            </a:r>
          </a:p>
          <a:p>
            <a:pPr algn="ctr">
              <a:lnSpc>
                <a:spcPts val="4395"/>
              </a:lnSpc>
            </a:pPr>
            <a:r>
              <a:rPr lang="en-US" sz="3544" b="1">
                <a:solidFill>
                  <a:srgbClr val="FFFFFF"/>
                </a:solidFill>
                <a:latin typeface="Barlow Bold"/>
                <a:ea typeface="Barlow Bold"/>
                <a:cs typeface="Barlow Bold"/>
                <a:sym typeface="Barlow Bold"/>
              </a:rPr>
              <a:t>Navigating the Rites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4C0027"/>
            </a:solidFill>
          </p:spPr>
          <p:txBody>
            <a:bodyPr/>
            <a:lstStyle/>
            <a:p>
              <a:endParaRPr lang="en-US"/>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64607" y="1114425"/>
            <a:ext cx="16682317" cy="1089565"/>
          </a:xfrm>
          <a:prstGeom prst="rect">
            <a:avLst/>
          </a:prstGeom>
        </p:spPr>
        <p:txBody>
          <a:bodyPr lIns="0" tIns="0" rIns="0" bIns="0" rtlCol="0" anchor="t">
            <a:spAutoFit/>
          </a:bodyPr>
          <a:lstStyle/>
          <a:p>
            <a:pPr algn="l">
              <a:lnSpc>
                <a:spcPts val="8363"/>
              </a:lnSpc>
            </a:pPr>
            <a:r>
              <a:rPr lang="en-US" sz="7743" b="1">
                <a:solidFill>
                  <a:srgbClr val="750550"/>
                </a:solidFill>
                <a:latin typeface="Barlow Ultra-Bold"/>
                <a:ea typeface="Barlow Ultra-Bold"/>
                <a:cs typeface="Barlow Ultra-Bold"/>
                <a:sym typeface="Barlow Ultra-Bold"/>
              </a:rPr>
              <a:t>THE SCRUTINIES</a:t>
            </a:r>
          </a:p>
        </p:txBody>
      </p:sp>
      <p:sp>
        <p:nvSpPr>
          <p:cNvPr id="12" name="TextBox 12"/>
          <p:cNvSpPr txBox="1"/>
          <p:nvPr/>
        </p:nvSpPr>
        <p:spPr>
          <a:xfrm>
            <a:off x="1033671" y="2545100"/>
            <a:ext cx="16225629"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Instructions for all three Scrutinies are found at #141-146, pp. 103-104</a:t>
            </a:r>
          </a:p>
        </p:txBody>
      </p:sp>
      <p:sp>
        <p:nvSpPr>
          <p:cNvPr id="13" name="TextBox 13"/>
          <p:cNvSpPr txBox="1"/>
          <p:nvPr/>
        </p:nvSpPr>
        <p:spPr>
          <a:xfrm>
            <a:off x="623936" y="3698875"/>
            <a:ext cx="16635364" cy="5559425"/>
          </a:xfrm>
          <a:prstGeom prst="rect">
            <a:avLst/>
          </a:prstGeom>
        </p:spPr>
        <p:txBody>
          <a:bodyPr lIns="0" tIns="0" rIns="0" bIns="0" rtlCol="0" anchor="t">
            <a:spAutoFit/>
          </a:bodyPr>
          <a:lstStyle/>
          <a:p>
            <a:pPr algn="just">
              <a:lnSpc>
                <a:spcPts val="4899"/>
              </a:lnSpc>
            </a:pPr>
            <a:r>
              <a:rPr lang="en-US" sz="3499" dirty="0">
                <a:solidFill>
                  <a:srgbClr val="FFFFFF"/>
                </a:solidFill>
                <a:latin typeface="Barlow"/>
                <a:ea typeface="Barlow"/>
                <a:cs typeface="Barlow"/>
                <a:sym typeface="Barlow"/>
              </a:rPr>
              <a:t>#141- The “Scrutinies,” which are celebrated solemnly on Sundays, have the double purpose…to reveal what is weak, sick and sinful in the hearts of the elect so that it can be healed; and what is honorable strong and holy, so that it can be strengthened. The purpose of the Scrutinies, which are brought to completion by the help of Exorcisms, is mainly spiritual.</a:t>
            </a:r>
          </a:p>
          <a:p>
            <a:pPr algn="just">
              <a:lnSpc>
                <a:spcPts val="4899"/>
              </a:lnSpc>
            </a:pPr>
            <a:r>
              <a:rPr lang="en-US" sz="3499" dirty="0">
                <a:solidFill>
                  <a:srgbClr val="FFFFFF"/>
                </a:solidFill>
                <a:latin typeface="Barlow"/>
                <a:ea typeface="Barlow"/>
                <a:cs typeface="Barlow"/>
                <a:sym typeface="Barlow"/>
              </a:rPr>
              <a:t>#142 – The Elect are …expected to progress in genuine self-knowledge through a serious examination of their lives and true penitence. </a:t>
            </a:r>
          </a:p>
          <a:p>
            <a:pPr algn="just">
              <a:lnSpc>
                <a:spcPts val="4899"/>
              </a:lnSpc>
            </a:pPr>
            <a:r>
              <a:rPr lang="en-US" sz="3499" i="1" dirty="0">
                <a:solidFill>
                  <a:srgbClr val="FFFFFF"/>
                </a:solidFill>
                <a:latin typeface="Barlow Italics"/>
                <a:ea typeface="Barlow Italics"/>
                <a:cs typeface="Barlow Italics"/>
                <a:sym typeface="Barlow Italics"/>
              </a:rPr>
              <a:t>[More on how to help them with that in Part III.]</a:t>
            </a:r>
          </a:p>
          <a:p>
            <a:pPr algn="just">
              <a:lnSpc>
                <a:spcPts val="4899"/>
              </a:lnSpc>
            </a:pPr>
            <a:endParaRPr lang="en-US" sz="3499" i="1" dirty="0">
              <a:solidFill>
                <a:srgbClr val="FFFFFF"/>
              </a:solidFill>
              <a:latin typeface="Barlow Italics"/>
              <a:ea typeface="Barlow Italics"/>
              <a:cs typeface="Barlow Italics"/>
              <a:sym typeface="Barlow Itali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39350"/>
            <a:ext cx="7056225" cy="9408300"/>
          </a:xfrm>
          <a:custGeom>
            <a:avLst/>
            <a:gdLst/>
            <a:ahLst/>
            <a:cxnLst/>
            <a:rect l="l" t="t" r="r" b="b"/>
            <a:pathLst>
              <a:path w="7056225" h="9408300">
                <a:moveTo>
                  <a:pt x="0" y="0"/>
                </a:moveTo>
                <a:lnTo>
                  <a:pt x="7056225" y="0"/>
                </a:lnTo>
                <a:lnTo>
                  <a:pt x="7056225" y="9408300"/>
                </a:lnTo>
                <a:lnTo>
                  <a:pt x="0" y="94083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032605" y="1179301"/>
            <a:ext cx="9513451" cy="6383656"/>
          </a:xfrm>
          <a:prstGeom prst="rect">
            <a:avLst/>
          </a:prstGeom>
        </p:spPr>
        <p:txBody>
          <a:bodyPr lIns="0" tIns="0" rIns="0" bIns="0" rtlCol="0" anchor="t">
            <a:spAutoFit/>
          </a:bodyPr>
          <a:lstStyle/>
          <a:p>
            <a:pPr algn="just">
              <a:lnSpc>
                <a:spcPts val="4619"/>
              </a:lnSpc>
            </a:pPr>
            <a:r>
              <a:rPr lang="en-US" sz="3299">
                <a:solidFill>
                  <a:srgbClr val="000000"/>
                </a:solidFill>
                <a:latin typeface="Barlow"/>
                <a:ea typeface="Barlow"/>
                <a:cs typeface="Barlow"/>
                <a:sym typeface="Barlow"/>
              </a:rPr>
              <a:t>The Cycle A readings must be used on the 3rd, 4th and 5th Sundays of Lent, no matter which cycle we are in, because all three of the Gospels for those Sundays in Cycle A have baptismal themes.</a:t>
            </a:r>
          </a:p>
          <a:p>
            <a:pPr algn="just">
              <a:lnSpc>
                <a:spcPts val="4619"/>
              </a:lnSpc>
            </a:pPr>
            <a:endParaRPr lang="en-US" sz="3299">
              <a:solidFill>
                <a:srgbClr val="000000"/>
              </a:solidFill>
              <a:latin typeface="Barlow"/>
              <a:ea typeface="Barlow"/>
              <a:cs typeface="Barlow"/>
              <a:sym typeface="Barlow"/>
            </a:endParaRPr>
          </a:p>
          <a:p>
            <a:pPr algn="just">
              <a:lnSpc>
                <a:spcPts val="4619"/>
              </a:lnSpc>
            </a:pPr>
            <a:endParaRPr lang="en-US" sz="3299">
              <a:solidFill>
                <a:srgbClr val="000000"/>
              </a:solidFill>
              <a:latin typeface="Barlow"/>
              <a:ea typeface="Barlow"/>
              <a:cs typeface="Barlow"/>
              <a:sym typeface="Barlow"/>
            </a:endParaRPr>
          </a:p>
          <a:p>
            <a:pPr algn="just">
              <a:lnSpc>
                <a:spcPts val="4619"/>
              </a:lnSpc>
            </a:pPr>
            <a:endParaRPr lang="en-US" sz="3299">
              <a:solidFill>
                <a:srgbClr val="000000"/>
              </a:solidFill>
              <a:latin typeface="Barlow"/>
              <a:ea typeface="Barlow"/>
              <a:cs typeface="Barlow"/>
              <a:sym typeface="Barlow"/>
            </a:endParaRPr>
          </a:p>
          <a:p>
            <a:pPr algn="just">
              <a:lnSpc>
                <a:spcPts val="4619"/>
              </a:lnSpc>
            </a:pPr>
            <a:r>
              <a:rPr lang="en-US" sz="3299">
                <a:solidFill>
                  <a:srgbClr val="000000"/>
                </a:solidFill>
                <a:latin typeface="Barlow"/>
                <a:ea typeface="Barlow"/>
                <a:cs typeface="Barlow"/>
                <a:sym typeface="Barlow"/>
              </a:rPr>
              <a:t>The 1st Scrutiny, based on the story of the Woman at the Well, focuses on Christ the Redeemer who is living </a:t>
            </a:r>
            <a:r>
              <a:rPr lang="en-US" sz="3299" b="1">
                <a:solidFill>
                  <a:srgbClr val="D81F05"/>
                </a:solidFill>
                <a:latin typeface="Barlow Bold"/>
                <a:ea typeface="Barlow Bold"/>
                <a:cs typeface="Barlow Bold"/>
                <a:sym typeface="Barlow Bold"/>
              </a:rPr>
              <a:t>water</a:t>
            </a:r>
            <a:r>
              <a:rPr lang="en-US" sz="3299">
                <a:solidFill>
                  <a:srgbClr val="000000"/>
                </a:solidFill>
                <a:latin typeface="Barlow"/>
                <a:ea typeface="Barlow"/>
                <a:cs typeface="Barlow"/>
                <a:sym typeface="Barlow"/>
              </a:rPr>
              <a:t>. </a:t>
            </a:r>
          </a:p>
          <a:p>
            <a:pPr algn="just">
              <a:lnSpc>
                <a:spcPts val="4619"/>
              </a:lnSpc>
              <a:spcBef>
                <a:spcPct val="0"/>
              </a:spcBef>
            </a:pPr>
            <a:endParaRPr lang="en-US" sz="3299">
              <a:solidFill>
                <a:srgbClr val="000000"/>
              </a:solidFill>
              <a:latin typeface="Barlow"/>
              <a:ea typeface="Barlow"/>
              <a:cs typeface="Barlow"/>
              <a:sym typeface="Barlow"/>
            </a:endParaRPr>
          </a:p>
        </p:txBody>
      </p:sp>
      <p:sp>
        <p:nvSpPr>
          <p:cNvPr id="4" name="TextBox 4"/>
          <p:cNvSpPr txBox="1"/>
          <p:nvPr/>
        </p:nvSpPr>
        <p:spPr>
          <a:xfrm>
            <a:off x="8032605" y="4333029"/>
            <a:ext cx="4520123" cy="695367"/>
          </a:xfrm>
          <a:prstGeom prst="rect">
            <a:avLst/>
          </a:prstGeom>
        </p:spPr>
        <p:txBody>
          <a:bodyPr lIns="0" tIns="0" rIns="0" bIns="0" rtlCol="0" anchor="t">
            <a:spAutoFit/>
          </a:bodyPr>
          <a:lstStyle/>
          <a:p>
            <a:pPr algn="just">
              <a:lnSpc>
                <a:spcPts val="5772"/>
              </a:lnSpc>
            </a:pPr>
            <a:r>
              <a:rPr lang="en-US" sz="4123" b="1">
                <a:solidFill>
                  <a:srgbClr val="AA1064"/>
                </a:solidFill>
                <a:latin typeface="Barlow Bold"/>
                <a:ea typeface="Barlow Bold"/>
                <a:cs typeface="Barlow Bold"/>
                <a:sym typeface="Barlow Bold"/>
              </a:rPr>
              <a:t>The First Scrutiny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6218"/>
            <a:ext cx="7240924" cy="9654565"/>
          </a:xfrm>
          <a:custGeom>
            <a:avLst/>
            <a:gdLst/>
            <a:ahLst/>
            <a:cxnLst/>
            <a:rect l="l" t="t" r="r" b="b"/>
            <a:pathLst>
              <a:path w="7240924" h="9654565">
                <a:moveTo>
                  <a:pt x="0" y="0"/>
                </a:moveTo>
                <a:lnTo>
                  <a:pt x="7240924" y="0"/>
                </a:lnTo>
                <a:lnTo>
                  <a:pt x="7240924" y="9654564"/>
                </a:lnTo>
                <a:lnTo>
                  <a:pt x="0" y="965456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901582" y="3157664"/>
            <a:ext cx="8357718" cy="1735456"/>
          </a:xfrm>
          <a:prstGeom prst="rect">
            <a:avLst/>
          </a:prstGeom>
        </p:spPr>
        <p:txBody>
          <a:bodyPr lIns="0" tIns="0" rIns="0" bIns="0" rtlCol="0" anchor="t">
            <a:spAutoFit/>
          </a:bodyPr>
          <a:lstStyle/>
          <a:p>
            <a:pPr algn="just">
              <a:lnSpc>
                <a:spcPts val="4619"/>
              </a:lnSpc>
            </a:pPr>
            <a:r>
              <a:rPr lang="en-US" sz="3299">
                <a:solidFill>
                  <a:srgbClr val="000000"/>
                </a:solidFill>
                <a:latin typeface="Barlow"/>
                <a:ea typeface="Barlow"/>
                <a:cs typeface="Barlow"/>
                <a:sym typeface="Barlow"/>
              </a:rPr>
              <a:t>The 2nd Scrutiny, based on the story of the Man Born Blind, focuses on </a:t>
            </a:r>
            <a:r>
              <a:rPr lang="en-US" sz="3299" b="1">
                <a:solidFill>
                  <a:srgbClr val="D81F05"/>
                </a:solidFill>
                <a:latin typeface="Barlow Bold"/>
                <a:ea typeface="Barlow Bold"/>
                <a:cs typeface="Barlow Bold"/>
                <a:sym typeface="Barlow Bold"/>
              </a:rPr>
              <a:t>light</a:t>
            </a:r>
            <a:r>
              <a:rPr lang="en-US" sz="3299">
                <a:solidFill>
                  <a:srgbClr val="000000"/>
                </a:solidFill>
                <a:latin typeface="Barlow"/>
                <a:ea typeface="Barlow"/>
                <a:cs typeface="Barlow"/>
                <a:sym typeface="Barlow"/>
              </a:rPr>
              <a:t>.</a:t>
            </a:r>
          </a:p>
          <a:p>
            <a:pPr algn="just">
              <a:lnSpc>
                <a:spcPts val="4619"/>
              </a:lnSpc>
              <a:spcBef>
                <a:spcPct val="0"/>
              </a:spcBef>
            </a:pPr>
            <a:endParaRPr lang="en-US" sz="3299">
              <a:solidFill>
                <a:srgbClr val="000000"/>
              </a:solidFill>
              <a:latin typeface="Barlow"/>
              <a:ea typeface="Barlow"/>
              <a:cs typeface="Barlow"/>
              <a:sym typeface="Barlow"/>
            </a:endParaRPr>
          </a:p>
        </p:txBody>
      </p:sp>
      <p:sp>
        <p:nvSpPr>
          <p:cNvPr id="4" name="TextBox 4"/>
          <p:cNvSpPr txBox="1"/>
          <p:nvPr/>
        </p:nvSpPr>
        <p:spPr>
          <a:xfrm>
            <a:off x="8625288" y="2288270"/>
            <a:ext cx="5047837" cy="695367"/>
          </a:xfrm>
          <a:prstGeom prst="rect">
            <a:avLst/>
          </a:prstGeom>
        </p:spPr>
        <p:txBody>
          <a:bodyPr lIns="0" tIns="0" rIns="0" bIns="0" rtlCol="0" anchor="t">
            <a:spAutoFit/>
          </a:bodyPr>
          <a:lstStyle/>
          <a:p>
            <a:pPr algn="just">
              <a:lnSpc>
                <a:spcPts val="5772"/>
              </a:lnSpc>
            </a:pPr>
            <a:r>
              <a:rPr lang="en-US" sz="4123" b="1">
                <a:solidFill>
                  <a:srgbClr val="AA1064"/>
                </a:solidFill>
                <a:latin typeface="Barlow Bold"/>
                <a:ea typeface="Barlow Bold"/>
                <a:cs typeface="Barlow Bold"/>
                <a:sym typeface="Barlow Bold"/>
              </a:rPr>
              <a:t>The Second Scrutiny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18" y="613898"/>
            <a:ext cx="7808144" cy="8831672"/>
          </a:xfrm>
          <a:custGeom>
            <a:avLst/>
            <a:gdLst/>
            <a:ahLst/>
            <a:cxnLst/>
            <a:rect l="l" t="t" r="r" b="b"/>
            <a:pathLst>
              <a:path w="7808144" h="8831672">
                <a:moveTo>
                  <a:pt x="0" y="0"/>
                </a:moveTo>
                <a:lnTo>
                  <a:pt x="7808144" y="0"/>
                </a:lnTo>
                <a:lnTo>
                  <a:pt x="7808144" y="8831673"/>
                </a:lnTo>
                <a:lnTo>
                  <a:pt x="0" y="8831673"/>
                </a:lnTo>
                <a:lnTo>
                  <a:pt x="0" y="0"/>
                </a:lnTo>
                <a:close/>
              </a:path>
            </a:pathLst>
          </a:custGeom>
          <a:blipFill>
            <a:blip r:embed="rId2"/>
            <a:stretch>
              <a:fillRect t="-13447" r="-7949" b="-13804"/>
            </a:stretch>
          </a:blipFill>
        </p:spPr>
        <p:txBody>
          <a:bodyPr/>
          <a:lstStyle/>
          <a:p>
            <a:endParaRPr lang="en-US"/>
          </a:p>
        </p:txBody>
      </p:sp>
      <p:sp>
        <p:nvSpPr>
          <p:cNvPr id="3" name="TextBox 3"/>
          <p:cNvSpPr txBox="1"/>
          <p:nvPr/>
        </p:nvSpPr>
        <p:spPr>
          <a:xfrm>
            <a:off x="8625288" y="3240624"/>
            <a:ext cx="8357718" cy="2316481"/>
          </a:xfrm>
          <a:prstGeom prst="rect">
            <a:avLst/>
          </a:prstGeom>
        </p:spPr>
        <p:txBody>
          <a:bodyPr lIns="0" tIns="0" rIns="0" bIns="0" rtlCol="0" anchor="t">
            <a:spAutoFit/>
          </a:bodyPr>
          <a:lstStyle/>
          <a:p>
            <a:pPr algn="just">
              <a:lnSpc>
                <a:spcPts val="4619"/>
              </a:lnSpc>
            </a:pPr>
            <a:r>
              <a:rPr lang="en-US" sz="3299">
                <a:solidFill>
                  <a:srgbClr val="000000"/>
                </a:solidFill>
                <a:latin typeface="Barlow"/>
                <a:ea typeface="Barlow"/>
                <a:cs typeface="Barlow"/>
                <a:sym typeface="Barlow"/>
              </a:rPr>
              <a:t>The 3rd Scrutiny, based on the story of the Raising of Lazarus, focuses on </a:t>
            </a:r>
            <a:r>
              <a:rPr lang="en-US" sz="3299" b="1">
                <a:solidFill>
                  <a:srgbClr val="D81F05"/>
                </a:solidFill>
                <a:latin typeface="Barlow Bold"/>
                <a:ea typeface="Barlow Bold"/>
                <a:cs typeface="Barlow Bold"/>
                <a:sym typeface="Barlow Bold"/>
              </a:rPr>
              <a:t>resurrection and life.</a:t>
            </a:r>
          </a:p>
          <a:p>
            <a:pPr algn="just">
              <a:lnSpc>
                <a:spcPts val="4619"/>
              </a:lnSpc>
              <a:spcBef>
                <a:spcPct val="0"/>
              </a:spcBef>
            </a:pPr>
            <a:endParaRPr lang="en-US" sz="3299" b="1">
              <a:solidFill>
                <a:srgbClr val="D81F05"/>
              </a:solidFill>
              <a:latin typeface="Barlow Bold"/>
              <a:ea typeface="Barlow Bold"/>
              <a:cs typeface="Barlow Bold"/>
              <a:sym typeface="Barlow Bold"/>
            </a:endParaRPr>
          </a:p>
        </p:txBody>
      </p:sp>
      <p:sp>
        <p:nvSpPr>
          <p:cNvPr id="4" name="TextBox 4"/>
          <p:cNvSpPr txBox="1"/>
          <p:nvPr/>
        </p:nvSpPr>
        <p:spPr>
          <a:xfrm>
            <a:off x="8625288" y="2288270"/>
            <a:ext cx="5047837" cy="695367"/>
          </a:xfrm>
          <a:prstGeom prst="rect">
            <a:avLst/>
          </a:prstGeom>
        </p:spPr>
        <p:txBody>
          <a:bodyPr lIns="0" tIns="0" rIns="0" bIns="0" rtlCol="0" anchor="t">
            <a:spAutoFit/>
          </a:bodyPr>
          <a:lstStyle/>
          <a:p>
            <a:pPr algn="just">
              <a:lnSpc>
                <a:spcPts val="5772"/>
              </a:lnSpc>
            </a:pPr>
            <a:r>
              <a:rPr lang="en-US" sz="4123" b="1">
                <a:solidFill>
                  <a:srgbClr val="AA1064"/>
                </a:solidFill>
                <a:latin typeface="Barlow Bold"/>
                <a:ea typeface="Barlow Bold"/>
                <a:cs typeface="Barlow Bold"/>
                <a:sym typeface="Barlow Bold"/>
              </a:rPr>
              <a:t>The Third Scrutiny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64607" y="1114425"/>
            <a:ext cx="16682317" cy="1089565"/>
          </a:xfrm>
          <a:prstGeom prst="rect">
            <a:avLst/>
          </a:prstGeom>
        </p:spPr>
        <p:txBody>
          <a:bodyPr lIns="0" tIns="0" rIns="0" bIns="0" rtlCol="0" anchor="t">
            <a:spAutoFit/>
          </a:bodyPr>
          <a:lstStyle/>
          <a:p>
            <a:pPr algn="l">
              <a:lnSpc>
                <a:spcPts val="8363"/>
              </a:lnSpc>
            </a:pPr>
            <a:r>
              <a:rPr lang="en-US" sz="7743" b="1">
                <a:solidFill>
                  <a:srgbClr val="FFFFFF"/>
                </a:solidFill>
                <a:latin typeface="Barlow Ultra-Bold"/>
                <a:ea typeface="Barlow Ultra-Bold"/>
                <a:cs typeface="Barlow Ultra-Bold"/>
                <a:sym typeface="Barlow Ultra-Bold"/>
              </a:rPr>
              <a:t>THE HANDING ON OF THE CREED</a:t>
            </a:r>
          </a:p>
        </p:txBody>
      </p:sp>
      <p:sp>
        <p:nvSpPr>
          <p:cNvPr id="12" name="TextBox 12"/>
          <p:cNvSpPr txBox="1"/>
          <p:nvPr/>
        </p:nvSpPr>
        <p:spPr>
          <a:xfrm>
            <a:off x="1033671" y="2545100"/>
            <a:ext cx="16225629"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#157, p. 117</a:t>
            </a:r>
          </a:p>
        </p:txBody>
      </p:sp>
      <p:sp>
        <p:nvSpPr>
          <p:cNvPr id="13" name="TextBox 13"/>
          <p:cNvSpPr txBox="1"/>
          <p:nvPr/>
        </p:nvSpPr>
        <p:spPr>
          <a:xfrm>
            <a:off x="623936" y="3698875"/>
            <a:ext cx="16635364" cy="4940300"/>
          </a:xfrm>
          <a:prstGeom prst="rect">
            <a:avLst/>
          </a:prstGeom>
        </p:spPr>
        <p:txBody>
          <a:bodyPr lIns="0" tIns="0" rIns="0" bIns="0" rtlCol="0" anchor="t">
            <a:spAutoFit/>
          </a:bodyPr>
          <a:lstStyle/>
          <a:p>
            <a:pPr algn="just">
              <a:lnSpc>
                <a:spcPts val="4899"/>
              </a:lnSpc>
            </a:pPr>
            <a:r>
              <a:rPr lang="en-US" sz="3499">
                <a:solidFill>
                  <a:srgbClr val="000000"/>
                </a:solidFill>
                <a:latin typeface="Barlow"/>
                <a:ea typeface="Barlow"/>
                <a:cs typeface="Barlow"/>
                <a:sym typeface="Barlow"/>
              </a:rPr>
              <a:t>Used to be called “The Presentation of the Creed”</a:t>
            </a:r>
          </a:p>
          <a:p>
            <a:pPr algn="just">
              <a:lnSpc>
                <a:spcPts val="4899"/>
              </a:lnSpc>
            </a:pPr>
            <a:endParaRPr lang="en-US" sz="3499">
              <a:solidFill>
                <a:srgbClr val="000000"/>
              </a:solidFill>
              <a:latin typeface="Barlow"/>
              <a:ea typeface="Barlow"/>
              <a:cs typeface="Barlow"/>
              <a:sym typeface="Barlow"/>
            </a:endParaRPr>
          </a:p>
          <a:p>
            <a:pPr algn="just">
              <a:lnSpc>
                <a:spcPts val="4899"/>
              </a:lnSpc>
            </a:pPr>
            <a:r>
              <a:rPr lang="en-US" sz="3499">
                <a:solidFill>
                  <a:srgbClr val="000000"/>
                </a:solidFill>
                <a:latin typeface="Barlow"/>
                <a:ea typeface="Barlow"/>
                <a:cs typeface="Barlow"/>
                <a:sym typeface="Barlow"/>
              </a:rPr>
              <a:t>#157 – The Rite of Handing On of the Creed takes place during the week following the First Scrutiny. It is</a:t>
            </a:r>
            <a:r>
              <a:rPr lang="en-US" sz="3499">
                <a:solidFill>
                  <a:srgbClr val="FFFFFF"/>
                </a:solidFill>
                <a:latin typeface="Barlow"/>
                <a:ea typeface="Barlow"/>
                <a:cs typeface="Barlow"/>
                <a:sym typeface="Barlow"/>
              </a:rPr>
              <a:t> </a:t>
            </a:r>
            <a:r>
              <a:rPr lang="en-US" sz="3499" b="1">
                <a:solidFill>
                  <a:srgbClr val="D81F05"/>
                </a:solidFill>
                <a:latin typeface="Barlow Bold"/>
                <a:ea typeface="Barlow Bold"/>
                <a:cs typeface="Barlow Bold"/>
                <a:sym typeface="Barlow Bold"/>
              </a:rPr>
              <a:t>desirable</a:t>
            </a:r>
            <a:r>
              <a:rPr lang="en-US" sz="3499">
                <a:solidFill>
                  <a:srgbClr val="000000"/>
                </a:solidFill>
                <a:latin typeface="Barlow"/>
                <a:ea typeface="Barlow"/>
                <a:cs typeface="Barlow"/>
                <a:sym typeface="Barlow"/>
              </a:rPr>
              <a:t> that the Rite of Handing On of the Creed takes place</a:t>
            </a:r>
            <a:r>
              <a:rPr lang="en-US" sz="3499">
                <a:solidFill>
                  <a:srgbClr val="FFFFFF"/>
                </a:solidFill>
                <a:latin typeface="Barlow"/>
                <a:ea typeface="Barlow"/>
                <a:cs typeface="Barlow"/>
                <a:sym typeface="Barlow"/>
              </a:rPr>
              <a:t> </a:t>
            </a:r>
            <a:r>
              <a:rPr lang="en-US" sz="3499" b="1">
                <a:solidFill>
                  <a:srgbClr val="D81F05"/>
                </a:solidFill>
                <a:latin typeface="Barlow Bold"/>
                <a:ea typeface="Barlow Bold"/>
                <a:cs typeface="Barlow Bold"/>
                <a:sym typeface="Barlow Bold"/>
              </a:rPr>
              <a:t>in the presence of the community of the faithful</a:t>
            </a:r>
            <a:r>
              <a:rPr lang="en-US" sz="3499">
                <a:solidFill>
                  <a:srgbClr val="000000"/>
                </a:solidFill>
                <a:latin typeface="Barlow"/>
                <a:ea typeface="Barlow"/>
                <a:cs typeface="Barlow"/>
                <a:sym typeface="Barlow"/>
              </a:rPr>
              <a:t> after the Liturgy of the Word at a weekday Mass with the appropriate readings for these Rites. If appropriate, it can also be celebrated during the Period of the Catechumenate.</a:t>
            </a:r>
          </a:p>
          <a:p>
            <a:pPr algn="just">
              <a:lnSpc>
                <a:spcPts val="4899"/>
              </a:lnSpc>
            </a:pPr>
            <a:endParaRPr lang="en-US" sz="3499">
              <a:solidFill>
                <a:srgbClr val="000000"/>
              </a:solidFill>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623936" y="279659"/>
            <a:ext cx="17122988" cy="2146840"/>
          </a:xfrm>
          <a:prstGeom prst="rect">
            <a:avLst/>
          </a:prstGeom>
        </p:spPr>
        <p:txBody>
          <a:bodyPr lIns="0" tIns="0" rIns="0" bIns="0" rtlCol="0" anchor="t">
            <a:spAutoFit/>
          </a:bodyPr>
          <a:lstStyle/>
          <a:p>
            <a:pPr algn="l">
              <a:lnSpc>
                <a:spcPts val="8363"/>
              </a:lnSpc>
            </a:pPr>
            <a:r>
              <a:rPr lang="en-US" sz="7743" b="1">
                <a:solidFill>
                  <a:srgbClr val="FFFFFF"/>
                </a:solidFill>
                <a:latin typeface="Barlow Ultra-Bold"/>
                <a:ea typeface="Barlow Ultra-Bold"/>
                <a:cs typeface="Barlow Ultra-Bold"/>
                <a:sym typeface="Barlow Ultra-Bold"/>
              </a:rPr>
              <a:t>THE HANDING ON OF THE LORD’S PRAYER</a:t>
            </a:r>
          </a:p>
        </p:txBody>
      </p:sp>
      <p:sp>
        <p:nvSpPr>
          <p:cNvPr id="12" name="TextBox 12"/>
          <p:cNvSpPr txBox="1"/>
          <p:nvPr/>
        </p:nvSpPr>
        <p:spPr>
          <a:xfrm>
            <a:off x="1033671" y="2545100"/>
            <a:ext cx="16225629"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#178, p. 145</a:t>
            </a:r>
          </a:p>
        </p:txBody>
      </p:sp>
      <p:sp>
        <p:nvSpPr>
          <p:cNvPr id="13" name="TextBox 13"/>
          <p:cNvSpPr txBox="1"/>
          <p:nvPr/>
        </p:nvSpPr>
        <p:spPr>
          <a:xfrm>
            <a:off x="623936" y="3698875"/>
            <a:ext cx="16635364" cy="4321175"/>
          </a:xfrm>
          <a:prstGeom prst="rect">
            <a:avLst/>
          </a:prstGeom>
        </p:spPr>
        <p:txBody>
          <a:bodyPr lIns="0" tIns="0" rIns="0" bIns="0" rtlCol="0" anchor="t">
            <a:spAutoFit/>
          </a:bodyPr>
          <a:lstStyle/>
          <a:p>
            <a:pPr algn="just">
              <a:lnSpc>
                <a:spcPts val="4899"/>
              </a:lnSpc>
            </a:pPr>
            <a:r>
              <a:rPr lang="en-US" sz="3499">
                <a:solidFill>
                  <a:srgbClr val="000000"/>
                </a:solidFill>
                <a:latin typeface="Barlow"/>
                <a:ea typeface="Barlow"/>
                <a:cs typeface="Barlow"/>
                <a:sym typeface="Barlow"/>
              </a:rPr>
              <a:t>·#178 – The Handing On of the Lord’s Prayer takes place during the week following the Third Scrutiny. It is </a:t>
            </a:r>
            <a:r>
              <a:rPr lang="en-US" sz="3499" b="1">
                <a:solidFill>
                  <a:srgbClr val="D81F05"/>
                </a:solidFill>
                <a:latin typeface="Barlow Bold"/>
                <a:ea typeface="Barlow Bold"/>
                <a:cs typeface="Barlow Bold"/>
                <a:sym typeface="Barlow Bold"/>
              </a:rPr>
              <a:t>desirable</a:t>
            </a:r>
            <a:r>
              <a:rPr lang="en-US" sz="3499">
                <a:solidFill>
                  <a:srgbClr val="000000"/>
                </a:solidFill>
                <a:latin typeface="Barlow"/>
                <a:ea typeface="Barlow"/>
                <a:cs typeface="Barlow"/>
                <a:sym typeface="Barlow"/>
              </a:rPr>
              <a:t> that the Rite take place </a:t>
            </a:r>
            <a:r>
              <a:rPr lang="en-US" sz="3499" b="1">
                <a:solidFill>
                  <a:srgbClr val="D81F05"/>
                </a:solidFill>
                <a:latin typeface="Barlow Bold"/>
                <a:ea typeface="Barlow Bold"/>
                <a:cs typeface="Barlow Bold"/>
                <a:sym typeface="Barlow Bold"/>
              </a:rPr>
              <a:t>in the presence of the community of the faithful</a:t>
            </a:r>
            <a:r>
              <a:rPr lang="en-US" sz="3499">
                <a:solidFill>
                  <a:srgbClr val="000000"/>
                </a:solidFill>
                <a:latin typeface="Barlow"/>
                <a:ea typeface="Barlow"/>
                <a:cs typeface="Barlow"/>
                <a:sym typeface="Barlow"/>
              </a:rPr>
              <a:t> after the Liturgy of the Word at a weekday Mass with the appropriate readings for these Rites. If circumstances suggest, it may also be celebrated during the Period of the Catechumenate (cf. nos. 104-105). If necessary it may be deferred for inclusion in Rites of Immediate Preparation.</a:t>
            </a:r>
          </a:p>
          <a:p>
            <a:pPr algn="just">
              <a:lnSpc>
                <a:spcPts val="4899"/>
              </a:lnSpc>
            </a:pPr>
            <a:endParaRPr lang="en-US" sz="3499">
              <a:solidFill>
                <a:srgbClr val="000000"/>
              </a:solidFill>
              <a:latin typeface="Barlow"/>
              <a:ea typeface="Barlow"/>
              <a:cs typeface="Barlow"/>
              <a:sym typeface="Barl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C0027"/>
        </a:solidFill>
        <a:effectLst/>
      </p:bgPr>
    </p:bg>
    <p:spTree>
      <p:nvGrpSpPr>
        <p:cNvPr id="1" name=""/>
        <p:cNvGrpSpPr/>
        <p:nvPr/>
      </p:nvGrpSpPr>
      <p:grpSpPr>
        <a:xfrm>
          <a:off x="0" y="0"/>
          <a:ext cx="0" cy="0"/>
          <a:chOff x="0" y="0"/>
          <a:chExt cx="0" cy="0"/>
        </a:xfrm>
      </p:grpSpPr>
      <p:grpSp>
        <p:nvGrpSpPr>
          <p:cNvPr id="2" name="Group 2"/>
          <p:cNvGrpSpPr/>
          <p:nvPr/>
        </p:nvGrpSpPr>
        <p:grpSpPr>
          <a:xfrm>
            <a:off x="-122249" y="2953468"/>
            <a:ext cx="18844031" cy="7018803"/>
            <a:chOff x="0" y="0"/>
            <a:chExt cx="3073451" cy="1144763"/>
          </a:xfrm>
        </p:grpSpPr>
        <p:sp>
          <p:nvSpPr>
            <p:cNvPr id="3" name="Freeform 3"/>
            <p:cNvSpPr/>
            <p:nvPr/>
          </p:nvSpPr>
          <p:spPr>
            <a:xfrm>
              <a:off x="0" y="0"/>
              <a:ext cx="3073451" cy="1144763"/>
            </a:xfrm>
            <a:custGeom>
              <a:avLst/>
              <a:gdLst/>
              <a:ahLst/>
              <a:cxnLst/>
              <a:rect l="l" t="t" r="r" b="b"/>
              <a:pathLst>
                <a:path w="3073451" h="1144763">
                  <a:moveTo>
                    <a:pt x="0" y="0"/>
                  </a:moveTo>
                  <a:lnTo>
                    <a:pt x="3073451" y="0"/>
                  </a:lnTo>
                  <a:lnTo>
                    <a:pt x="3073451" y="1144763"/>
                  </a:lnTo>
                  <a:lnTo>
                    <a:pt x="0" y="1144763"/>
                  </a:lnTo>
                  <a:close/>
                </a:path>
              </a:pathLst>
            </a:custGeom>
            <a:solidFill>
              <a:srgbClr val="FFFFFF"/>
            </a:solidFill>
          </p:spPr>
          <p:txBody>
            <a:bodyPr/>
            <a:lstStyle/>
            <a:p>
              <a:endParaRPr lang="en-US"/>
            </a:p>
          </p:txBody>
        </p:sp>
        <p:sp>
          <p:nvSpPr>
            <p:cNvPr id="4" name="TextBox 4"/>
            <p:cNvSpPr txBox="1"/>
            <p:nvPr/>
          </p:nvSpPr>
          <p:spPr>
            <a:xfrm>
              <a:off x="0" y="-47625"/>
              <a:ext cx="3073451" cy="119238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567581" y="2426499"/>
            <a:ext cx="20508710" cy="1053939"/>
            <a:chOff x="0" y="0"/>
            <a:chExt cx="3344959" cy="171897"/>
          </a:xfrm>
        </p:grpSpPr>
        <p:sp>
          <p:nvSpPr>
            <p:cNvPr id="6" name="Freeform 6"/>
            <p:cNvSpPr/>
            <p:nvPr/>
          </p:nvSpPr>
          <p:spPr>
            <a:xfrm>
              <a:off x="0" y="0"/>
              <a:ext cx="3344959" cy="171897"/>
            </a:xfrm>
            <a:custGeom>
              <a:avLst/>
              <a:gdLst/>
              <a:ahLst/>
              <a:cxnLst/>
              <a:rect l="l" t="t" r="r" b="b"/>
              <a:pathLst>
                <a:path w="3344959" h="171897">
                  <a:moveTo>
                    <a:pt x="4907" y="0"/>
                  </a:moveTo>
                  <a:lnTo>
                    <a:pt x="3340052" y="0"/>
                  </a:lnTo>
                  <a:cubicBezTo>
                    <a:pt x="3342762" y="0"/>
                    <a:pt x="3344959" y="2197"/>
                    <a:pt x="3344959" y="4907"/>
                  </a:cubicBezTo>
                  <a:lnTo>
                    <a:pt x="3344959" y="166989"/>
                  </a:lnTo>
                  <a:cubicBezTo>
                    <a:pt x="3344959" y="169700"/>
                    <a:pt x="3342762" y="171897"/>
                    <a:pt x="3340052" y="171897"/>
                  </a:cubicBezTo>
                  <a:lnTo>
                    <a:pt x="4907" y="171897"/>
                  </a:lnTo>
                  <a:cubicBezTo>
                    <a:pt x="2197" y="171897"/>
                    <a:pt x="0" y="169700"/>
                    <a:pt x="0" y="166989"/>
                  </a:cubicBezTo>
                  <a:lnTo>
                    <a:pt x="0" y="4907"/>
                  </a:lnTo>
                  <a:cubicBezTo>
                    <a:pt x="0" y="2197"/>
                    <a:pt x="2197" y="0"/>
                    <a:pt x="4907" y="0"/>
                  </a:cubicBezTo>
                  <a:close/>
                </a:path>
              </a:pathLst>
            </a:custGeom>
            <a:solidFill>
              <a:srgbClr val="DD1683"/>
            </a:solidFill>
            <a:ln cap="sq">
              <a:noFill/>
              <a:prstDash val="solid"/>
              <a:miter/>
            </a:ln>
          </p:spPr>
          <p:txBody>
            <a:bodyPr/>
            <a:lstStyle/>
            <a:p>
              <a:endParaRPr lang="en-US"/>
            </a:p>
          </p:txBody>
        </p:sp>
        <p:sp>
          <p:nvSpPr>
            <p:cNvPr id="7" name="TextBox 7"/>
            <p:cNvSpPr txBox="1"/>
            <p:nvPr/>
          </p:nvSpPr>
          <p:spPr>
            <a:xfrm>
              <a:off x="0" y="-47625"/>
              <a:ext cx="3344959" cy="21952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235" y="9126207"/>
            <a:ext cx="7000946" cy="846064"/>
            <a:chOff x="0" y="0"/>
            <a:chExt cx="1843871" cy="222832"/>
          </a:xfrm>
        </p:grpSpPr>
        <p:sp>
          <p:nvSpPr>
            <p:cNvPr id="9" name="Freeform 9"/>
            <p:cNvSpPr/>
            <p:nvPr/>
          </p:nvSpPr>
          <p:spPr>
            <a:xfrm>
              <a:off x="0" y="0"/>
              <a:ext cx="1843871" cy="222832"/>
            </a:xfrm>
            <a:custGeom>
              <a:avLst/>
              <a:gdLst/>
              <a:ahLst/>
              <a:cxnLst/>
              <a:rect l="l" t="t" r="r" b="b"/>
              <a:pathLst>
                <a:path w="1843871" h="222832">
                  <a:moveTo>
                    <a:pt x="0" y="0"/>
                  </a:moveTo>
                  <a:lnTo>
                    <a:pt x="1843871" y="0"/>
                  </a:lnTo>
                  <a:lnTo>
                    <a:pt x="1843871" y="222832"/>
                  </a:lnTo>
                  <a:lnTo>
                    <a:pt x="0" y="222832"/>
                  </a:lnTo>
                  <a:close/>
                </a:path>
              </a:pathLst>
            </a:custGeom>
            <a:solidFill>
              <a:srgbClr val="DD1683"/>
            </a:solidFill>
          </p:spPr>
          <p:txBody>
            <a:bodyPr/>
            <a:lstStyle/>
            <a:p>
              <a:endParaRPr lang="en-US"/>
            </a:p>
          </p:txBody>
        </p:sp>
        <p:sp>
          <p:nvSpPr>
            <p:cNvPr id="10" name="TextBox 10"/>
            <p:cNvSpPr txBox="1"/>
            <p:nvPr/>
          </p:nvSpPr>
          <p:spPr>
            <a:xfrm>
              <a:off x="0" y="-47625"/>
              <a:ext cx="1843871" cy="27045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623936" y="279659"/>
            <a:ext cx="17122988" cy="2146840"/>
          </a:xfrm>
          <a:prstGeom prst="rect">
            <a:avLst/>
          </a:prstGeom>
        </p:spPr>
        <p:txBody>
          <a:bodyPr lIns="0" tIns="0" rIns="0" bIns="0" rtlCol="0" anchor="t">
            <a:spAutoFit/>
          </a:bodyPr>
          <a:lstStyle/>
          <a:p>
            <a:pPr algn="l">
              <a:lnSpc>
                <a:spcPts val="8363"/>
              </a:lnSpc>
            </a:pPr>
            <a:r>
              <a:rPr lang="en-US" sz="7743" b="1">
                <a:solidFill>
                  <a:srgbClr val="FFFFFF"/>
                </a:solidFill>
                <a:latin typeface="Barlow Ultra-Bold"/>
                <a:ea typeface="Barlow Ultra-Bold"/>
                <a:cs typeface="Barlow Ultra-Bold"/>
                <a:sym typeface="Barlow Ultra-Bold"/>
              </a:rPr>
              <a:t>THE RITES OF IMMEDIATE PREPARATION</a:t>
            </a:r>
          </a:p>
        </p:txBody>
      </p:sp>
      <p:sp>
        <p:nvSpPr>
          <p:cNvPr id="12" name="TextBox 12"/>
          <p:cNvSpPr txBox="1"/>
          <p:nvPr/>
        </p:nvSpPr>
        <p:spPr>
          <a:xfrm>
            <a:off x="1033671" y="2545100"/>
            <a:ext cx="16225629" cy="695367"/>
          </a:xfrm>
          <a:prstGeom prst="rect">
            <a:avLst/>
          </a:prstGeom>
        </p:spPr>
        <p:txBody>
          <a:bodyPr lIns="0" tIns="0" rIns="0" bIns="0" rtlCol="0" anchor="t">
            <a:spAutoFit/>
          </a:bodyPr>
          <a:lstStyle/>
          <a:p>
            <a:pPr algn="just">
              <a:lnSpc>
                <a:spcPts val="5772"/>
              </a:lnSpc>
            </a:pPr>
            <a:r>
              <a:rPr lang="en-US" sz="4123" b="1">
                <a:solidFill>
                  <a:srgbClr val="FFFFFF"/>
                </a:solidFill>
                <a:latin typeface="Barlow Bold"/>
                <a:ea typeface="Barlow Bold"/>
                <a:cs typeface="Barlow Bold"/>
                <a:sym typeface="Barlow Bold"/>
              </a:rPr>
              <a:t>Found at #185-186, p. 149</a:t>
            </a:r>
          </a:p>
        </p:txBody>
      </p:sp>
      <p:sp>
        <p:nvSpPr>
          <p:cNvPr id="13" name="TextBox 13"/>
          <p:cNvSpPr txBox="1"/>
          <p:nvPr/>
        </p:nvSpPr>
        <p:spPr>
          <a:xfrm>
            <a:off x="623936" y="3364292"/>
            <a:ext cx="15316820" cy="6255396"/>
          </a:xfrm>
          <a:prstGeom prst="rect">
            <a:avLst/>
          </a:prstGeom>
        </p:spPr>
        <p:txBody>
          <a:bodyPr lIns="0" tIns="0" rIns="0" bIns="0" rtlCol="0" anchor="t">
            <a:spAutoFit/>
          </a:bodyPr>
          <a:lstStyle/>
          <a:p>
            <a:pPr algn="just">
              <a:lnSpc>
                <a:spcPts val="4511"/>
              </a:lnSpc>
            </a:pPr>
            <a:r>
              <a:rPr lang="en-US" sz="3222">
                <a:solidFill>
                  <a:srgbClr val="000000"/>
                </a:solidFill>
                <a:latin typeface="Barlow"/>
                <a:ea typeface="Barlow"/>
                <a:cs typeface="Barlow"/>
                <a:sym typeface="Barlow"/>
              </a:rPr>
              <a:t>·A model for this is given at #185-204</a:t>
            </a:r>
          </a:p>
          <a:p>
            <a:pPr marL="695754" lvl="1" indent="-347877" algn="just">
              <a:lnSpc>
                <a:spcPts val="4511"/>
              </a:lnSpc>
              <a:buFont typeface="Arial"/>
              <a:buChar char="•"/>
            </a:pPr>
            <a:r>
              <a:rPr lang="en-US" sz="3222">
                <a:solidFill>
                  <a:srgbClr val="000000"/>
                </a:solidFill>
                <a:latin typeface="Barlow"/>
                <a:ea typeface="Barlow"/>
                <a:cs typeface="Barlow"/>
                <a:sym typeface="Barlow"/>
              </a:rPr>
              <a:t>Song</a:t>
            </a:r>
          </a:p>
          <a:p>
            <a:pPr marL="695754" lvl="1" indent="-347877" algn="just">
              <a:lnSpc>
                <a:spcPts val="4511"/>
              </a:lnSpc>
              <a:buFont typeface="Arial"/>
              <a:buChar char="•"/>
            </a:pPr>
            <a:r>
              <a:rPr lang="en-US" sz="3222">
                <a:solidFill>
                  <a:srgbClr val="000000"/>
                </a:solidFill>
                <a:latin typeface="Barlow"/>
                <a:ea typeface="Barlow"/>
                <a:cs typeface="Barlow"/>
                <a:sym typeface="Barlow"/>
              </a:rPr>
              <a:t>Greeting</a:t>
            </a:r>
          </a:p>
          <a:p>
            <a:pPr marL="695754" lvl="1" indent="-347877" algn="just">
              <a:lnSpc>
                <a:spcPts val="4511"/>
              </a:lnSpc>
              <a:buFont typeface="Arial"/>
              <a:buChar char="•"/>
            </a:pPr>
            <a:r>
              <a:rPr lang="en-US" sz="3222">
                <a:solidFill>
                  <a:srgbClr val="000000"/>
                </a:solidFill>
                <a:latin typeface="Barlow"/>
                <a:ea typeface="Barlow"/>
                <a:cs typeface="Barlow"/>
                <a:sym typeface="Barlow"/>
              </a:rPr>
              <a:t>Reading of the Word</a:t>
            </a:r>
          </a:p>
          <a:p>
            <a:pPr marL="695754" lvl="1" indent="-347877" algn="just">
              <a:lnSpc>
                <a:spcPts val="4511"/>
              </a:lnSpc>
              <a:buFont typeface="Arial"/>
              <a:buChar char="•"/>
            </a:pPr>
            <a:r>
              <a:rPr lang="en-US" sz="3222">
                <a:solidFill>
                  <a:srgbClr val="000000"/>
                </a:solidFill>
                <a:latin typeface="Barlow"/>
                <a:ea typeface="Barlow"/>
                <a:cs typeface="Barlow"/>
                <a:sym typeface="Barlow"/>
              </a:rPr>
              <a:t>Homily</a:t>
            </a:r>
          </a:p>
          <a:p>
            <a:pPr marL="695754" lvl="1" indent="-347877" algn="just">
              <a:lnSpc>
                <a:spcPts val="4511"/>
              </a:lnSpc>
              <a:buFont typeface="Arial"/>
              <a:buChar char="•"/>
            </a:pPr>
            <a:r>
              <a:rPr lang="en-US" sz="3222">
                <a:solidFill>
                  <a:srgbClr val="000000"/>
                </a:solidFill>
                <a:latin typeface="Barlow"/>
                <a:ea typeface="Barlow"/>
                <a:cs typeface="Barlow"/>
                <a:sym typeface="Barlow"/>
              </a:rPr>
              <a:t>Celebration of the Rites Chosen:</a:t>
            </a:r>
          </a:p>
          <a:p>
            <a:pPr marL="1391507" lvl="2" indent="-463836" algn="just">
              <a:lnSpc>
                <a:spcPts val="4511"/>
              </a:lnSpc>
              <a:buFont typeface="Arial"/>
              <a:buChar char="⚬"/>
            </a:pPr>
            <a:r>
              <a:rPr lang="en-US" sz="3222">
                <a:solidFill>
                  <a:srgbClr val="000000"/>
                </a:solidFill>
                <a:latin typeface="Barlow"/>
                <a:ea typeface="Barlow"/>
                <a:cs typeface="Barlow"/>
                <a:sym typeface="Barlow"/>
              </a:rPr>
              <a:t>Recitation of the Creed (by the Elect</a:t>
            </a:r>
          </a:p>
          <a:p>
            <a:pPr marL="1391507" lvl="2" indent="-463836" algn="just">
              <a:lnSpc>
                <a:spcPts val="4511"/>
              </a:lnSpc>
              <a:buFont typeface="Arial"/>
              <a:buChar char="⚬"/>
            </a:pPr>
            <a:r>
              <a:rPr lang="en-US" sz="3222">
                <a:solidFill>
                  <a:srgbClr val="000000"/>
                </a:solidFill>
                <a:latin typeface="Barlow"/>
                <a:ea typeface="Barlow"/>
                <a:cs typeface="Barlow"/>
                <a:sym typeface="Barlow"/>
              </a:rPr>
              <a:t>Ephphatha Rite (for the Elect)</a:t>
            </a:r>
          </a:p>
          <a:p>
            <a:pPr marL="1391507" lvl="2" indent="-463836" algn="just">
              <a:lnSpc>
                <a:spcPts val="4511"/>
              </a:lnSpc>
              <a:buFont typeface="Arial"/>
              <a:buChar char="⚬"/>
            </a:pPr>
            <a:r>
              <a:rPr lang="en-US" sz="3222">
                <a:solidFill>
                  <a:srgbClr val="000000"/>
                </a:solidFill>
                <a:latin typeface="Barlow"/>
                <a:ea typeface="Barlow"/>
                <a:cs typeface="Barlow"/>
                <a:sym typeface="Barlow"/>
              </a:rPr>
              <a:t>Handing On of the Lord’s Prayer (if not done before)</a:t>
            </a:r>
          </a:p>
          <a:p>
            <a:pPr marL="1391507" lvl="2" indent="-463836" algn="just">
              <a:lnSpc>
                <a:spcPts val="4511"/>
              </a:lnSpc>
              <a:buFont typeface="Arial"/>
              <a:buChar char="⚬"/>
            </a:pPr>
            <a:r>
              <a:rPr lang="en-US" sz="3222">
                <a:solidFill>
                  <a:srgbClr val="000000"/>
                </a:solidFill>
                <a:latin typeface="Barlow"/>
                <a:ea typeface="Barlow"/>
                <a:cs typeface="Barlow"/>
                <a:sym typeface="Barlow"/>
              </a:rPr>
              <a:t>Concluding Rites</a:t>
            </a:r>
          </a:p>
          <a:p>
            <a:pPr algn="just">
              <a:lnSpc>
                <a:spcPts val="4511"/>
              </a:lnSpc>
            </a:pPr>
            <a:endParaRPr lang="en-US" sz="3222">
              <a:solidFill>
                <a:srgbClr val="000000"/>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57136" y="606007"/>
            <a:ext cx="12827579" cy="7143488"/>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NAVIGATING THE RITES</a:t>
            </a:r>
          </a:p>
          <a:p>
            <a:pPr algn="l">
              <a:lnSpc>
                <a:spcPts val="14274"/>
              </a:lnSpc>
            </a:pPr>
            <a:r>
              <a:rPr lang="en-US" sz="10195" b="1">
                <a:solidFill>
                  <a:srgbClr val="FFFFFF"/>
                </a:solidFill>
                <a:latin typeface="Barlow Ultra-Bold"/>
                <a:ea typeface="Barlow Ultra-Bold"/>
                <a:cs typeface="Barlow Ultra-Bold"/>
                <a:sym typeface="Barlow Ultra-Bold"/>
              </a:rPr>
              <a:t>(AND MAKING IT ALL WORK!)</a:t>
            </a:r>
          </a:p>
        </p:txBody>
      </p:sp>
      <p:sp>
        <p:nvSpPr>
          <p:cNvPr id="9" name="TextBox 9"/>
          <p:cNvSpPr txBox="1"/>
          <p:nvPr/>
        </p:nvSpPr>
        <p:spPr>
          <a:xfrm>
            <a:off x="314559" y="763248"/>
            <a:ext cx="1237748" cy="1741662"/>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0099098" cy="1410783"/>
            <a:chOff x="0" y="0"/>
            <a:chExt cx="4363824" cy="609600"/>
          </a:xfrm>
        </p:grpSpPr>
        <p:sp>
          <p:nvSpPr>
            <p:cNvPr id="9" name="Freeform 9"/>
            <p:cNvSpPr/>
            <p:nvPr/>
          </p:nvSpPr>
          <p:spPr>
            <a:xfrm>
              <a:off x="0" y="0"/>
              <a:ext cx="4363824" cy="609600"/>
            </a:xfrm>
            <a:custGeom>
              <a:avLst/>
              <a:gdLst/>
              <a:ahLst/>
              <a:cxnLst/>
              <a:rect l="l" t="t" r="r" b="b"/>
              <a:pathLst>
                <a:path w="4363824" h="609600">
                  <a:moveTo>
                    <a:pt x="203200" y="0"/>
                  </a:moveTo>
                  <a:lnTo>
                    <a:pt x="4363824" y="0"/>
                  </a:lnTo>
                  <a:lnTo>
                    <a:pt x="4160624"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160624"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34436"/>
            <a:ext cx="9614031" cy="7981259"/>
          </a:xfrm>
          <a:prstGeom prst="rect">
            <a:avLst/>
          </a:prstGeom>
        </p:spPr>
        <p:txBody>
          <a:bodyPr lIns="0" tIns="0" rIns="0" bIns="0" rtlCol="0" anchor="t">
            <a:spAutoFit/>
          </a:bodyPr>
          <a:lstStyle/>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Sunday, March 2:</a:t>
            </a:r>
            <a:r>
              <a:rPr lang="en-US" sz="3027">
                <a:solidFill>
                  <a:srgbClr val="000000"/>
                </a:solidFill>
                <a:latin typeface="Barlow"/>
                <a:ea typeface="Barlow"/>
                <a:cs typeface="Barlow"/>
                <a:sym typeface="Barlow"/>
              </a:rPr>
              <a:t>       The Rite of Sending &amp; dismissal</a:t>
            </a:r>
          </a:p>
          <a:p>
            <a:pPr algn="l">
              <a:lnSpc>
                <a:spcPts val="4238"/>
              </a:lnSpc>
            </a:pPr>
            <a:r>
              <a:rPr lang="en-US" sz="3027">
                <a:solidFill>
                  <a:srgbClr val="000000"/>
                </a:solidFill>
                <a:latin typeface="Barlow"/>
                <a:ea typeface="Barlow"/>
                <a:cs typeface="Barlow"/>
                <a:sym typeface="Barlow"/>
              </a:rPr>
              <a:t> </a:t>
            </a:r>
          </a:p>
          <a:p>
            <a:pPr algn="l">
              <a:lnSpc>
                <a:spcPts val="4238"/>
              </a:lnSpc>
            </a:pPr>
            <a:r>
              <a:rPr lang="en-US" sz="3027" b="1">
                <a:solidFill>
                  <a:srgbClr val="000000"/>
                </a:solidFill>
                <a:latin typeface="Barlow Bold"/>
                <a:ea typeface="Barlow Bold"/>
                <a:cs typeface="Barlow Bold"/>
                <a:sym typeface="Barlow Bold"/>
              </a:rPr>
              <a:t>Wednesday, March 5</a:t>
            </a:r>
            <a:r>
              <a:rPr lang="en-US" sz="3027">
                <a:solidFill>
                  <a:srgbClr val="000000"/>
                </a:solidFill>
                <a:latin typeface="Barlow"/>
                <a:ea typeface="Barlow"/>
                <a:cs typeface="Barlow"/>
                <a:sym typeface="Barlow"/>
              </a:rPr>
              <a:t>: Ash Wednesday (instead of our usual Thursday gathering). We gather in our meeting space and begin with the Liturgy of the Word with the readings for the day. We distribute ashes previously blessed.</a:t>
            </a:r>
          </a:p>
          <a:p>
            <a:pPr algn="l">
              <a:lnSpc>
                <a:spcPts val="4238"/>
              </a:lnSpc>
            </a:pPr>
            <a:r>
              <a:rPr lang="en-US" sz="3027">
                <a:solidFill>
                  <a:srgbClr val="000000"/>
                </a:solidFill>
                <a:latin typeface="Barlow"/>
                <a:ea typeface="Barlow"/>
                <a:cs typeface="Barlow"/>
                <a:sym typeface="Barlow"/>
              </a:rPr>
              <a:t>Our session that night focuses on the meaning and purpose of the Period of Purification and Enlightenment and the Lenten disciplines of Prayer, Fasting and Almsgiving.</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Saturday, March 8:  </a:t>
            </a:r>
            <a:r>
              <a:rPr lang="en-US" sz="3027">
                <a:solidFill>
                  <a:srgbClr val="000000"/>
                </a:solidFill>
                <a:latin typeface="Barlow"/>
                <a:ea typeface="Barlow"/>
                <a:cs typeface="Barlow"/>
                <a:sym typeface="Barlow"/>
              </a:rPr>
              <a:t>  The Rite of Election</a:t>
            </a:r>
          </a:p>
          <a:p>
            <a:pPr algn="l">
              <a:lnSpc>
                <a:spcPts val="4238"/>
              </a:lnSpc>
            </a:pPr>
            <a:endParaRPr lang="en-US" sz="3027">
              <a:solidFill>
                <a:srgbClr val="000000"/>
              </a:solidFill>
              <a:latin typeface="Barlow"/>
              <a:ea typeface="Barlow"/>
              <a:cs typeface="Barlow"/>
              <a:sym typeface="Barlow"/>
            </a:endParaRPr>
          </a:p>
          <a:p>
            <a:pPr algn="l">
              <a:lnSpc>
                <a:spcPts val="4238"/>
              </a:lnSpc>
            </a:pPr>
            <a:endParaRPr lang="en-US" sz="3027">
              <a:solidFill>
                <a:srgbClr val="000000"/>
              </a:solidFill>
              <a:latin typeface="Barlow"/>
              <a:ea typeface="Barlow"/>
              <a:cs typeface="Barlow"/>
              <a:sym typeface="Barlow"/>
            </a:endParaRPr>
          </a:p>
        </p:txBody>
      </p:sp>
      <p:sp>
        <p:nvSpPr>
          <p:cNvPr id="15" name="TextBox 15"/>
          <p:cNvSpPr txBox="1"/>
          <p:nvPr/>
        </p:nvSpPr>
        <p:spPr>
          <a:xfrm>
            <a:off x="1346628" y="1154446"/>
            <a:ext cx="7532053"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04802"/>
            <a:ext cx="9999276" cy="6381059"/>
          </a:xfrm>
          <a:prstGeom prst="rect">
            <a:avLst/>
          </a:prstGeom>
        </p:spPr>
        <p:txBody>
          <a:bodyPr lIns="0" tIns="0" rIns="0" bIns="0" rtlCol="0" anchor="t">
            <a:spAutoFit/>
          </a:bodyPr>
          <a:lstStyle/>
          <a:p>
            <a:pPr algn="l">
              <a:lnSpc>
                <a:spcPts val="4238"/>
              </a:lnSpc>
            </a:pPr>
            <a:r>
              <a:rPr lang="en-US" sz="3027" b="1">
                <a:solidFill>
                  <a:srgbClr val="000000"/>
                </a:solidFill>
                <a:latin typeface="Barlow Bold"/>
                <a:ea typeface="Barlow Bold"/>
                <a:cs typeface="Barlow Bold"/>
                <a:sym typeface="Barlow Bold"/>
              </a:rPr>
              <a:t>Sunday, March 9:</a:t>
            </a:r>
            <a:r>
              <a:rPr lang="en-US" sz="3027">
                <a:solidFill>
                  <a:srgbClr val="000000"/>
                </a:solidFill>
                <a:latin typeface="Barlow"/>
                <a:ea typeface="Barlow"/>
                <a:cs typeface="Barlow"/>
                <a:sym typeface="Barlow"/>
              </a:rPr>
              <a:t>       1st Sunday of Lent – The Temptation in the Desert (Cycle C)</a:t>
            </a:r>
          </a:p>
          <a:p>
            <a:pPr algn="l">
              <a:lnSpc>
                <a:spcPts val="4238"/>
              </a:lnSpc>
            </a:pPr>
            <a:r>
              <a:rPr lang="en-US" sz="3027">
                <a:solidFill>
                  <a:srgbClr val="000000"/>
                </a:solidFill>
                <a:latin typeface="Barlow"/>
                <a:ea typeface="Barlow"/>
                <a:cs typeface="Barlow"/>
                <a:sym typeface="Barlow"/>
              </a:rPr>
              <a:t> The Calling of the Candidates to Continuing  Conversion and Dismissal</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Thursday, March 13</a:t>
            </a:r>
            <a:r>
              <a:rPr lang="en-US" sz="3027">
                <a:solidFill>
                  <a:srgbClr val="000000"/>
                </a:solidFill>
                <a:latin typeface="Barlow"/>
                <a:ea typeface="Barlow"/>
                <a:cs typeface="Barlow"/>
                <a:sym typeface="Barlow"/>
              </a:rPr>
              <a:t>:   Mystagogia on the Rite of Election and the Calling of the  Candidates to Continuing Conversion</a:t>
            </a:r>
          </a:p>
          <a:p>
            <a:pPr algn="l">
              <a:lnSpc>
                <a:spcPts val="4238"/>
              </a:lnSpc>
            </a:pPr>
            <a:r>
              <a:rPr lang="en-US" sz="3027">
                <a:solidFill>
                  <a:srgbClr val="000000"/>
                </a:solidFill>
                <a:latin typeface="Barlow"/>
                <a:ea typeface="Barlow"/>
                <a:cs typeface="Barlow"/>
                <a:sym typeface="Barlow"/>
              </a:rPr>
              <a:t> Reflection on the Temptation and the Transfiguration</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Sunday, March 16:</a:t>
            </a:r>
            <a:r>
              <a:rPr lang="en-US" sz="3027">
                <a:solidFill>
                  <a:srgbClr val="000000"/>
                </a:solidFill>
                <a:latin typeface="Barlow"/>
                <a:ea typeface="Barlow"/>
                <a:cs typeface="Barlow"/>
                <a:sym typeface="Barlow"/>
              </a:rPr>
              <a:t>     2nd Sunday of Lent – The Transfiguration (Cycle C)</a:t>
            </a:r>
          </a:p>
          <a:p>
            <a:pPr algn="l">
              <a:lnSpc>
                <a:spcPts val="4238"/>
              </a:lnSpc>
            </a:pPr>
            <a:r>
              <a:rPr lang="en-US" sz="3027">
                <a:solidFill>
                  <a:srgbClr val="000000"/>
                </a:solidFill>
                <a:latin typeface="Barlow"/>
                <a:ea typeface="Barlow"/>
                <a:cs typeface="Barlow"/>
                <a:sym typeface="Barlow"/>
              </a:rPr>
              <a:t> Handing On of the Creed and dismissal</a:t>
            </a:r>
          </a:p>
        </p:txBody>
      </p:sp>
      <p:sp>
        <p:nvSpPr>
          <p:cNvPr id="15" name="TextBox 15"/>
          <p:cNvSpPr txBox="1"/>
          <p:nvPr/>
        </p:nvSpPr>
        <p:spPr>
          <a:xfrm>
            <a:off x="1346628" y="1154446"/>
            <a:ext cx="9102665"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57136" y="2126946"/>
            <a:ext cx="12827579" cy="5342879"/>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THE PERIOD OF PURIFICATION AND ENLIGHTENMENT</a:t>
            </a:r>
          </a:p>
        </p:txBody>
      </p:sp>
      <p:sp>
        <p:nvSpPr>
          <p:cNvPr id="9" name="TextBox 9"/>
          <p:cNvSpPr txBox="1"/>
          <p:nvPr/>
        </p:nvSpPr>
        <p:spPr>
          <a:xfrm>
            <a:off x="505094" y="763248"/>
            <a:ext cx="1047212" cy="1741662"/>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04802"/>
            <a:ext cx="9999276" cy="6914459"/>
          </a:xfrm>
          <a:prstGeom prst="rect">
            <a:avLst/>
          </a:prstGeom>
        </p:spPr>
        <p:txBody>
          <a:bodyPr lIns="0" tIns="0" rIns="0" bIns="0" rtlCol="0" anchor="t">
            <a:spAutoFit/>
          </a:bodyPr>
          <a:lstStyle/>
          <a:p>
            <a:pPr algn="l">
              <a:lnSpc>
                <a:spcPts val="4238"/>
              </a:lnSpc>
            </a:pPr>
            <a:r>
              <a:rPr lang="en-US" sz="3027" b="1">
                <a:solidFill>
                  <a:srgbClr val="000000"/>
                </a:solidFill>
                <a:latin typeface="Barlow Bold"/>
                <a:ea typeface="Barlow Bold"/>
                <a:cs typeface="Barlow Bold"/>
                <a:sym typeface="Barlow Bold"/>
              </a:rPr>
              <a:t>Thursday, March 20:</a:t>
            </a:r>
            <a:r>
              <a:rPr lang="en-US" sz="3027">
                <a:solidFill>
                  <a:srgbClr val="000000"/>
                </a:solidFill>
                <a:latin typeface="Barlow"/>
                <a:ea typeface="Barlow"/>
                <a:cs typeface="Barlow"/>
                <a:sym typeface="Barlow"/>
              </a:rPr>
              <a:t>  Godparent rehearsal for the Scrutinies before our session.</a:t>
            </a:r>
          </a:p>
          <a:p>
            <a:pPr algn="l">
              <a:lnSpc>
                <a:spcPts val="4238"/>
              </a:lnSpc>
            </a:pPr>
            <a:r>
              <a:rPr lang="en-US" sz="3027">
                <a:solidFill>
                  <a:srgbClr val="000000"/>
                </a:solidFill>
                <a:latin typeface="Barlow"/>
                <a:ea typeface="Barlow"/>
                <a:cs typeface="Barlow"/>
                <a:sym typeface="Barlow"/>
              </a:rPr>
              <a:t>Sponsor rehearsal for the Penitential Rite before our session</a:t>
            </a:r>
          </a:p>
          <a:p>
            <a:pPr algn="l">
              <a:lnSpc>
                <a:spcPts val="4238"/>
              </a:lnSpc>
            </a:pPr>
            <a:r>
              <a:rPr lang="en-US" sz="3027">
                <a:solidFill>
                  <a:srgbClr val="000000"/>
                </a:solidFill>
                <a:latin typeface="Barlow"/>
                <a:ea typeface="Barlow"/>
                <a:cs typeface="Barlow"/>
                <a:sym typeface="Barlow"/>
              </a:rPr>
              <a:t>Reflection on the Woman at the Well with a water ritual</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Sunday, March 23:</a:t>
            </a:r>
            <a:r>
              <a:rPr lang="en-US" sz="3027">
                <a:solidFill>
                  <a:srgbClr val="000000"/>
                </a:solidFill>
                <a:latin typeface="Barlow"/>
                <a:ea typeface="Barlow"/>
                <a:cs typeface="Barlow"/>
                <a:sym typeface="Barlow"/>
              </a:rPr>
              <a:t>     3rd Sunday of Lent – The Woman at the Well (Cycle A)</a:t>
            </a:r>
          </a:p>
          <a:p>
            <a:pPr algn="l">
              <a:lnSpc>
                <a:spcPts val="4238"/>
              </a:lnSpc>
            </a:pPr>
            <a:r>
              <a:rPr lang="en-US" sz="3027">
                <a:solidFill>
                  <a:srgbClr val="000000"/>
                </a:solidFill>
                <a:latin typeface="Barlow"/>
                <a:ea typeface="Barlow"/>
                <a:cs typeface="Barlow"/>
                <a:sym typeface="Barlow"/>
              </a:rPr>
              <a:t>1st Scrutiny for the Elect and dismissal</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Thursday, March 27:</a:t>
            </a:r>
            <a:r>
              <a:rPr lang="en-US" sz="3027">
                <a:solidFill>
                  <a:srgbClr val="000000"/>
                </a:solidFill>
                <a:latin typeface="Barlow"/>
                <a:ea typeface="Barlow"/>
                <a:cs typeface="Barlow"/>
                <a:sym typeface="Barlow"/>
              </a:rPr>
              <a:t>  Reflection on the Man Born Blind with a ritual of light</a:t>
            </a:r>
          </a:p>
          <a:p>
            <a:pPr algn="l">
              <a:lnSpc>
                <a:spcPts val="4238"/>
              </a:lnSpc>
            </a:pPr>
            <a:r>
              <a:rPr lang="en-US" sz="3027">
                <a:solidFill>
                  <a:srgbClr val="000000"/>
                </a:solidFill>
                <a:latin typeface="Barlow"/>
                <a:ea typeface="Barlow"/>
                <a:cs typeface="Barlow"/>
                <a:sym typeface="Barlow"/>
              </a:rPr>
              <a:t>Preparation for the Sacrament of Reconciliation</a:t>
            </a:r>
          </a:p>
        </p:txBody>
      </p:sp>
      <p:sp>
        <p:nvSpPr>
          <p:cNvPr id="15" name="TextBox 15"/>
          <p:cNvSpPr txBox="1"/>
          <p:nvPr/>
        </p:nvSpPr>
        <p:spPr>
          <a:xfrm>
            <a:off x="1346628" y="1154446"/>
            <a:ext cx="9102665"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 CONT.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04802"/>
            <a:ext cx="9999276" cy="5314259"/>
          </a:xfrm>
          <a:prstGeom prst="rect">
            <a:avLst/>
          </a:prstGeom>
        </p:spPr>
        <p:txBody>
          <a:bodyPr lIns="0" tIns="0" rIns="0" bIns="0" rtlCol="0" anchor="t">
            <a:spAutoFit/>
          </a:bodyPr>
          <a:lstStyle/>
          <a:p>
            <a:pPr algn="l">
              <a:lnSpc>
                <a:spcPts val="4238"/>
              </a:lnSpc>
            </a:pPr>
            <a:r>
              <a:rPr lang="en-US" sz="3027" b="1">
                <a:solidFill>
                  <a:srgbClr val="000000"/>
                </a:solidFill>
                <a:latin typeface="Barlow Bold"/>
                <a:ea typeface="Barlow Bold"/>
                <a:cs typeface="Barlow Bold"/>
                <a:sym typeface="Barlow Bold"/>
              </a:rPr>
              <a:t>Sunday, March 30: </a:t>
            </a:r>
            <a:r>
              <a:rPr lang="en-US" sz="3027">
                <a:solidFill>
                  <a:srgbClr val="000000"/>
                </a:solidFill>
                <a:latin typeface="Barlow"/>
                <a:ea typeface="Barlow"/>
                <a:cs typeface="Barlow"/>
                <a:sym typeface="Barlow"/>
              </a:rPr>
              <a:t>    4th Sunday of Lent: The Man Born Blind (Cycle A) </a:t>
            </a:r>
          </a:p>
          <a:p>
            <a:pPr algn="l">
              <a:lnSpc>
                <a:spcPts val="4238"/>
              </a:lnSpc>
            </a:pPr>
            <a:r>
              <a:rPr lang="en-US" sz="3027">
                <a:solidFill>
                  <a:srgbClr val="000000"/>
                </a:solidFill>
                <a:latin typeface="Barlow"/>
                <a:ea typeface="Barlow"/>
                <a:cs typeface="Barlow"/>
                <a:sym typeface="Barlow"/>
              </a:rPr>
              <a:t> 2nd Scrutiny for the Elect and dismissal</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Tuesday, April 1: </a:t>
            </a:r>
            <a:r>
              <a:rPr lang="en-US" sz="3027">
                <a:solidFill>
                  <a:srgbClr val="000000"/>
                </a:solidFill>
                <a:latin typeface="Barlow"/>
                <a:ea typeface="Barlow"/>
                <a:cs typeface="Barlow"/>
                <a:sym typeface="Barlow"/>
              </a:rPr>
              <a:t>      Parish Penance Service with Penitential Rite for Candidates</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Thursday, April 3:  </a:t>
            </a:r>
            <a:r>
              <a:rPr lang="en-US" sz="3027">
                <a:solidFill>
                  <a:srgbClr val="000000"/>
                </a:solidFill>
                <a:latin typeface="Barlow"/>
                <a:ea typeface="Barlow"/>
                <a:cs typeface="Barlow"/>
                <a:sym typeface="Barlow"/>
              </a:rPr>
              <a:t>     Reflection on the Raising of Lazarus with ritual of being bound</a:t>
            </a:r>
          </a:p>
          <a:p>
            <a:pPr algn="l">
              <a:lnSpc>
                <a:spcPts val="4238"/>
              </a:lnSpc>
            </a:pPr>
            <a:endParaRPr lang="en-US" sz="3027">
              <a:solidFill>
                <a:srgbClr val="000000"/>
              </a:solidFill>
              <a:latin typeface="Barlow"/>
              <a:ea typeface="Barlow"/>
              <a:cs typeface="Barlow"/>
              <a:sym typeface="Barlow"/>
            </a:endParaRPr>
          </a:p>
        </p:txBody>
      </p:sp>
      <p:sp>
        <p:nvSpPr>
          <p:cNvPr id="15" name="TextBox 15"/>
          <p:cNvSpPr txBox="1"/>
          <p:nvPr/>
        </p:nvSpPr>
        <p:spPr>
          <a:xfrm>
            <a:off x="1346628" y="1154446"/>
            <a:ext cx="9102665"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 CONT.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904802"/>
            <a:ext cx="10240788" cy="7447859"/>
          </a:xfrm>
          <a:prstGeom prst="rect">
            <a:avLst/>
          </a:prstGeom>
        </p:spPr>
        <p:txBody>
          <a:bodyPr lIns="0" tIns="0" rIns="0" bIns="0" rtlCol="0" anchor="t">
            <a:spAutoFit/>
          </a:bodyPr>
          <a:lstStyle/>
          <a:p>
            <a:pPr algn="l">
              <a:lnSpc>
                <a:spcPts val="4238"/>
              </a:lnSpc>
            </a:pPr>
            <a:r>
              <a:rPr lang="en-US" sz="3027" b="1">
                <a:solidFill>
                  <a:srgbClr val="000000"/>
                </a:solidFill>
                <a:latin typeface="Barlow Bold"/>
                <a:ea typeface="Barlow Bold"/>
                <a:cs typeface="Barlow Bold"/>
                <a:sym typeface="Barlow Bold"/>
              </a:rPr>
              <a:t>Sunday, April 6:         </a:t>
            </a:r>
            <a:r>
              <a:rPr lang="en-US" sz="3027">
                <a:solidFill>
                  <a:srgbClr val="000000"/>
                </a:solidFill>
                <a:latin typeface="Barlow"/>
                <a:ea typeface="Barlow"/>
                <a:cs typeface="Barlow"/>
                <a:sym typeface="Barlow"/>
              </a:rPr>
              <a:t>5th Sunday of Lent: The Raising of Lazarus</a:t>
            </a:r>
          </a:p>
          <a:p>
            <a:pPr algn="l">
              <a:lnSpc>
                <a:spcPts val="4238"/>
              </a:lnSpc>
            </a:pPr>
            <a:r>
              <a:rPr lang="en-US" sz="3027">
                <a:solidFill>
                  <a:srgbClr val="000000"/>
                </a:solidFill>
                <a:latin typeface="Barlow"/>
                <a:ea typeface="Barlow"/>
                <a:cs typeface="Barlow"/>
                <a:sym typeface="Barlow"/>
              </a:rPr>
              <a:t> 3rd Scrutiny for the Elect and dismissal</a:t>
            </a:r>
          </a:p>
          <a:p>
            <a:pPr algn="l">
              <a:lnSpc>
                <a:spcPts val="4238"/>
              </a:lnSpc>
            </a:pPr>
            <a:r>
              <a:rPr lang="en-US" sz="3027" b="1">
                <a:solidFill>
                  <a:srgbClr val="000000"/>
                </a:solidFill>
                <a:latin typeface="Barlow Bold"/>
                <a:ea typeface="Barlow Bold"/>
                <a:cs typeface="Barlow Bold"/>
                <a:sym typeface="Barlow Bold"/>
              </a:rPr>
              <a:t>           </a:t>
            </a:r>
          </a:p>
          <a:p>
            <a:pPr algn="l">
              <a:lnSpc>
                <a:spcPts val="4238"/>
              </a:lnSpc>
            </a:pPr>
            <a:r>
              <a:rPr lang="en-US" sz="3027" b="1">
                <a:solidFill>
                  <a:srgbClr val="000000"/>
                </a:solidFill>
                <a:latin typeface="Barlow Bold"/>
                <a:ea typeface="Barlow Bold"/>
                <a:cs typeface="Barlow Bold"/>
                <a:sym typeface="Barlow Bold"/>
              </a:rPr>
              <a:t> Saturday, April 12:   </a:t>
            </a:r>
            <a:r>
              <a:rPr lang="en-US" sz="3027">
                <a:solidFill>
                  <a:srgbClr val="000000"/>
                </a:solidFill>
                <a:latin typeface="Barlow"/>
                <a:ea typeface="Barlow"/>
                <a:cs typeface="Barlow"/>
                <a:sym typeface="Barlow"/>
              </a:rPr>
              <a:t> Retreat from 9-4 on the Paschal Mystery</a:t>
            </a:r>
          </a:p>
          <a:p>
            <a:pPr algn="l">
              <a:lnSpc>
                <a:spcPts val="4238"/>
              </a:lnSpc>
            </a:pPr>
            <a:r>
              <a:rPr lang="en-US" sz="3027" b="1">
                <a:solidFill>
                  <a:srgbClr val="000000"/>
                </a:solidFill>
                <a:latin typeface="Barlow Bold"/>
                <a:ea typeface="Barlow Bold"/>
                <a:cs typeface="Barlow Bold"/>
                <a:sym typeface="Barlow Bold"/>
              </a:rPr>
              <a:t> </a:t>
            </a:r>
          </a:p>
          <a:p>
            <a:pPr algn="l">
              <a:lnSpc>
                <a:spcPts val="4238"/>
              </a:lnSpc>
            </a:pPr>
            <a:r>
              <a:rPr lang="en-US" sz="3027" b="1">
                <a:solidFill>
                  <a:srgbClr val="000000"/>
                </a:solidFill>
                <a:latin typeface="Barlow Bold"/>
                <a:ea typeface="Barlow Bold"/>
                <a:cs typeface="Barlow Bold"/>
                <a:sym typeface="Barlow Bold"/>
              </a:rPr>
              <a:t> Sunday, April 13:  </a:t>
            </a:r>
            <a:r>
              <a:rPr lang="en-US" sz="3027">
                <a:solidFill>
                  <a:srgbClr val="000000"/>
                </a:solidFill>
                <a:latin typeface="Barlow"/>
                <a:ea typeface="Barlow"/>
                <a:cs typeface="Barlow"/>
                <a:sym typeface="Barlow"/>
              </a:rPr>
              <a:t>     Palm Sunday and dismissal</a:t>
            </a:r>
          </a:p>
          <a:p>
            <a:pPr algn="l">
              <a:lnSpc>
                <a:spcPts val="4238"/>
              </a:lnSpc>
            </a:pPr>
            <a:endParaRPr lang="en-US" sz="3027">
              <a:solidFill>
                <a:srgbClr val="000000"/>
              </a:solidFill>
              <a:latin typeface="Barlow"/>
              <a:ea typeface="Barlow"/>
              <a:cs typeface="Barlow"/>
              <a:sym typeface="Barlow"/>
            </a:endParaRPr>
          </a:p>
          <a:p>
            <a:pPr algn="l">
              <a:lnSpc>
                <a:spcPts val="4238"/>
              </a:lnSpc>
            </a:pPr>
            <a:r>
              <a:rPr lang="en-US" sz="3027" b="1">
                <a:solidFill>
                  <a:srgbClr val="000000"/>
                </a:solidFill>
                <a:latin typeface="Barlow Bold"/>
                <a:ea typeface="Barlow Bold"/>
                <a:cs typeface="Barlow Bold"/>
                <a:sym typeface="Barlow Bold"/>
              </a:rPr>
              <a:t> Monday, April 14:</a:t>
            </a:r>
            <a:r>
              <a:rPr lang="en-US" sz="3027">
                <a:solidFill>
                  <a:srgbClr val="000000"/>
                </a:solidFill>
                <a:latin typeface="Barlow"/>
                <a:ea typeface="Barlow"/>
                <a:cs typeface="Barlow"/>
                <a:sym typeface="Barlow"/>
              </a:rPr>
              <a:t>     Rehearsal for Holy Thursday for all the Elect</a:t>
            </a:r>
          </a:p>
          <a:p>
            <a:pPr algn="l">
              <a:lnSpc>
                <a:spcPts val="4238"/>
              </a:lnSpc>
            </a:pPr>
            <a:r>
              <a:rPr lang="en-US" sz="3027">
                <a:solidFill>
                  <a:srgbClr val="000000"/>
                </a:solidFill>
                <a:latin typeface="Barlow"/>
                <a:ea typeface="Barlow"/>
                <a:cs typeface="Barlow"/>
                <a:sym typeface="Barlow"/>
              </a:rPr>
              <a:t> </a:t>
            </a:r>
          </a:p>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Wednesday, April 16:</a:t>
            </a:r>
            <a:r>
              <a:rPr lang="en-US" sz="3027">
                <a:solidFill>
                  <a:srgbClr val="000000"/>
                </a:solidFill>
                <a:latin typeface="Barlow"/>
                <a:ea typeface="Barlow"/>
                <a:cs typeface="Barlow"/>
                <a:sym typeface="Barlow"/>
              </a:rPr>
              <a:t> Seder Supper</a:t>
            </a:r>
          </a:p>
          <a:p>
            <a:pPr algn="l">
              <a:lnSpc>
                <a:spcPts val="4238"/>
              </a:lnSpc>
            </a:pPr>
            <a:endParaRPr lang="en-US" sz="3027">
              <a:solidFill>
                <a:srgbClr val="000000"/>
              </a:solidFill>
              <a:latin typeface="Barlow"/>
              <a:ea typeface="Barlow"/>
              <a:cs typeface="Barlow"/>
              <a:sym typeface="Barlow"/>
            </a:endParaRPr>
          </a:p>
          <a:p>
            <a:pPr algn="l">
              <a:lnSpc>
                <a:spcPts val="4238"/>
              </a:lnSpc>
            </a:pPr>
            <a:endParaRPr lang="en-US" sz="3027">
              <a:solidFill>
                <a:srgbClr val="000000"/>
              </a:solidFill>
              <a:latin typeface="Barlow"/>
              <a:ea typeface="Barlow"/>
              <a:cs typeface="Barlow"/>
              <a:sym typeface="Barlow"/>
            </a:endParaRPr>
          </a:p>
        </p:txBody>
      </p:sp>
      <p:sp>
        <p:nvSpPr>
          <p:cNvPr id="15" name="TextBox 15"/>
          <p:cNvSpPr txBox="1"/>
          <p:nvPr/>
        </p:nvSpPr>
        <p:spPr>
          <a:xfrm>
            <a:off x="1346628" y="1154446"/>
            <a:ext cx="9102665"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 CONT.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45937" y="0"/>
            <a:ext cx="12084470" cy="10287000"/>
            <a:chOff x="0" y="0"/>
            <a:chExt cx="716117" cy="609600"/>
          </a:xfrm>
        </p:grpSpPr>
        <p:sp>
          <p:nvSpPr>
            <p:cNvPr id="3" name="Freeform 3"/>
            <p:cNvSpPr/>
            <p:nvPr/>
          </p:nvSpPr>
          <p:spPr>
            <a:xfrm>
              <a:off x="0" y="0"/>
              <a:ext cx="716117" cy="609600"/>
            </a:xfrm>
            <a:custGeom>
              <a:avLst/>
              <a:gdLst/>
              <a:ahLst/>
              <a:cxnLst/>
              <a:rect l="l" t="t" r="r" b="b"/>
              <a:pathLst>
                <a:path w="716117" h="609600">
                  <a:moveTo>
                    <a:pt x="203200" y="0"/>
                  </a:moveTo>
                  <a:lnTo>
                    <a:pt x="716117" y="0"/>
                  </a:lnTo>
                  <a:lnTo>
                    <a:pt x="512917"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512917"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90854" y="0"/>
            <a:ext cx="9062596" cy="11241334"/>
            <a:chOff x="0" y="0"/>
            <a:chExt cx="748750" cy="928757"/>
          </a:xfrm>
        </p:grpSpPr>
        <p:sp>
          <p:nvSpPr>
            <p:cNvPr id="6" name="Freeform 6"/>
            <p:cNvSpPr/>
            <p:nvPr/>
          </p:nvSpPr>
          <p:spPr>
            <a:xfrm>
              <a:off x="0" y="0"/>
              <a:ext cx="748750" cy="928757"/>
            </a:xfrm>
            <a:custGeom>
              <a:avLst/>
              <a:gdLst/>
              <a:ahLst/>
              <a:cxnLst/>
              <a:rect l="l" t="t" r="r" b="b"/>
              <a:pathLst>
                <a:path w="748750" h="928757">
                  <a:moveTo>
                    <a:pt x="374375" y="0"/>
                  </a:moveTo>
                  <a:lnTo>
                    <a:pt x="748750" y="928757"/>
                  </a:lnTo>
                  <a:lnTo>
                    <a:pt x="0" y="928757"/>
                  </a:lnTo>
                  <a:lnTo>
                    <a:pt x="374375" y="0"/>
                  </a:lnTo>
                  <a:close/>
                </a:path>
              </a:pathLst>
            </a:custGeom>
            <a:gradFill rotWithShape="1">
              <a:gsLst>
                <a:gs pos="0">
                  <a:srgbClr val="FFFFFF">
                    <a:alpha val="0"/>
                  </a:srgbClr>
                </a:gs>
                <a:gs pos="100000">
                  <a:srgbClr val="FFFFFF">
                    <a:alpha val="34000"/>
                  </a:srgbClr>
                </a:gs>
              </a:gsLst>
              <a:lin ang="5400000"/>
            </a:gradFill>
          </p:spPr>
          <p:txBody>
            <a:bodyPr/>
            <a:lstStyle/>
            <a:p>
              <a:endParaRPr lang="en-US"/>
            </a:p>
          </p:txBody>
        </p:sp>
        <p:sp>
          <p:nvSpPr>
            <p:cNvPr id="7" name="TextBox 7"/>
            <p:cNvSpPr txBox="1"/>
            <p:nvPr/>
          </p:nvSpPr>
          <p:spPr>
            <a:xfrm>
              <a:off x="116992" y="383583"/>
              <a:ext cx="514765" cy="4788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518758" y="1028700"/>
            <a:ext cx="11788247" cy="1410783"/>
            <a:chOff x="0" y="0"/>
            <a:chExt cx="5093706" cy="609600"/>
          </a:xfrm>
        </p:grpSpPr>
        <p:sp>
          <p:nvSpPr>
            <p:cNvPr id="9" name="Freeform 9"/>
            <p:cNvSpPr/>
            <p:nvPr/>
          </p:nvSpPr>
          <p:spPr>
            <a:xfrm>
              <a:off x="0" y="0"/>
              <a:ext cx="5093706" cy="609600"/>
            </a:xfrm>
            <a:custGeom>
              <a:avLst/>
              <a:gdLst/>
              <a:ahLst/>
              <a:cxnLst/>
              <a:rect l="l" t="t" r="r" b="b"/>
              <a:pathLst>
                <a:path w="5093706" h="609600">
                  <a:moveTo>
                    <a:pt x="203200" y="0"/>
                  </a:moveTo>
                  <a:lnTo>
                    <a:pt x="5093706" y="0"/>
                  </a:lnTo>
                  <a:lnTo>
                    <a:pt x="4890506"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0" name="TextBox 10"/>
            <p:cNvSpPr txBox="1"/>
            <p:nvPr/>
          </p:nvSpPr>
          <p:spPr>
            <a:xfrm>
              <a:off x="101600" y="-47625"/>
              <a:ext cx="4890506" cy="6572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708471" y="806032"/>
            <a:ext cx="2055099" cy="1856120"/>
            <a:chOff x="0" y="0"/>
            <a:chExt cx="674950" cy="609600"/>
          </a:xfrm>
        </p:grpSpPr>
        <p:sp>
          <p:nvSpPr>
            <p:cNvPr id="12" name="Freeform 12"/>
            <p:cNvSpPr/>
            <p:nvPr/>
          </p:nvSpPr>
          <p:spPr>
            <a:xfrm>
              <a:off x="0" y="0"/>
              <a:ext cx="674950" cy="609600"/>
            </a:xfrm>
            <a:custGeom>
              <a:avLst/>
              <a:gdLst/>
              <a:ahLst/>
              <a:cxnLst/>
              <a:rect l="l" t="t" r="r" b="b"/>
              <a:pathLst>
                <a:path w="674950" h="609600">
                  <a:moveTo>
                    <a:pt x="203200" y="0"/>
                  </a:moveTo>
                  <a:lnTo>
                    <a:pt x="674950" y="0"/>
                  </a:lnTo>
                  <a:lnTo>
                    <a:pt x="471750"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13" name="TextBox 13"/>
            <p:cNvSpPr txBox="1"/>
            <p:nvPr/>
          </p:nvSpPr>
          <p:spPr>
            <a:xfrm>
              <a:off x="101600" y="-47625"/>
              <a:ext cx="471750" cy="6572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2605002"/>
            <a:ext cx="16230600" cy="7981259"/>
          </a:xfrm>
          <a:prstGeom prst="rect">
            <a:avLst/>
          </a:prstGeom>
        </p:spPr>
        <p:txBody>
          <a:bodyPr lIns="0" tIns="0" rIns="0" bIns="0" rtlCol="0" anchor="t">
            <a:spAutoFit/>
          </a:bodyPr>
          <a:lstStyle/>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Thursday, April 17: </a:t>
            </a:r>
            <a:r>
              <a:rPr lang="en-US" sz="3027">
                <a:solidFill>
                  <a:srgbClr val="000000"/>
                </a:solidFill>
                <a:latin typeface="Barlow"/>
                <a:ea typeface="Barlow"/>
                <a:cs typeface="Barlow"/>
                <a:sym typeface="Barlow"/>
              </a:rPr>
              <a:t>   Triduum - Mass of the Lord’s Supper</a:t>
            </a:r>
          </a:p>
          <a:p>
            <a:pPr algn="l">
              <a:lnSpc>
                <a:spcPts val="4238"/>
              </a:lnSpc>
            </a:pPr>
            <a:r>
              <a:rPr lang="en-US" sz="3027">
                <a:solidFill>
                  <a:srgbClr val="000000"/>
                </a:solidFill>
                <a:latin typeface="Barlow"/>
                <a:ea typeface="Barlow"/>
                <a:cs typeface="Barlow"/>
                <a:sym typeface="Barlow"/>
              </a:rPr>
              <a:t>Elect have their feet washed</a:t>
            </a:r>
          </a:p>
          <a:p>
            <a:pPr algn="l">
              <a:lnSpc>
                <a:spcPts val="4238"/>
              </a:lnSpc>
            </a:pPr>
            <a:r>
              <a:rPr lang="en-US" sz="3027">
                <a:solidFill>
                  <a:srgbClr val="000000"/>
                </a:solidFill>
                <a:latin typeface="Barlow"/>
                <a:ea typeface="Barlow"/>
                <a:cs typeface="Barlow"/>
                <a:sym typeface="Barlow"/>
              </a:rPr>
              <a:t> Dismissal </a:t>
            </a:r>
          </a:p>
          <a:p>
            <a:pPr algn="l">
              <a:lnSpc>
                <a:spcPts val="4238"/>
              </a:lnSpc>
            </a:pPr>
            <a:r>
              <a:rPr lang="en-US" sz="3027">
                <a:solidFill>
                  <a:srgbClr val="000000"/>
                </a:solidFill>
                <a:latin typeface="Barlow"/>
                <a:ea typeface="Barlow"/>
                <a:cs typeface="Barlow"/>
                <a:sym typeface="Barlow"/>
              </a:rPr>
              <a:t>Elect wash the feet of the candidates and team</a:t>
            </a:r>
          </a:p>
          <a:p>
            <a:pPr algn="l">
              <a:lnSpc>
                <a:spcPts val="4238"/>
              </a:lnSpc>
            </a:pPr>
            <a:r>
              <a:rPr lang="en-US" sz="3027">
                <a:solidFill>
                  <a:srgbClr val="000000"/>
                </a:solidFill>
                <a:latin typeface="Barlow"/>
                <a:ea typeface="Barlow"/>
                <a:cs typeface="Barlow"/>
                <a:sym typeface="Barlow"/>
              </a:rPr>
              <a:t>Reflection on the meaning of this action.      </a:t>
            </a:r>
          </a:p>
          <a:p>
            <a:pPr algn="l">
              <a:lnSpc>
                <a:spcPts val="4238"/>
              </a:lnSpc>
            </a:pPr>
            <a:r>
              <a:rPr lang="en-US" sz="3027">
                <a:solidFill>
                  <a:srgbClr val="000000"/>
                </a:solidFill>
                <a:latin typeface="Barlow"/>
                <a:ea typeface="Barlow"/>
                <a:cs typeface="Barlow"/>
                <a:sym typeface="Barlow"/>
              </a:rPr>
              <a:t> </a:t>
            </a:r>
          </a:p>
          <a:p>
            <a:pPr algn="l">
              <a:lnSpc>
                <a:spcPts val="4238"/>
              </a:lnSpc>
            </a:pPr>
            <a:r>
              <a:rPr lang="en-US" sz="3027" b="1">
                <a:solidFill>
                  <a:srgbClr val="000000"/>
                </a:solidFill>
                <a:latin typeface="Barlow Bold"/>
                <a:ea typeface="Barlow Bold"/>
                <a:cs typeface="Barlow Bold"/>
                <a:sym typeface="Barlow Bold"/>
              </a:rPr>
              <a:t> Friday, April 18: </a:t>
            </a:r>
            <a:r>
              <a:rPr lang="en-US" sz="3027">
                <a:solidFill>
                  <a:srgbClr val="000000"/>
                </a:solidFill>
                <a:latin typeface="Barlow"/>
                <a:ea typeface="Barlow"/>
                <a:cs typeface="Barlow"/>
                <a:sym typeface="Barlow"/>
              </a:rPr>
              <a:t>       The Triduum continues with The Celebration of the Lord’s Passion </a:t>
            </a:r>
          </a:p>
          <a:p>
            <a:pPr algn="l">
              <a:lnSpc>
                <a:spcPts val="4238"/>
              </a:lnSpc>
            </a:pPr>
            <a:r>
              <a:rPr lang="en-US" sz="3027">
                <a:solidFill>
                  <a:srgbClr val="000000"/>
                </a:solidFill>
                <a:latin typeface="Barlow"/>
                <a:ea typeface="Barlow"/>
                <a:cs typeface="Barlow"/>
                <a:sym typeface="Barlow"/>
              </a:rPr>
              <a:t> Dismissal</a:t>
            </a:r>
          </a:p>
          <a:p>
            <a:pPr algn="l">
              <a:lnSpc>
                <a:spcPts val="4238"/>
              </a:lnSpc>
            </a:pPr>
            <a:r>
              <a:rPr lang="en-US" sz="3027">
                <a:solidFill>
                  <a:srgbClr val="000000"/>
                </a:solidFill>
                <a:latin typeface="Barlow"/>
                <a:ea typeface="Barlow"/>
                <a:cs typeface="Barlow"/>
                <a:sym typeface="Barlow"/>
              </a:rPr>
              <a:t>Meditation and reflection on the meaning of the Cross</a:t>
            </a:r>
          </a:p>
          <a:p>
            <a:pPr algn="l">
              <a:lnSpc>
                <a:spcPts val="4238"/>
              </a:lnSpc>
            </a:pPr>
            <a:r>
              <a:rPr lang="en-US" sz="3027">
                <a:solidFill>
                  <a:srgbClr val="000000"/>
                </a:solidFill>
                <a:latin typeface="Barlow"/>
                <a:ea typeface="Barlow"/>
                <a:cs typeface="Barlow"/>
                <a:sym typeface="Barlow"/>
              </a:rPr>
              <a:t> </a:t>
            </a:r>
          </a:p>
          <a:p>
            <a:pPr algn="l">
              <a:lnSpc>
                <a:spcPts val="4238"/>
              </a:lnSpc>
            </a:pPr>
            <a:r>
              <a:rPr lang="en-US" sz="3027">
                <a:solidFill>
                  <a:srgbClr val="000000"/>
                </a:solidFill>
                <a:latin typeface="Barlow"/>
                <a:ea typeface="Barlow"/>
                <a:cs typeface="Barlow"/>
                <a:sym typeface="Barlow"/>
              </a:rPr>
              <a:t> </a:t>
            </a:r>
            <a:r>
              <a:rPr lang="en-US" sz="3027" b="1">
                <a:solidFill>
                  <a:srgbClr val="000000"/>
                </a:solidFill>
                <a:latin typeface="Barlow Bold"/>
                <a:ea typeface="Barlow Bold"/>
                <a:cs typeface="Barlow Bold"/>
                <a:sym typeface="Barlow Bold"/>
              </a:rPr>
              <a:t>Saturday, April 19:</a:t>
            </a:r>
            <a:r>
              <a:rPr lang="en-US" sz="3027">
                <a:solidFill>
                  <a:srgbClr val="000000"/>
                </a:solidFill>
                <a:latin typeface="Barlow"/>
                <a:ea typeface="Barlow"/>
                <a:cs typeface="Barlow"/>
                <a:sym typeface="Barlow"/>
              </a:rPr>
              <a:t>    Rehearsal for the Easter Vigil</a:t>
            </a:r>
          </a:p>
          <a:p>
            <a:pPr algn="l">
              <a:lnSpc>
                <a:spcPts val="4238"/>
              </a:lnSpc>
            </a:pPr>
            <a:r>
              <a:rPr lang="en-US" sz="3027">
                <a:solidFill>
                  <a:srgbClr val="000000"/>
                </a:solidFill>
                <a:latin typeface="Barlow"/>
                <a:ea typeface="Barlow"/>
                <a:cs typeface="Barlow"/>
                <a:sym typeface="Barlow"/>
              </a:rPr>
              <a:t> The Rites of Immediate Preparation  </a:t>
            </a:r>
          </a:p>
          <a:p>
            <a:pPr algn="l">
              <a:lnSpc>
                <a:spcPts val="4238"/>
              </a:lnSpc>
            </a:pPr>
            <a:r>
              <a:rPr lang="en-US" sz="3027">
                <a:solidFill>
                  <a:srgbClr val="000000"/>
                </a:solidFill>
                <a:latin typeface="Barlow"/>
                <a:ea typeface="Barlow"/>
                <a:cs typeface="Barlow"/>
                <a:sym typeface="Barlow"/>
              </a:rPr>
              <a:t> </a:t>
            </a:r>
          </a:p>
          <a:p>
            <a:pPr algn="l">
              <a:lnSpc>
                <a:spcPts val="4238"/>
              </a:lnSpc>
            </a:pPr>
            <a:r>
              <a:rPr lang="en-US" sz="3027">
                <a:solidFill>
                  <a:srgbClr val="000000"/>
                </a:solidFill>
                <a:latin typeface="Barlow"/>
                <a:ea typeface="Barlow"/>
                <a:cs typeface="Barlow"/>
                <a:sym typeface="Barlow"/>
              </a:rPr>
              <a:t> The Easter Vigil          </a:t>
            </a:r>
          </a:p>
          <a:p>
            <a:pPr algn="l">
              <a:lnSpc>
                <a:spcPts val="4238"/>
              </a:lnSpc>
            </a:pPr>
            <a:endParaRPr lang="en-US" sz="3027">
              <a:solidFill>
                <a:srgbClr val="000000"/>
              </a:solidFill>
              <a:latin typeface="Barlow"/>
              <a:ea typeface="Barlow"/>
              <a:cs typeface="Barlow"/>
              <a:sym typeface="Barlow"/>
            </a:endParaRPr>
          </a:p>
        </p:txBody>
      </p:sp>
      <p:sp>
        <p:nvSpPr>
          <p:cNvPr id="15" name="TextBox 15"/>
          <p:cNvSpPr txBox="1"/>
          <p:nvPr/>
        </p:nvSpPr>
        <p:spPr>
          <a:xfrm>
            <a:off x="1346628" y="1154446"/>
            <a:ext cx="9102665" cy="1029038"/>
          </a:xfrm>
          <a:prstGeom prst="rect">
            <a:avLst/>
          </a:prstGeom>
        </p:spPr>
        <p:txBody>
          <a:bodyPr lIns="0" tIns="0" rIns="0" bIns="0" rtlCol="0" anchor="t">
            <a:spAutoFit/>
          </a:bodyPr>
          <a:lstStyle/>
          <a:p>
            <a:pPr algn="l">
              <a:lnSpc>
                <a:spcPts val="8381"/>
              </a:lnSpc>
            </a:pPr>
            <a:r>
              <a:rPr lang="en-US" sz="5986" b="1">
                <a:solidFill>
                  <a:srgbClr val="FFFFFF"/>
                </a:solidFill>
                <a:latin typeface="Barlow Ultra-Bold"/>
                <a:ea typeface="Barlow Ultra-Bold"/>
                <a:cs typeface="Barlow Ultra-Bold"/>
                <a:sym typeface="Barlow Ultra-Bold"/>
              </a:rPr>
              <a:t>SAMPLE TIMELINE, CONT.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333" b="-13333"/>
            </a:stretch>
          </a:blipFill>
        </p:spPr>
        <p:txBody>
          <a:bodyPr/>
          <a:lstStyle/>
          <a:p>
            <a:endParaRPr lang="en-US"/>
          </a:p>
        </p:txBody>
      </p:sp>
      <p:grpSp>
        <p:nvGrpSpPr>
          <p:cNvPr id="3" name="Group 3"/>
          <p:cNvGrpSpPr/>
          <p:nvPr/>
        </p:nvGrpSpPr>
        <p:grpSpPr>
          <a:xfrm>
            <a:off x="9333006" y="1727818"/>
            <a:ext cx="12473279" cy="7790099"/>
            <a:chOff x="0" y="0"/>
            <a:chExt cx="976074" cy="609600"/>
          </a:xfrm>
        </p:grpSpPr>
        <p:sp>
          <p:nvSpPr>
            <p:cNvPr id="4" name="Freeform 4"/>
            <p:cNvSpPr/>
            <p:nvPr/>
          </p:nvSpPr>
          <p:spPr>
            <a:xfrm>
              <a:off x="6032" y="0"/>
              <a:ext cx="964009" cy="609600"/>
            </a:xfrm>
            <a:custGeom>
              <a:avLst/>
              <a:gdLst/>
              <a:ahLst/>
              <a:cxnLst/>
              <a:rect l="l" t="t" r="r" b="b"/>
              <a:pathLst>
                <a:path w="964009" h="609600">
                  <a:moveTo>
                    <a:pt x="742014" y="0"/>
                  </a:moveTo>
                  <a:lnTo>
                    <a:pt x="18795" y="0"/>
                  </a:lnTo>
                  <a:cubicBezTo>
                    <a:pt x="13043" y="0"/>
                    <a:pt x="7642" y="2765"/>
                    <a:pt x="4278" y="7431"/>
                  </a:cubicBezTo>
                  <a:cubicBezTo>
                    <a:pt x="915" y="12098"/>
                    <a:pt x="0" y="18096"/>
                    <a:pt x="1819" y="23553"/>
                  </a:cubicBezTo>
                  <a:lnTo>
                    <a:pt x="189317" y="586047"/>
                  </a:lnTo>
                  <a:cubicBezTo>
                    <a:pt x="194006" y="600113"/>
                    <a:pt x="207169" y="609600"/>
                    <a:pt x="221995" y="609600"/>
                  </a:cubicBezTo>
                  <a:lnTo>
                    <a:pt x="945214" y="609600"/>
                  </a:lnTo>
                  <a:cubicBezTo>
                    <a:pt x="950966" y="609600"/>
                    <a:pt x="956368" y="606835"/>
                    <a:pt x="959731" y="602169"/>
                  </a:cubicBezTo>
                  <a:cubicBezTo>
                    <a:pt x="963095" y="597502"/>
                    <a:pt x="964010" y="591504"/>
                    <a:pt x="962191" y="586047"/>
                  </a:cubicBezTo>
                  <a:lnTo>
                    <a:pt x="774693" y="23553"/>
                  </a:lnTo>
                  <a:cubicBezTo>
                    <a:pt x="770004" y="9487"/>
                    <a:pt x="756841" y="0"/>
                    <a:pt x="742014" y="0"/>
                  </a:cubicBezTo>
                  <a:close/>
                </a:path>
              </a:pathLst>
            </a:custGeom>
            <a:gradFill rotWithShape="1">
              <a:gsLst>
                <a:gs pos="0">
                  <a:srgbClr val="ED138A">
                    <a:alpha val="100000"/>
                  </a:srgbClr>
                </a:gs>
                <a:gs pos="100000">
                  <a:srgbClr val="980F5A">
                    <a:alpha val="100000"/>
                  </a:srgbClr>
                </a:gs>
              </a:gsLst>
              <a:lin ang="5400000"/>
            </a:gradFill>
          </p:spPr>
          <p:txBody>
            <a:bodyPr/>
            <a:lstStyle/>
            <a:p>
              <a:endParaRPr lang="en-US"/>
            </a:p>
          </p:txBody>
        </p:sp>
        <p:sp>
          <p:nvSpPr>
            <p:cNvPr id="5" name="TextBox 5"/>
            <p:cNvSpPr txBox="1"/>
            <p:nvPr/>
          </p:nvSpPr>
          <p:spPr>
            <a:xfrm>
              <a:off x="101600" y="-47625"/>
              <a:ext cx="772874" cy="6572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445205" y="2096094"/>
            <a:ext cx="7540842" cy="4467949"/>
          </a:xfrm>
          <a:custGeom>
            <a:avLst/>
            <a:gdLst/>
            <a:ahLst/>
            <a:cxnLst/>
            <a:rect l="l" t="t" r="r" b="b"/>
            <a:pathLst>
              <a:path w="7540842" h="4467949">
                <a:moveTo>
                  <a:pt x="0" y="0"/>
                </a:moveTo>
                <a:lnTo>
                  <a:pt x="7540841" y="0"/>
                </a:lnTo>
                <a:lnTo>
                  <a:pt x="7540841" y="4467948"/>
                </a:lnTo>
                <a:lnTo>
                  <a:pt x="0" y="44679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7831" y="-720298"/>
            <a:ext cx="17852337" cy="3377283"/>
            <a:chOff x="0" y="0"/>
            <a:chExt cx="3222349" cy="609600"/>
          </a:xfrm>
        </p:grpSpPr>
        <p:sp>
          <p:nvSpPr>
            <p:cNvPr id="3" name="Freeform 3"/>
            <p:cNvSpPr/>
            <p:nvPr/>
          </p:nvSpPr>
          <p:spPr>
            <a:xfrm>
              <a:off x="0" y="0"/>
              <a:ext cx="3222349" cy="609600"/>
            </a:xfrm>
            <a:custGeom>
              <a:avLst/>
              <a:gdLst/>
              <a:ahLst/>
              <a:cxnLst/>
              <a:rect l="l" t="t" r="r" b="b"/>
              <a:pathLst>
                <a:path w="3222349" h="609600">
                  <a:moveTo>
                    <a:pt x="203200" y="609600"/>
                  </a:moveTo>
                  <a:lnTo>
                    <a:pt x="3019149" y="609600"/>
                  </a:lnTo>
                  <a:lnTo>
                    <a:pt x="3222349" y="0"/>
                  </a:lnTo>
                  <a:lnTo>
                    <a:pt x="0" y="0"/>
                  </a:lnTo>
                  <a:lnTo>
                    <a:pt x="203200" y="609600"/>
                  </a:lnTo>
                  <a:close/>
                </a:path>
              </a:pathLst>
            </a:custGeom>
            <a:gradFill rotWithShape="1">
              <a:gsLst>
                <a:gs pos="0">
                  <a:srgbClr val="ED138A">
                    <a:alpha val="100000"/>
                  </a:srgbClr>
                </a:gs>
                <a:gs pos="100000">
                  <a:srgbClr val="980F5A">
                    <a:alpha val="100000"/>
                  </a:srgbClr>
                </a:gs>
              </a:gsLst>
              <a:lin ang="5400000"/>
            </a:gradFill>
          </p:spPr>
          <p:txBody>
            <a:bodyPr/>
            <a:lstStyle/>
            <a:p>
              <a:endParaRPr lang="en-US"/>
            </a:p>
          </p:txBody>
        </p:sp>
        <p:sp>
          <p:nvSpPr>
            <p:cNvPr id="4" name="TextBox 4"/>
            <p:cNvSpPr txBox="1"/>
            <p:nvPr/>
          </p:nvSpPr>
          <p:spPr>
            <a:xfrm>
              <a:off x="127000" y="-47625"/>
              <a:ext cx="2968349"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376287" y="9258300"/>
            <a:ext cx="18749223" cy="1431385"/>
            <a:chOff x="0" y="0"/>
            <a:chExt cx="4938067" cy="376990"/>
          </a:xfrm>
        </p:grpSpPr>
        <p:sp>
          <p:nvSpPr>
            <p:cNvPr id="6" name="Freeform 6"/>
            <p:cNvSpPr/>
            <p:nvPr/>
          </p:nvSpPr>
          <p:spPr>
            <a:xfrm>
              <a:off x="0" y="0"/>
              <a:ext cx="4938067" cy="376990"/>
            </a:xfrm>
            <a:custGeom>
              <a:avLst/>
              <a:gdLst/>
              <a:ahLst/>
              <a:cxnLst/>
              <a:rect l="l" t="t" r="r" b="b"/>
              <a:pathLst>
                <a:path w="4938067" h="376990">
                  <a:moveTo>
                    <a:pt x="0" y="0"/>
                  </a:moveTo>
                  <a:lnTo>
                    <a:pt x="4938067" y="0"/>
                  </a:lnTo>
                  <a:lnTo>
                    <a:pt x="4938067" y="376990"/>
                  </a:lnTo>
                  <a:lnTo>
                    <a:pt x="0" y="376990"/>
                  </a:lnTo>
                  <a:close/>
                </a:path>
              </a:pathLst>
            </a:custGeom>
            <a:solidFill>
              <a:srgbClr val="AA1064"/>
            </a:solidFill>
          </p:spPr>
          <p:txBody>
            <a:bodyPr/>
            <a:lstStyle/>
            <a:p>
              <a:endParaRPr lang="en-US"/>
            </a:p>
          </p:txBody>
        </p:sp>
        <p:sp>
          <p:nvSpPr>
            <p:cNvPr id="7" name="TextBox 7"/>
            <p:cNvSpPr txBox="1"/>
            <p:nvPr/>
          </p:nvSpPr>
          <p:spPr>
            <a:xfrm>
              <a:off x="0" y="-47625"/>
              <a:ext cx="4938067" cy="42461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546119" y="1026002"/>
            <a:ext cx="15195761" cy="1219896"/>
          </a:xfrm>
          <a:prstGeom prst="rect">
            <a:avLst/>
          </a:prstGeom>
        </p:spPr>
        <p:txBody>
          <a:bodyPr lIns="0" tIns="0" rIns="0" bIns="0" rtlCol="0" anchor="t">
            <a:spAutoFit/>
          </a:bodyPr>
          <a:lstStyle/>
          <a:p>
            <a:pPr algn="ctr">
              <a:lnSpc>
                <a:spcPts val="9936"/>
              </a:lnSpc>
            </a:pPr>
            <a:r>
              <a:rPr lang="en-US" sz="7097" b="1">
                <a:solidFill>
                  <a:srgbClr val="FFFFFF"/>
                </a:solidFill>
                <a:latin typeface="Barlow Ultra-Bold"/>
                <a:ea typeface="Barlow Ultra-Bold"/>
                <a:cs typeface="Barlow Ultra-Bold"/>
                <a:sym typeface="Barlow Ultra-Bold"/>
              </a:rPr>
              <a:t>CLOSING PRAYER</a:t>
            </a:r>
          </a:p>
        </p:txBody>
      </p:sp>
      <p:sp>
        <p:nvSpPr>
          <p:cNvPr id="9" name="TextBox 9"/>
          <p:cNvSpPr txBox="1"/>
          <p:nvPr/>
        </p:nvSpPr>
        <p:spPr>
          <a:xfrm>
            <a:off x="1392152" y="6356604"/>
            <a:ext cx="3839490" cy="921063"/>
          </a:xfrm>
          <a:prstGeom prst="rect">
            <a:avLst/>
          </a:prstGeom>
        </p:spPr>
        <p:txBody>
          <a:bodyPr lIns="0" tIns="0" rIns="0" bIns="0" rtlCol="0" anchor="t">
            <a:spAutoFit/>
          </a:bodyPr>
          <a:lstStyle/>
          <a:p>
            <a:pPr algn="ctr">
              <a:lnSpc>
                <a:spcPts val="3723"/>
              </a:lnSpc>
            </a:pPr>
            <a:r>
              <a:rPr lang="en-US" sz="3002" b="1">
                <a:solidFill>
                  <a:srgbClr val="FFFFFF"/>
                </a:solidFill>
                <a:latin typeface="Barlow Bold"/>
                <a:ea typeface="Barlow Bold"/>
                <a:cs typeface="Barlow Bold"/>
                <a:sym typeface="Barlow Bold"/>
              </a:rPr>
              <a:t>Explain the impact of regulatory challenges</a:t>
            </a:r>
          </a:p>
        </p:txBody>
      </p:sp>
      <p:sp>
        <p:nvSpPr>
          <p:cNvPr id="10" name="TextBox 10"/>
          <p:cNvSpPr txBox="1"/>
          <p:nvPr/>
        </p:nvSpPr>
        <p:spPr>
          <a:xfrm>
            <a:off x="1028700" y="2590310"/>
            <a:ext cx="16230600" cy="6565323"/>
          </a:xfrm>
          <a:prstGeom prst="rect">
            <a:avLst/>
          </a:prstGeom>
        </p:spPr>
        <p:txBody>
          <a:bodyPr lIns="0" tIns="0" rIns="0" bIns="0" rtlCol="0" anchor="t">
            <a:spAutoFit/>
          </a:bodyPr>
          <a:lstStyle/>
          <a:p>
            <a:pPr algn="ctr">
              <a:lnSpc>
                <a:spcPts val="4694"/>
              </a:lnSpc>
            </a:pPr>
            <a:r>
              <a:rPr lang="en-US" sz="3353" b="1" dirty="0">
                <a:solidFill>
                  <a:srgbClr val="000000"/>
                </a:solidFill>
                <a:latin typeface="Barlow Bold"/>
                <a:ea typeface="Barlow Bold"/>
                <a:cs typeface="Barlow Bold"/>
                <a:sym typeface="Barlow Bold"/>
              </a:rPr>
              <a:t>A reading from the Gospel of Luke:</a:t>
            </a:r>
          </a:p>
          <a:p>
            <a:pPr algn="ctr">
              <a:lnSpc>
                <a:spcPts val="4694"/>
              </a:lnSpc>
            </a:pPr>
            <a:r>
              <a:rPr lang="en-US" sz="3353" dirty="0">
                <a:solidFill>
                  <a:srgbClr val="000000"/>
                </a:solidFill>
                <a:latin typeface="Barlow"/>
                <a:ea typeface="Barlow"/>
                <a:cs typeface="Barlow"/>
                <a:sym typeface="Barlow"/>
              </a:rPr>
              <a:t>They said to each other, “Did not our hearts burn within us while he talked to us on the road, while he opened to us the scriptures?” And they rose that same hour and returned to Jerusalem; and they found the eleven gathered together and those who were with them, who said, “The Lord has risen indeed, and has appeared to Simon!” Then they told what had happened on the road, and how Jesus was known to them in the breaking of the bread.</a:t>
            </a:r>
          </a:p>
          <a:p>
            <a:pPr algn="ctr">
              <a:lnSpc>
                <a:spcPts val="4694"/>
              </a:lnSpc>
            </a:pPr>
            <a:endParaRPr lang="en-US" sz="3353" dirty="0">
              <a:solidFill>
                <a:srgbClr val="000000"/>
              </a:solidFill>
              <a:latin typeface="Barlow"/>
              <a:ea typeface="Barlow"/>
              <a:cs typeface="Barlow"/>
              <a:sym typeface="Barlow"/>
            </a:endParaRPr>
          </a:p>
          <a:p>
            <a:pPr algn="ctr">
              <a:lnSpc>
                <a:spcPts val="4694"/>
              </a:lnSpc>
            </a:pPr>
            <a:r>
              <a:rPr lang="en-US" sz="3353" dirty="0">
                <a:solidFill>
                  <a:srgbClr val="000000"/>
                </a:solidFill>
                <a:latin typeface="Barlow"/>
                <a:ea typeface="Barlow"/>
                <a:cs typeface="Barlow"/>
                <a:sym typeface="Barlow"/>
              </a:rPr>
              <a:t>Good and gracious God, you have entrusted us with forming disciples for the sake of the world. Give us the strength we need to be faithful to our call.</a:t>
            </a:r>
          </a:p>
          <a:p>
            <a:pPr algn="ctr">
              <a:lnSpc>
                <a:spcPts val="4694"/>
              </a:lnSpc>
            </a:pPr>
            <a:r>
              <a:rPr lang="en-US" sz="3353" dirty="0">
                <a:solidFill>
                  <a:srgbClr val="000000"/>
                </a:solidFill>
                <a:latin typeface="Barlow"/>
                <a:ea typeface="Barlow"/>
                <a:cs typeface="Barlow"/>
                <a:sym typeface="Barlow"/>
              </a:rPr>
              <a:t>In Jesus’ name we pray. AMEN.</a:t>
            </a:r>
          </a:p>
        </p:txBody>
      </p:sp>
      <p:sp>
        <p:nvSpPr>
          <p:cNvPr id="11" name="TextBox 11"/>
          <p:cNvSpPr txBox="1"/>
          <p:nvPr/>
        </p:nvSpPr>
        <p:spPr>
          <a:xfrm>
            <a:off x="12751558" y="6356604"/>
            <a:ext cx="3659390" cy="921063"/>
          </a:xfrm>
          <a:prstGeom prst="rect">
            <a:avLst/>
          </a:prstGeom>
        </p:spPr>
        <p:txBody>
          <a:bodyPr lIns="0" tIns="0" rIns="0" bIns="0" rtlCol="0" anchor="t">
            <a:spAutoFit/>
          </a:bodyPr>
          <a:lstStyle/>
          <a:p>
            <a:pPr algn="ctr">
              <a:lnSpc>
                <a:spcPts val="3723"/>
              </a:lnSpc>
            </a:pPr>
            <a:r>
              <a:rPr lang="en-US" sz="3002" b="1">
                <a:solidFill>
                  <a:srgbClr val="FFFFFF"/>
                </a:solidFill>
                <a:latin typeface="Barlow Bold"/>
                <a:ea typeface="Barlow Bold"/>
                <a:cs typeface="Barlow Bold"/>
                <a:sym typeface="Barlow Bold"/>
              </a:rPr>
              <a:t>Share case studies and best practices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a:stretch>
            <a:fillRect/>
          </a:stretch>
        </p:blipFill>
        <p:spPr>
          <a:xfrm>
            <a:off x="869097" y="492501"/>
            <a:ext cx="16549806" cy="9301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9225" y="4599846"/>
            <a:ext cx="4280527" cy="2465475"/>
            <a:chOff x="0" y="0"/>
            <a:chExt cx="928401" cy="534735"/>
          </a:xfrm>
        </p:grpSpPr>
        <p:sp>
          <p:nvSpPr>
            <p:cNvPr id="3" name="Freeform 3"/>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4C0027"/>
            </a:solidFill>
          </p:spPr>
          <p:txBody>
            <a:bodyPr/>
            <a:lstStyle/>
            <a:p>
              <a:endParaRPr lang="en-US"/>
            </a:p>
          </p:txBody>
        </p:sp>
        <p:sp>
          <p:nvSpPr>
            <p:cNvPr id="4" name="TextBox 4"/>
            <p:cNvSpPr txBox="1"/>
            <p:nvPr/>
          </p:nvSpPr>
          <p:spPr>
            <a:xfrm>
              <a:off x="0" y="-85725"/>
              <a:ext cx="928401" cy="620460"/>
            </a:xfrm>
            <a:prstGeom prst="rect">
              <a:avLst/>
            </a:prstGeom>
          </p:spPr>
          <p:txBody>
            <a:bodyPr lIns="50800" tIns="50800" rIns="50800" bIns="50800" rtlCol="0" anchor="ctr"/>
            <a:lstStyle/>
            <a:p>
              <a:pPr algn="ctr">
                <a:lnSpc>
                  <a:spcPts val="5599"/>
                </a:lnSpc>
              </a:pPr>
              <a:r>
                <a:rPr lang="en-US" sz="3999" b="1">
                  <a:solidFill>
                    <a:srgbClr val="FFFFFF"/>
                  </a:solidFill>
                  <a:latin typeface="Barlow Bold"/>
                  <a:ea typeface="Barlow Bold"/>
                  <a:cs typeface="Barlow Bold"/>
                  <a:sym typeface="Barlow Bold"/>
                </a:rPr>
                <a:t>1</a:t>
              </a:r>
            </a:p>
          </p:txBody>
        </p:sp>
      </p:grpSp>
      <p:grpSp>
        <p:nvGrpSpPr>
          <p:cNvPr id="5" name="Group 5"/>
          <p:cNvGrpSpPr/>
          <p:nvPr/>
        </p:nvGrpSpPr>
        <p:grpSpPr>
          <a:xfrm>
            <a:off x="4710518" y="3850403"/>
            <a:ext cx="4280527" cy="2465475"/>
            <a:chOff x="0" y="0"/>
            <a:chExt cx="928401" cy="534735"/>
          </a:xfrm>
        </p:grpSpPr>
        <p:sp>
          <p:nvSpPr>
            <p:cNvPr id="6" name="Freeform 6"/>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B01161"/>
            </a:solidFill>
          </p:spPr>
          <p:txBody>
            <a:bodyPr/>
            <a:lstStyle/>
            <a:p>
              <a:endParaRPr lang="en-US"/>
            </a:p>
          </p:txBody>
        </p:sp>
        <p:sp>
          <p:nvSpPr>
            <p:cNvPr id="7" name="TextBox 7"/>
            <p:cNvSpPr txBox="1"/>
            <p:nvPr/>
          </p:nvSpPr>
          <p:spPr>
            <a:xfrm>
              <a:off x="0" y="-85725"/>
              <a:ext cx="928401" cy="620460"/>
            </a:xfrm>
            <a:prstGeom prst="rect">
              <a:avLst/>
            </a:prstGeom>
          </p:spPr>
          <p:txBody>
            <a:bodyPr lIns="50800" tIns="50800" rIns="50800" bIns="50800" rtlCol="0" anchor="ctr"/>
            <a:lstStyle/>
            <a:p>
              <a:pPr algn="ctr">
                <a:lnSpc>
                  <a:spcPts val="5599"/>
                </a:lnSpc>
              </a:pPr>
              <a:r>
                <a:rPr lang="en-US" sz="3999" b="1">
                  <a:solidFill>
                    <a:srgbClr val="FFFFFF"/>
                  </a:solidFill>
                  <a:latin typeface="Barlow Bold"/>
                  <a:ea typeface="Barlow Bold"/>
                  <a:cs typeface="Barlow Bold"/>
                  <a:sym typeface="Barlow Bold"/>
                </a:rPr>
                <a:t>2</a:t>
              </a:r>
            </a:p>
          </p:txBody>
        </p:sp>
      </p:grpSp>
      <p:grpSp>
        <p:nvGrpSpPr>
          <p:cNvPr id="8" name="Group 8"/>
          <p:cNvGrpSpPr/>
          <p:nvPr/>
        </p:nvGrpSpPr>
        <p:grpSpPr>
          <a:xfrm>
            <a:off x="8240401" y="3107468"/>
            <a:ext cx="4280527" cy="2465475"/>
            <a:chOff x="0" y="0"/>
            <a:chExt cx="928401" cy="534735"/>
          </a:xfrm>
        </p:grpSpPr>
        <p:sp>
          <p:nvSpPr>
            <p:cNvPr id="9" name="Freeform 9"/>
            <p:cNvSpPr/>
            <p:nvPr/>
          </p:nvSpPr>
          <p:spPr>
            <a:xfrm>
              <a:off x="0" y="0"/>
              <a:ext cx="928401" cy="534735"/>
            </a:xfrm>
            <a:custGeom>
              <a:avLst/>
              <a:gdLst/>
              <a:ahLst/>
              <a:cxnLst/>
              <a:rect l="l" t="t" r="r" b="b"/>
              <a:pathLst>
                <a:path w="928401" h="534735">
                  <a:moveTo>
                    <a:pt x="0" y="0"/>
                  </a:moveTo>
                  <a:lnTo>
                    <a:pt x="928401" y="0"/>
                  </a:lnTo>
                  <a:lnTo>
                    <a:pt x="928401" y="534735"/>
                  </a:lnTo>
                  <a:lnTo>
                    <a:pt x="0" y="534735"/>
                  </a:lnTo>
                  <a:close/>
                </a:path>
              </a:pathLst>
            </a:custGeom>
            <a:solidFill>
              <a:srgbClr val="4C0027"/>
            </a:solidFill>
          </p:spPr>
          <p:txBody>
            <a:bodyPr/>
            <a:lstStyle/>
            <a:p>
              <a:endParaRPr lang="en-US"/>
            </a:p>
          </p:txBody>
        </p:sp>
        <p:sp>
          <p:nvSpPr>
            <p:cNvPr id="10" name="TextBox 10"/>
            <p:cNvSpPr txBox="1"/>
            <p:nvPr/>
          </p:nvSpPr>
          <p:spPr>
            <a:xfrm>
              <a:off x="0" y="-85725"/>
              <a:ext cx="928401" cy="620460"/>
            </a:xfrm>
            <a:prstGeom prst="rect">
              <a:avLst/>
            </a:prstGeom>
          </p:spPr>
          <p:txBody>
            <a:bodyPr lIns="50800" tIns="50800" rIns="50800" bIns="50800" rtlCol="0" anchor="ctr"/>
            <a:lstStyle/>
            <a:p>
              <a:pPr algn="ctr">
                <a:lnSpc>
                  <a:spcPts val="5599"/>
                </a:lnSpc>
              </a:pPr>
              <a:r>
                <a:rPr lang="en-US" sz="3999" b="1">
                  <a:solidFill>
                    <a:srgbClr val="FFFFFF"/>
                  </a:solidFill>
                  <a:latin typeface="Barlow Bold"/>
                  <a:ea typeface="Barlow Bold"/>
                  <a:cs typeface="Barlow Bold"/>
                  <a:sym typeface="Barlow Bold"/>
                </a:rPr>
                <a:t>3</a:t>
              </a:r>
            </a:p>
          </p:txBody>
        </p:sp>
      </p:grpSp>
      <p:grpSp>
        <p:nvGrpSpPr>
          <p:cNvPr id="11" name="Group 11"/>
          <p:cNvGrpSpPr/>
          <p:nvPr/>
        </p:nvGrpSpPr>
        <p:grpSpPr>
          <a:xfrm rot="-10800000">
            <a:off x="8228835" y="5566434"/>
            <a:ext cx="750644" cy="749443"/>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4C0027">
                <a:alpha val="49804"/>
              </a:srgbClr>
            </a:solidFill>
          </p:spPr>
          <p:txBody>
            <a:bodyPr/>
            <a:lstStyle/>
            <a:p>
              <a:endParaRPr lang="en-US"/>
            </a:p>
          </p:txBody>
        </p:sp>
      </p:grpSp>
      <p:grpSp>
        <p:nvGrpSpPr>
          <p:cNvPr id="13" name="Group 13"/>
          <p:cNvGrpSpPr/>
          <p:nvPr/>
        </p:nvGrpSpPr>
        <p:grpSpPr>
          <a:xfrm rot="-10800000">
            <a:off x="4690674" y="6315877"/>
            <a:ext cx="750644" cy="749443"/>
            <a:chOff x="0" y="0"/>
            <a:chExt cx="6350000" cy="6339840"/>
          </a:xfrm>
        </p:grpSpPr>
        <p:sp>
          <p:nvSpPr>
            <p:cNvPr id="14" name="Freeform 1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B01161">
                <a:alpha val="49804"/>
              </a:srgbClr>
            </a:solidFill>
          </p:spPr>
          <p:txBody>
            <a:bodyPr/>
            <a:lstStyle/>
            <a:p>
              <a:endParaRPr lang="en-US"/>
            </a:p>
          </p:txBody>
        </p:sp>
      </p:grpSp>
      <p:grpSp>
        <p:nvGrpSpPr>
          <p:cNvPr id="15" name="Group 15"/>
          <p:cNvGrpSpPr/>
          <p:nvPr/>
        </p:nvGrpSpPr>
        <p:grpSpPr>
          <a:xfrm>
            <a:off x="11763331" y="1084854"/>
            <a:ext cx="5495969" cy="4882340"/>
            <a:chOff x="0" y="0"/>
            <a:chExt cx="977479" cy="868343"/>
          </a:xfrm>
        </p:grpSpPr>
        <p:sp>
          <p:nvSpPr>
            <p:cNvPr id="16" name="Freeform 16"/>
            <p:cNvSpPr/>
            <p:nvPr/>
          </p:nvSpPr>
          <p:spPr>
            <a:xfrm>
              <a:off x="0" y="0"/>
              <a:ext cx="977479" cy="868343"/>
            </a:xfrm>
            <a:custGeom>
              <a:avLst/>
              <a:gdLst/>
              <a:ahLst/>
              <a:cxnLst/>
              <a:rect l="l" t="t" r="r" b="b"/>
              <a:pathLst>
                <a:path w="977479" h="868343">
                  <a:moveTo>
                    <a:pt x="977479" y="434171"/>
                  </a:moveTo>
                  <a:lnTo>
                    <a:pt x="571079" y="0"/>
                  </a:lnTo>
                  <a:lnTo>
                    <a:pt x="571079" y="203200"/>
                  </a:lnTo>
                  <a:lnTo>
                    <a:pt x="0" y="203200"/>
                  </a:lnTo>
                  <a:lnTo>
                    <a:pt x="0" y="665143"/>
                  </a:lnTo>
                  <a:lnTo>
                    <a:pt x="571079" y="665143"/>
                  </a:lnTo>
                  <a:lnTo>
                    <a:pt x="571079" y="868343"/>
                  </a:lnTo>
                  <a:lnTo>
                    <a:pt x="977479" y="434171"/>
                  </a:lnTo>
                  <a:close/>
                </a:path>
              </a:pathLst>
            </a:custGeom>
            <a:solidFill>
              <a:srgbClr val="C8377D"/>
            </a:solidFill>
          </p:spPr>
          <p:txBody>
            <a:bodyPr/>
            <a:lstStyle/>
            <a:p>
              <a:endParaRPr lang="en-US"/>
            </a:p>
          </p:txBody>
        </p:sp>
        <p:sp>
          <p:nvSpPr>
            <p:cNvPr id="17" name="TextBox 17"/>
            <p:cNvSpPr txBox="1"/>
            <p:nvPr/>
          </p:nvSpPr>
          <p:spPr>
            <a:xfrm>
              <a:off x="0" y="117475"/>
              <a:ext cx="875879" cy="547668"/>
            </a:xfrm>
            <a:prstGeom prst="rect">
              <a:avLst/>
            </a:prstGeom>
          </p:spPr>
          <p:txBody>
            <a:bodyPr lIns="50800" tIns="50800" rIns="50800" bIns="50800" rtlCol="0" anchor="ctr"/>
            <a:lstStyle/>
            <a:p>
              <a:pPr algn="ctr">
                <a:lnSpc>
                  <a:spcPts val="5599"/>
                </a:lnSpc>
              </a:pPr>
              <a:r>
                <a:rPr lang="en-US" sz="3999" b="1">
                  <a:solidFill>
                    <a:srgbClr val="FFFFFF"/>
                  </a:solidFill>
                  <a:latin typeface="Barlow Bold"/>
                  <a:ea typeface="Barlow Bold"/>
                  <a:cs typeface="Barlow Bold"/>
                  <a:sym typeface="Barlow Bold"/>
                </a:rPr>
                <a:t>4</a:t>
              </a:r>
            </a:p>
          </p:txBody>
        </p:sp>
      </p:grpSp>
      <p:grpSp>
        <p:nvGrpSpPr>
          <p:cNvPr id="18" name="Group 18"/>
          <p:cNvGrpSpPr/>
          <p:nvPr/>
        </p:nvGrpSpPr>
        <p:grpSpPr>
          <a:xfrm rot="-10800000">
            <a:off x="11751764" y="4816990"/>
            <a:ext cx="750644" cy="749443"/>
            <a:chOff x="0" y="0"/>
            <a:chExt cx="6350000" cy="6339840"/>
          </a:xfrm>
        </p:grpSpPr>
        <p:sp>
          <p:nvSpPr>
            <p:cNvPr id="19" name="Freeform 1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C8377D">
                <a:alpha val="49804"/>
              </a:srgbClr>
            </a:solidFill>
          </p:spPr>
          <p:txBody>
            <a:bodyPr/>
            <a:lstStyle/>
            <a:p>
              <a:endParaRPr lang="en-US"/>
            </a:p>
          </p:txBody>
        </p:sp>
      </p:grpSp>
      <p:sp>
        <p:nvSpPr>
          <p:cNvPr id="20" name="TextBox 20"/>
          <p:cNvSpPr txBox="1"/>
          <p:nvPr/>
        </p:nvSpPr>
        <p:spPr>
          <a:xfrm>
            <a:off x="1149225" y="2010607"/>
            <a:ext cx="3511028" cy="1632691"/>
          </a:xfrm>
          <a:prstGeom prst="rect">
            <a:avLst/>
          </a:prstGeom>
        </p:spPr>
        <p:txBody>
          <a:bodyPr lIns="0" tIns="0" rIns="0" bIns="0" rtlCol="0" anchor="t">
            <a:spAutoFit/>
          </a:bodyPr>
          <a:lstStyle/>
          <a:p>
            <a:pPr marL="0" lvl="0" indent="0" algn="ctr">
              <a:lnSpc>
                <a:spcPts val="4420"/>
              </a:lnSpc>
            </a:pPr>
            <a:r>
              <a:rPr lang="en-US" sz="3157" dirty="0">
                <a:solidFill>
                  <a:srgbClr val="000000"/>
                </a:solidFill>
                <a:latin typeface="Barlow"/>
                <a:ea typeface="Barlow"/>
                <a:cs typeface="Barlow"/>
                <a:sym typeface="Barlow"/>
              </a:rPr>
              <a:t>The Period of Evangelization and Precatechumenate</a:t>
            </a:r>
          </a:p>
        </p:txBody>
      </p:sp>
      <p:sp>
        <p:nvSpPr>
          <p:cNvPr id="21" name="TextBox 21"/>
          <p:cNvSpPr txBox="1"/>
          <p:nvPr/>
        </p:nvSpPr>
        <p:spPr>
          <a:xfrm>
            <a:off x="4868908" y="2050704"/>
            <a:ext cx="3162839" cy="1096861"/>
          </a:xfrm>
          <a:prstGeom prst="rect">
            <a:avLst/>
          </a:prstGeom>
        </p:spPr>
        <p:txBody>
          <a:bodyPr lIns="0" tIns="0" rIns="0" bIns="0" rtlCol="0" anchor="t">
            <a:spAutoFit/>
          </a:bodyPr>
          <a:lstStyle/>
          <a:p>
            <a:pPr marL="0" lvl="0" indent="0" algn="ctr">
              <a:lnSpc>
                <a:spcPts val="4420"/>
              </a:lnSpc>
            </a:pPr>
            <a:r>
              <a:rPr lang="en-US" sz="3157">
                <a:solidFill>
                  <a:srgbClr val="000000"/>
                </a:solidFill>
                <a:latin typeface="Barlow"/>
                <a:ea typeface="Barlow"/>
                <a:cs typeface="Barlow"/>
                <a:sym typeface="Barlow"/>
              </a:rPr>
              <a:t>The Period of the Catechumenate</a:t>
            </a:r>
          </a:p>
        </p:txBody>
      </p:sp>
      <p:sp>
        <p:nvSpPr>
          <p:cNvPr id="22" name="TextBox 22"/>
          <p:cNvSpPr txBox="1"/>
          <p:nvPr/>
        </p:nvSpPr>
        <p:spPr>
          <a:xfrm>
            <a:off x="8604157" y="680393"/>
            <a:ext cx="2829544" cy="1652051"/>
          </a:xfrm>
          <a:prstGeom prst="rect">
            <a:avLst/>
          </a:prstGeom>
        </p:spPr>
        <p:txBody>
          <a:bodyPr lIns="0" tIns="0" rIns="0" bIns="0" rtlCol="0" anchor="t">
            <a:spAutoFit/>
          </a:bodyPr>
          <a:lstStyle/>
          <a:p>
            <a:pPr marL="0" lvl="0" indent="0" algn="ctr">
              <a:lnSpc>
                <a:spcPts val="4420"/>
              </a:lnSpc>
            </a:pPr>
            <a:r>
              <a:rPr lang="en-US" sz="3157">
                <a:solidFill>
                  <a:srgbClr val="000000"/>
                </a:solidFill>
                <a:latin typeface="Barlow"/>
                <a:ea typeface="Barlow"/>
                <a:cs typeface="Barlow"/>
                <a:sym typeface="Barlow"/>
              </a:rPr>
              <a:t>The Period of Purification &amp; Enlightenment</a:t>
            </a:r>
          </a:p>
        </p:txBody>
      </p:sp>
      <p:sp>
        <p:nvSpPr>
          <p:cNvPr id="23" name="TextBox 23"/>
          <p:cNvSpPr txBox="1"/>
          <p:nvPr/>
        </p:nvSpPr>
        <p:spPr>
          <a:xfrm>
            <a:off x="12502409" y="442895"/>
            <a:ext cx="2292350" cy="1096861"/>
          </a:xfrm>
          <a:prstGeom prst="rect">
            <a:avLst/>
          </a:prstGeom>
        </p:spPr>
        <p:txBody>
          <a:bodyPr lIns="0" tIns="0" rIns="0" bIns="0" rtlCol="0" anchor="t">
            <a:spAutoFit/>
          </a:bodyPr>
          <a:lstStyle/>
          <a:p>
            <a:pPr marL="0" lvl="0" indent="0" algn="ctr">
              <a:lnSpc>
                <a:spcPts val="4420"/>
              </a:lnSpc>
            </a:pPr>
            <a:r>
              <a:rPr lang="en-US" sz="3157">
                <a:solidFill>
                  <a:srgbClr val="000000"/>
                </a:solidFill>
                <a:latin typeface="Barlow"/>
                <a:ea typeface="Barlow"/>
                <a:cs typeface="Barlow"/>
                <a:sym typeface="Barlow"/>
              </a:rPr>
              <a:t>The Period of Mystagogy</a:t>
            </a:r>
          </a:p>
        </p:txBody>
      </p:sp>
      <p:sp>
        <p:nvSpPr>
          <p:cNvPr id="24" name="TextBox 24"/>
          <p:cNvSpPr txBox="1"/>
          <p:nvPr/>
        </p:nvSpPr>
        <p:spPr>
          <a:xfrm>
            <a:off x="880139" y="605595"/>
            <a:ext cx="6694986" cy="578358"/>
          </a:xfrm>
          <a:prstGeom prst="rect">
            <a:avLst/>
          </a:prstGeom>
        </p:spPr>
        <p:txBody>
          <a:bodyPr lIns="0" tIns="0" rIns="0" bIns="0" rtlCol="0" anchor="t">
            <a:spAutoFit/>
          </a:bodyPr>
          <a:lstStyle/>
          <a:p>
            <a:pPr marL="0" lvl="0" indent="0" algn="ctr">
              <a:lnSpc>
                <a:spcPts val="4716"/>
              </a:lnSpc>
            </a:pPr>
            <a:r>
              <a:rPr lang="en-US" sz="3600" b="1">
                <a:solidFill>
                  <a:srgbClr val="000000"/>
                </a:solidFill>
                <a:latin typeface="Barlow Bold"/>
                <a:ea typeface="Barlow Bold"/>
                <a:cs typeface="Barlow Bold"/>
                <a:sym typeface="Barlow Bold"/>
              </a:rPr>
              <a:t>CHRISTIAN INITIATION PROCESS</a:t>
            </a:r>
          </a:p>
        </p:txBody>
      </p:sp>
      <p:sp>
        <p:nvSpPr>
          <p:cNvPr id="25" name="TextBox 25"/>
          <p:cNvSpPr txBox="1"/>
          <p:nvPr/>
        </p:nvSpPr>
        <p:spPr>
          <a:xfrm>
            <a:off x="12127087" y="6361542"/>
            <a:ext cx="5863977" cy="3583986"/>
          </a:xfrm>
          <a:prstGeom prst="rect">
            <a:avLst/>
          </a:prstGeom>
        </p:spPr>
        <p:txBody>
          <a:bodyPr lIns="0" tIns="0" rIns="0" bIns="0" rtlCol="0" anchor="t">
            <a:spAutoFit/>
          </a:bodyPr>
          <a:lstStyle/>
          <a:p>
            <a:pPr algn="ctr">
              <a:lnSpc>
                <a:spcPts val="3146"/>
              </a:lnSpc>
            </a:pPr>
            <a:r>
              <a:rPr lang="en-US" sz="2622">
                <a:solidFill>
                  <a:srgbClr val="000000"/>
                </a:solidFill>
                <a:latin typeface="Barlow"/>
                <a:ea typeface="Barlow"/>
                <a:cs typeface="Barlow"/>
                <a:sym typeface="Barlow"/>
              </a:rPr>
              <a:t>The Period of the Precatechumenate and the Period of the Catechumenate have no fixed beginning or end. Those periods “take as long as it takes.”</a:t>
            </a:r>
          </a:p>
          <a:p>
            <a:pPr algn="ctr">
              <a:lnSpc>
                <a:spcPts val="3146"/>
              </a:lnSpc>
            </a:pPr>
            <a:endParaRPr lang="en-US" sz="2622">
              <a:solidFill>
                <a:srgbClr val="000000"/>
              </a:solidFill>
              <a:latin typeface="Barlow"/>
              <a:ea typeface="Barlow"/>
              <a:cs typeface="Barlow"/>
              <a:sym typeface="Barlow"/>
            </a:endParaRPr>
          </a:p>
          <a:p>
            <a:pPr algn="ctr">
              <a:lnSpc>
                <a:spcPts val="3146"/>
              </a:lnSpc>
            </a:pPr>
            <a:r>
              <a:rPr lang="en-US" sz="2622">
                <a:solidFill>
                  <a:srgbClr val="000000"/>
                </a:solidFill>
                <a:latin typeface="Barlow"/>
                <a:ea typeface="Barlow"/>
                <a:cs typeface="Barlow"/>
                <a:sym typeface="Barlow"/>
              </a:rPr>
              <a:t>However, the Period of Purification and Enlightenment normally coincides with Lent and begins ritually with the Rite of Election. #138 says:</a:t>
            </a:r>
          </a:p>
        </p:txBody>
      </p:sp>
      <p:sp>
        <p:nvSpPr>
          <p:cNvPr id="26" name="TextBox 26"/>
          <p:cNvSpPr txBox="1"/>
          <p:nvPr/>
        </p:nvSpPr>
        <p:spPr>
          <a:xfrm>
            <a:off x="5218454" y="6690599"/>
            <a:ext cx="6402408" cy="3303841"/>
          </a:xfrm>
          <a:prstGeom prst="rect">
            <a:avLst/>
          </a:prstGeom>
        </p:spPr>
        <p:txBody>
          <a:bodyPr lIns="0" tIns="0" rIns="0" bIns="0" rtlCol="0" anchor="t">
            <a:spAutoFit/>
          </a:bodyPr>
          <a:lstStyle/>
          <a:p>
            <a:pPr marL="0" lvl="0" indent="0" algn="ctr">
              <a:lnSpc>
                <a:spcPts val="3263"/>
              </a:lnSpc>
              <a:spcBef>
                <a:spcPct val="0"/>
              </a:spcBef>
            </a:pPr>
            <a:r>
              <a:rPr lang="en-US" sz="2719" u="none" strike="noStrike">
                <a:solidFill>
                  <a:srgbClr val="000000"/>
                </a:solidFill>
                <a:latin typeface="Barlow"/>
                <a:ea typeface="Barlow"/>
                <a:cs typeface="Barlow"/>
                <a:sym typeface="Barlow"/>
              </a:rPr>
              <a:t>At the end of these periods, the church celebrates the movement of the person from one period to another with what the rite calls “</a:t>
            </a:r>
            <a:r>
              <a:rPr lang="en-US" sz="2719" b="1" u="none" strike="noStrike">
                <a:solidFill>
                  <a:srgbClr val="D81F05"/>
                </a:solidFill>
                <a:latin typeface="Barlow Bold"/>
                <a:ea typeface="Barlow Bold"/>
                <a:cs typeface="Barlow Bold"/>
                <a:sym typeface="Barlow Bold"/>
              </a:rPr>
              <a:t>Steps</a:t>
            </a:r>
            <a:r>
              <a:rPr lang="en-US" sz="2719" u="none" strike="noStrike">
                <a:solidFill>
                  <a:srgbClr val="000000"/>
                </a:solidFill>
                <a:latin typeface="Barlow"/>
                <a:ea typeface="Barlow"/>
                <a:cs typeface="Barlow"/>
                <a:sym typeface="Barlow"/>
              </a:rPr>
              <a:t>.” These steps, celebrated ritually, do two things: they sum up where the person has been and lead him or her into the next stage of growth and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5211" y="0"/>
            <a:ext cx="20325196"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a:solidFill>
                  <a:srgbClr val="000000"/>
                </a:solidFill>
                <a:latin typeface="Barlow Ultra-Bold"/>
                <a:ea typeface="Barlow Ultra-Bold"/>
                <a:cs typeface="Barlow Ultra-Bold"/>
                <a:sym typeface="Barlow Ultra-Bold"/>
              </a:rPr>
              <a:t>138</a:t>
            </a:r>
          </a:p>
        </p:txBody>
      </p:sp>
      <p:sp>
        <p:nvSpPr>
          <p:cNvPr id="9" name="TextBox 9"/>
          <p:cNvSpPr txBox="1"/>
          <p:nvPr/>
        </p:nvSpPr>
        <p:spPr>
          <a:xfrm>
            <a:off x="4939268" y="729832"/>
            <a:ext cx="12789245" cy="3313838"/>
          </a:xfrm>
          <a:prstGeom prst="rect">
            <a:avLst/>
          </a:prstGeom>
        </p:spPr>
        <p:txBody>
          <a:bodyPr lIns="0" tIns="0" rIns="0" bIns="0" rtlCol="0" anchor="t">
            <a:spAutoFit/>
          </a:bodyPr>
          <a:lstStyle/>
          <a:p>
            <a:pPr marL="0" lvl="0" indent="0" algn="ctr">
              <a:lnSpc>
                <a:spcPts val="5297"/>
              </a:lnSpc>
              <a:spcBef>
                <a:spcPct val="0"/>
              </a:spcBef>
            </a:pPr>
            <a:r>
              <a:rPr lang="en-US" sz="3783" i="1" u="none" strike="noStrike" dirty="0">
                <a:solidFill>
                  <a:srgbClr val="000000"/>
                </a:solidFill>
                <a:latin typeface="Barlow Italics"/>
                <a:ea typeface="Barlow Italics"/>
                <a:cs typeface="Barlow Italics"/>
                <a:sym typeface="Barlow Italics"/>
              </a:rPr>
              <a:t>In this period, </a:t>
            </a:r>
            <a:r>
              <a:rPr lang="en-US" sz="3783" b="1" i="1" u="none" strike="noStrike" dirty="0">
                <a:solidFill>
                  <a:srgbClr val="D81F05"/>
                </a:solidFill>
                <a:latin typeface="Barlow Bold Italics"/>
                <a:ea typeface="Barlow Bold Italics"/>
                <a:cs typeface="Barlow Bold Italics"/>
                <a:sym typeface="Barlow Bold Italics"/>
              </a:rPr>
              <a:t>the elect</a:t>
            </a:r>
            <a:r>
              <a:rPr lang="en-US" sz="3783" i="1" u="none" strike="noStrike" dirty="0">
                <a:solidFill>
                  <a:srgbClr val="000000"/>
                </a:solidFill>
                <a:latin typeface="Barlow Italics"/>
                <a:ea typeface="Barlow Italics"/>
                <a:cs typeface="Barlow Italics"/>
                <a:sym typeface="Barlow Italics"/>
              </a:rPr>
              <a:t> [those Catechumens who have celebrated the Rite of Election with the bishop] together with </a:t>
            </a:r>
            <a:r>
              <a:rPr lang="en-US" sz="3783" b="1" i="1" u="none" strike="noStrike" dirty="0">
                <a:solidFill>
                  <a:srgbClr val="D81F05"/>
                </a:solidFill>
                <a:latin typeface="Barlow Bold Italics"/>
                <a:ea typeface="Barlow Bold Italics"/>
                <a:cs typeface="Barlow Bold Italics"/>
                <a:sym typeface="Barlow Bold Italics"/>
              </a:rPr>
              <a:t>the local community</a:t>
            </a:r>
            <a:r>
              <a:rPr lang="en-US" sz="3783" i="1" u="none" strike="noStrike" dirty="0">
                <a:solidFill>
                  <a:srgbClr val="000000"/>
                </a:solidFill>
                <a:latin typeface="Barlow Italics"/>
                <a:ea typeface="Barlow Italics"/>
                <a:cs typeface="Barlow Italics"/>
                <a:sym typeface="Barlow Italics"/>
              </a:rPr>
              <a:t> give themselves to spiritual recollection, so that they may prepare themselves for the Paschal Feasts and for Initiation by the Sacraments.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5211" y="0"/>
            <a:ext cx="20325196"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a:solidFill>
                  <a:srgbClr val="000000"/>
                </a:solidFill>
                <a:latin typeface="Barlow Ultra-Bold"/>
                <a:ea typeface="Barlow Ultra-Bold"/>
                <a:cs typeface="Barlow Ultra-Bold"/>
                <a:sym typeface="Barlow Ultra-Bold"/>
              </a:rPr>
              <a:t>139</a:t>
            </a:r>
          </a:p>
        </p:txBody>
      </p:sp>
      <p:sp>
        <p:nvSpPr>
          <p:cNvPr id="9" name="TextBox 9"/>
          <p:cNvSpPr txBox="1"/>
          <p:nvPr/>
        </p:nvSpPr>
        <p:spPr>
          <a:xfrm>
            <a:off x="4939268" y="729832"/>
            <a:ext cx="12789245" cy="5314088"/>
          </a:xfrm>
          <a:prstGeom prst="rect">
            <a:avLst/>
          </a:prstGeom>
        </p:spPr>
        <p:txBody>
          <a:bodyPr lIns="0" tIns="0" rIns="0" bIns="0" rtlCol="0" anchor="t">
            <a:spAutoFit/>
          </a:bodyPr>
          <a:lstStyle/>
          <a:p>
            <a:pPr algn="ctr">
              <a:lnSpc>
                <a:spcPts val="5297"/>
              </a:lnSpc>
            </a:pPr>
            <a:r>
              <a:rPr lang="en-US" sz="3783" i="1">
                <a:solidFill>
                  <a:srgbClr val="000000"/>
                </a:solidFill>
                <a:latin typeface="Barlow Italics"/>
                <a:ea typeface="Barlow Italics"/>
                <a:cs typeface="Barlow Italics"/>
                <a:sym typeface="Barlow Italics"/>
              </a:rPr>
              <a:t>The time of purification and enlightenment is given to </a:t>
            </a:r>
            <a:r>
              <a:rPr lang="en-US" sz="3783" b="1" i="1">
                <a:solidFill>
                  <a:srgbClr val="D81F05"/>
                </a:solidFill>
                <a:latin typeface="Barlow Bold Italics"/>
                <a:ea typeface="Barlow Bold Italics"/>
                <a:cs typeface="Barlow Bold Italics"/>
                <a:sym typeface="Barlow Bold Italics"/>
              </a:rPr>
              <a:t>a more intense preparation of spirit and heart</a:t>
            </a:r>
            <a:r>
              <a:rPr lang="en-US" sz="3783" i="1">
                <a:solidFill>
                  <a:srgbClr val="000000"/>
                </a:solidFill>
                <a:latin typeface="Barlow Italics"/>
                <a:ea typeface="Barlow Italics"/>
                <a:cs typeface="Barlow Italics"/>
                <a:sym typeface="Barlow Italics"/>
              </a:rPr>
              <a:t>, which has the character of </a:t>
            </a:r>
            <a:r>
              <a:rPr lang="en-US" sz="3783" b="1" i="1">
                <a:solidFill>
                  <a:srgbClr val="D81F05"/>
                </a:solidFill>
                <a:latin typeface="Barlow Bold Italics"/>
                <a:ea typeface="Barlow Bold Italics"/>
                <a:cs typeface="Barlow Bold Italics"/>
                <a:sym typeface="Barlow Bold Italics"/>
              </a:rPr>
              <a:t>recollection rather than of catechesis</a:t>
            </a:r>
            <a:r>
              <a:rPr lang="en-US" sz="3783" i="1">
                <a:solidFill>
                  <a:srgbClr val="000000"/>
                </a:solidFill>
                <a:latin typeface="Barlow Italics"/>
                <a:ea typeface="Barlow Italics"/>
                <a:cs typeface="Barlow Italics"/>
                <a:sym typeface="Barlow Italics"/>
              </a:rPr>
              <a:t>, and is intended to </a:t>
            </a:r>
            <a:r>
              <a:rPr lang="en-US" sz="3783" b="1" i="1">
                <a:solidFill>
                  <a:srgbClr val="D81F05"/>
                </a:solidFill>
                <a:latin typeface="Barlow Bold Italics"/>
                <a:ea typeface="Barlow Bold Italics"/>
                <a:cs typeface="Barlow Bold Italics"/>
                <a:sym typeface="Barlow Bold Italics"/>
              </a:rPr>
              <a:t>purify hearts and minds by examination of conscience and penitence</a:t>
            </a:r>
            <a:r>
              <a:rPr lang="en-US" sz="3783" i="1">
                <a:solidFill>
                  <a:srgbClr val="000000"/>
                </a:solidFill>
                <a:latin typeface="Barlow Italics"/>
                <a:ea typeface="Barlow Italics"/>
                <a:cs typeface="Barlow Italics"/>
                <a:sym typeface="Barlow Italics"/>
              </a:rPr>
              <a:t>. This period is intended as well to </a:t>
            </a:r>
            <a:r>
              <a:rPr lang="en-US" sz="3783" b="1" i="1">
                <a:solidFill>
                  <a:srgbClr val="D81F05"/>
                </a:solidFill>
                <a:latin typeface="Barlow Bold Italics"/>
                <a:ea typeface="Barlow Bold Italics"/>
                <a:cs typeface="Barlow Bold Italics"/>
                <a:sym typeface="Barlow Bold Italics"/>
              </a:rPr>
              <a:t>enlighten their minds and hearts</a:t>
            </a:r>
            <a:r>
              <a:rPr lang="en-US" sz="3783" i="1">
                <a:solidFill>
                  <a:srgbClr val="000000"/>
                </a:solidFill>
                <a:latin typeface="Barlow Italics"/>
                <a:ea typeface="Barlow Italics"/>
                <a:cs typeface="Barlow Italics"/>
                <a:sym typeface="Barlow Italics"/>
              </a:rPr>
              <a:t> of the elect with a </a:t>
            </a:r>
            <a:r>
              <a:rPr lang="en-US" sz="3783" b="1" i="1">
                <a:solidFill>
                  <a:srgbClr val="D81F05"/>
                </a:solidFill>
                <a:latin typeface="Barlow Bold Italics"/>
                <a:ea typeface="Barlow Bold Italics"/>
                <a:cs typeface="Barlow Bold Italics"/>
                <a:sym typeface="Barlow Bold Italics"/>
              </a:rPr>
              <a:t>deeper knowledge of Christ the Savior</a:t>
            </a:r>
            <a:r>
              <a:rPr lang="en-US" sz="3783" i="1">
                <a:solidFill>
                  <a:srgbClr val="000000"/>
                </a:solidFill>
                <a:latin typeface="Barlow Italics"/>
                <a:ea typeface="Barlow Italics"/>
                <a:cs typeface="Barlow Italics"/>
                <a:sym typeface="Barlow Italics"/>
              </a:rPr>
              <a:t>. </a:t>
            </a:r>
          </a:p>
          <a:p>
            <a:pPr marL="0" lvl="0" indent="0" algn="ctr">
              <a:lnSpc>
                <a:spcPts val="5297"/>
              </a:lnSpc>
              <a:spcBef>
                <a:spcPct val="0"/>
              </a:spcBef>
            </a:pPr>
            <a:endParaRPr lang="en-US" sz="3783" i="1">
              <a:solidFill>
                <a:srgbClr val="000000"/>
              </a:solidFill>
              <a:latin typeface="Barlow Italics"/>
              <a:ea typeface="Barlow Italics"/>
              <a:cs typeface="Barlow Italics"/>
              <a:sym typeface="Barlow Italics"/>
            </a:endParaRPr>
          </a:p>
        </p:txBody>
      </p:sp>
      <p:sp>
        <p:nvSpPr>
          <p:cNvPr id="10" name="TextBox 10"/>
          <p:cNvSpPr txBox="1"/>
          <p:nvPr/>
        </p:nvSpPr>
        <p:spPr>
          <a:xfrm>
            <a:off x="5278569" y="6456571"/>
            <a:ext cx="12241143" cy="1417321"/>
          </a:xfrm>
          <a:prstGeom prst="rect">
            <a:avLst/>
          </a:prstGeom>
        </p:spPr>
        <p:txBody>
          <a:bodyPr lIns="0" tIns="0" rIns="0" bIns="0" rtlCol="0" anchor="t">
            <a:spAutoFit/>
          </a:bodyPr>
          <a:lstStyle/>
          <a:p>
            <a:pPr algn="ctr">
              <a:lnSpc>
                <a:spcPts val="3779"/>
              </a:lnSpc>
              <a:spcBef>
                <a:spcPct val="0"/>
              </a:spcBef>
            </a:pPr>
            <a:r>
              <a:rPr lang="en-US" sz="2699">
                <a:solidFill>
                  <a:srgbClr val="000000"/>
                </a:solidFill>
                <a:latin typeface="Barlow"/>
                <a:ea typeface="Barlow"/>
                <a:cs typeface="Barlow"/>
                <a:sym typeface="Barlow"/>
              </a:rPr>
              <a:t>In other words, this period has an entirely different “feel” or “atmosphere” than the two preceding periods. The time for “teaching” is over. It’s time for you to serve as a retreat master/a spiritual director or guide.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A1064"/>
        </a:solidFill>
        <a:effectLst/>
      </p:bgPr>
    </p:bg>
    <p:spTree>
      <p:nvGrpSpPr>
        <p:cNvPr id="1" name=""/>
        <p:cNvGrpSpPr/>
        <p:nvPr/>
      </p:nvGrpSpPr>
      <p:grpSpPr>
        <a:xfrm>
          <a:off x="0" y="0"/>
          <a:ext cx="0" cy="0"/>
          <a:chOff x="0" y="0"/>
          <a:chExt cx="0" cy="0"/>
        </a:xfrm>
      </p:grpSpPr>
      <p:grpSp>
        <p:nvGrpSpPr>
          <p:cNvPr id="2" name="Group 2"/>
          <p:cNvGrpSpPr/>
          <p:nvPr/>
        </p:nvGrpSpPr>
        <p:grpSpPr>
          <a:xfrm>
            <a:off x="-708471" y="806032"/>
            <a:ext cx="3022969" cy="1856120"/>
            <a:chOff x="0" y="0"/>
            <a:chExt cx="992825" cy="609600"/>
          </a:xfrm>
        </p:grpSpPr>
        <p:sp>
          <p:nvSpPr>
            <p:cNvPr id="3" name="Freeform 3"/>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solidFill>
              <a:srgbClr val="FFFFFF"/>
            </a:solidFill>
          </p:spPr>
          <p:txBody>
            <a:bodyPr/>
            <a:lstStyle/>
            <a:p>
              <a:endParaRPr lang="en-US"/>
            </a:p>
          </p:txBody>
        </p:sp>
        <p:sp>
          <p:nvSpPr>
            <p:cNvPr id="4" name="TextBox 4"/>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05211" y="0"/>
            <a:ext cx="20325196" cy="10287000"/>
            <a:chOff x="0" y="0"/>
            <a:chExt cx="1204456" cy="609600"/>
          </a:xfrm>
        </p:grpSpPr>
        <p:sp>
          <p:nvSpPr>
            <p:cNvPr id="6" name="Freeform 6"/>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FFFFFF"/>
            </a:solidFill>
          </p:spPr>
          <p:txBody>
            <a:bodyPr/>
            <a:lstStyle/>
            <a:p>
              <a:endParaRPr lang="en-US"/>
            </a:p>
          </p:txBody>
        </p:sp>
        <p:sp>
          <p:nvSpPr>
            <p:cNvPr id="7" name="TextBox 7"/>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05094" y="914400"/>
            <a:ext cx="1047212" cy="929731"/>
          </a:xfrm>
          <a:prstGeom prst="rect">
            <a:avLst/>
          </a:prstGeom>
        </p:spPr>
        <p:txBody>
          <a:bodyPr lIns="0" tIns="0" rIns="0" bIns="0" rtlCol="0" anchor="t">
            <a:spAutoFit/>
          </a:bodyPr>
          <a:lstStyle/>
          <a:p>
            <a:pPr algn="l">
              <a:lnSpc>
                <a:spcPts val="7555"/>
              </a:lnSpc>
            </a:pPr>
            <a:r>
              <a:rPr lang="en-US" sz="5396" b="1">
                <a:solidFill>
                  <a:srgbClr val="000000"/>
                </a:solidFill>
                <a:latin typeface="Barlow Ultra-Bold"/>
                <a:ea typeface="Barlow Ultra-Bold"/>
                <a:cs typeface="Barlow Ultra-Bold"/>
                <a:sym typeface="Barlow Ultra-Bold"/>
              </a:rPr>
              <a:t>139</a:t>
            </a:r>
          </a:p>
        </p:txBody>
      </p:sp>
      <p:sp>
        <p:nvSpPr>
          <p:cNvPr id="10" name="TextBox 10"/>
          <p:cNvSpPr txBox="1"/>
          <p:nvPr/>
        </p:nvSpPr>
        <p:spPr>
          <a:xfrm>
            <a:off x="5919492" y="5977245"/>
            <a:ext cx="10828797" cy="1087160"/>
          </a:xfrm>
          <a:prstGeom prst="rect">
            <a:avLst/>
          </a:prstGeom>
        </p:spPr>
        <p:txBody>
          <a:bodyPr lIns="0" tIns="0" rIns="0" bIns="0" rtlCol="0" anchor="t">
            <a:spAutoFit/>
          </a:bodyPr>
          <a:lstStyle/>
          <a:p>
            <a:pPr algn="ctr">
              <a:lnSpc>
                <a:spcPts val="4411"/>
              </a:lnSpc>
              <a:spcBef>
                <a:spcPct val="0"/>
              </a:spcBef>
            </a:pPr>
            <a:r>
              <a:rPr lang="en-US" sz="3151" b="1" i="1" dirty="0">
                <a:solidFill>
                  <a:srgbClr val="000000"/>
                </a:solidFill>
                <a:latin typeface="Barlow Bold Italics"/>
                <a:ea typeface="Barlow Bold Italics"/>
                <a:cs typeface="Barlow Bold Italics"/>
                <a:sym typeface="Barlow Bold Italics"/>
              </a:rPr>
              <a:t>What are some of the things you might do to make it feel different?</a:t>
            </a:r>
          </a:p>
        </p:txBody>
      </p:sp>
      <p:sp>
        <p:nvSpPr>
          <p:cNvPr id="11" name="TextBox 11"/>
          <p:cNvSpPr txBox="1"/>
          <p:nvPr/>
        </p:nvSpPr>
        <p:spPr>
          <a:xfrm>
            <a:off x="5919492" y="7225009"/>
            <a:ext cx="10828797" cy="2799080"/>
          </a:xfrm>
          <a:prstGeom prst="rect">
            <a:avLst/>
          </a:prstGeom>
        </p:spPr>
        <p:txBody>
          <a:bodyPr lIns="0" tIns="0" rIns="0" bIns="0" rtlCol="0" anchor="t">
            <a:spAutoFit/>
          </a:bodyPr>
          <a:lstStyle/>
          <a:p>
            <a:pPr marL="496567" lvl="1" indent="-248284" algn="just">
              <a:lnSpc>
                <a:spcPts val="3219"/>
              </a:lnSpc>
              <a:buFont typeface="Arial"/>
              <a:buChar char="•"/>
            </a:pPr>
            <a:r>
              <a:rPr lang="en-US" sz="2299">
                <a:solidFill>
                  <a:srgbClr val="000000"/>
                </a:solidFill>
                <a:latin typeface="Barlow"/>
                <a:ea typeface="Barlow"/>
                <a:cs typeface="Barlow"/>
                <a:sym typeface="Barlow"/>
              </a:rPr>
              <a:t>Create a retreat like session. Get rid of the flip chart or white board!</a:t>
            </a:r>
          </a:p>
          <a:p>
            <a:pPr marL="496567" lvl="1" indent="-248284" algn="just">
              <a:lnSpc>
                <a:spcPts val="3219"/>
              </a:lnSpc>
              <a:buFont typeface="Arial"/>
              <a:buChar char="•"/>
            </a:pPr>
            <a:r>
              <a:rPr lang="en-US" sz="2299">
                <a:solidFill>
                  <a:srgbClr val="000000"/>
                </a:solidFill>
                <a:latin typeface="Barlow"/>
                <a:ea typeface="Barlow"/>
                <a:cs typeface="Barlow"/>
                <a:sym typeface="Barlow"/>
              </a:rPr>
              <a:t>If your sessions meet at night, dim the lights</a:t>
            </a:r>
          </a:p>
          <a:p>
            <a:pPr marL="496567" lvl="1" indent="-248284" algn="just">
              <a:lnSpc>
                <a:spcPts val="3219"/>
              </a:lnSpc>
              <a:buFont typeface="Arial"/>
              <a:buChar char="•"/>
            </a:pPr>
            <a:r>
              <a:rPr lang="en-US" sz="2299">
                <a:solidFill>
                  <a:srgbClr val="000000"/>
                </a:solidFill>
                <a:latin typeface="Barlow"/>
                <a:ea typeface="Barlow"/>
                <a:cs typeface="Barlow"/>
                <a:sym typeface="Barlow"/>
              </a:rPr>
              <a:t>Decorate a prayer table with symbols of the theme of the Sunday readings</a:t>
            </a:r>
          </a:p>
          <a:p>
            <a:pPr marL="496567" lvl="1" indent="-248284" algn="just">
              <a:lnSpc>
                <a:spcPts val="3219"/>
              </a:lnSpc>
              <a:buFont typeface="Arial"/>
              <a:buChar char="•"/>
            </a:pPr>
            <a:r>
              <a:rPr lang="en-US" sz="2299">
                <a:solidFill>
                  <a:srgbClr val="000000"/>
                </a:solidFill>
                <a:latin typeface="Barlow"/>
                <a:ea typeface="Barlow"/>
                <a:cs typeface="Barlow"/>
                <a:sym typeface="Barlow"/>
              </a:rPr>
              <a:t>Use music, candles, purple cloths, etc.</a:t>
            </a:r>
          </a:p>
          <a:p>
            <a:pPr marL="496567" lvl="1" indent="-248284" algn="just">
              <a:lnSpc>
                <a:spcPts val="3219"/>
              </a:lnSpc>
              <a:buFont typeface="Arial"/>
              <a:buChar char="•"/>
            </a:pPr>
            <a:r>
              <a:rPr lang="en-US" sz="2299">
                <a:solidFill>
                  <a:srgbClr val="000000"/>
                </a:solidFill>
                <a:latin typeface="Barlow"/>
                <a:ea typeface="Barlow"/>
                <a:cs typeface="Barlow"/>
                <a:sym typeface="Barlow"/>
              </a:rPr>
              <a:t>Display a crucifix </a:t>
            </a:r>
          </a:p>
          <a:p>
            <a:pPr marL="496567" lvl="1" indent="-248284" algn="just">
              <a:lnSpc>
                <a:spcPts val="3219"/>
              </a:lnSpc>
              <a:buFont typeface="Arial"/>
              <a:buChar char="•"/>
            </a:pPr>
            <a:r>
              <a:rPr lang="en-US" sz="2299">
                <a:solidFill>
                  <a:srgbClr val="000000"/>
                </a:solidFill>
                <a:latin typeface="Barlow"/>
                <a:ea typeface="Barlow"/>
                <a:cs typeface="Barlow"/>
                <a:sym typeface="Barlow"/>
              </a:rPr>
              <a:t>Use meaningful rituals during the sessions (more on that later)</a:t>
            </a:r>
          </a:p>
          <a:p>
            <a:pPr marL="496567" lvl="1" indent="-248284" algn="just">
              <a:lnSpc>
                <a:spcPts val="3219"/>
              </a:lnSpc>
              <a:buFont typeface="Arial"/>
              <a:buChar char="•"/>
            </a:pPr>
            <a:r>
              <a:rPr lang="en-US" sz="2299">
                <a:solidFill>
                  <a:srgbClr val="000000"/>
                </a:solidFill>
                <a:latin typeface="Barlow"/>
                <a:ea typeface="Barlow"/>
                <a:cs typeface="Barlow"/>
                <a:sym typeface="Barlow"/>
              </a:rPr>
              <a:t>Give lots of time for reflection and sharing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211" y="0"/>
            <a:ext cx="20325196" cy="10287000"/>
            <a:chOff x="0" y="0"/>
            <a:chExt cx="1204456" cy="609600"/>
          </a:xfrm>
        </p:grpSpPr>
        <p:sp>
          <p:nvSpPr>
            <p:cNvPr id="3" name="Freeform 3"/>
            <p:cNvSpPr/>
            <p:nvPr/>
          </p:nvSpPr>
          <p:spPr>
            <a:xfrm>
              <a:off x="0" y="0"/>
              <a:ext cx="1204456" cy="609600"/>
            </a:xfrm>
            <a:custGeom>
              <a:avLst/>
              <a:gdLst/>
              <a:ahLst/>
              <a:cxnLst/>
              <a:rect l="l" t="t" r="r" b="b"/>
              <a:pathLst>
                <a:path w="1204456" h="609600">
                  <a:moveTo>
                    <a:pt x="203200" y="0"/>
                  </a:moveTo>
                  <a:lnTo>
                    <a:pt x="1204456" y="0"/>
                  </a:lnTo>
                  <a:lnTo>
                    <a:pt x="1001256" y="609600"/>
                  </a:lnTo>
                  <a:lnTo>
                    <a:pt x="0" y="609600"/>
                  </a:lnTo>
                  <a:lnTo>
                    <a:pt x="203200" y="0"/>
                  </a:lnTo>
                  <a:close/>
                </a:path>
              </a:pathLst>
            </a:custGeom>
            <a:solidFill>
              <a:srgbClr val="AA1064"/>
            </a:solidFill>
          </p:spPr>
          <p:txBody>
            <a:bodyPr/>
            <a:lstStyle/>
            <a:p>
              <a:endParaRPr lang="en-US"/>
            </a:p>
          </p:txBody>
        </p:sp>
        <p:sp>
          <p:nvSpPr>
            <p:cNvPr id="4" name="TextBox 4"/>
            <p:cNvSpPr txBox="1"/>
            <p:nvPr/>
          </p:nvSpPr>
          <p:spPr>
            <a:xfrm>
              <a:off x="101600" y="-47625"/>
              <a:ext cx="1001256" cy="6572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08471" y="806032"/>
            <a:ext cx="3022969" cy="1856120"/>
            <a:chOff x="0" y="0"/>
            <a:chExt cx="992825" cy="609600"/>
          </a:xfrm>
        </p:grpSpPr>
        <p:sp>
          <p:nvSpPr>
            <p:cNvPr id="6" name="Freeform 6"/>
            <p:cNvSpPr/>
            <p:nvPr/>
          </p:nvSpPr>
          <p:spPr>
            <a:xfrm>
              <a:off x="0" y="0"/>
              <a:ext cx="992825" cy="609600"/>
            </a:xfrm>
            <a:custGeom>
              <a:avLst/>
              <a:gdLst/>
              <a:ahLst/>
              <a:cxnLst/>
              <a:rect l="l" t="t" r="r" b="b"/>
              <a:pathLst>
                <a:path w="992825" h="609600">
                  <a:moveTo>
                    <a:pt x="203200" y="0"/>
                  </a:moveTo>
                  <a:lnTo>
                    <a:pt x="992825" y="0"/>
                  </a:lnTo>
                  <a:lnTo>
                    <a:pt x="789625" y="609600"/>
                  </a:lnTo>
                  <a:lnTo>
                    <a:pt x="0" y="609600"/>
                  </a:lnTo>
                  <a:lnTo>
                    <a:pt x="203200" y="0"/>
                  </a:lnTo>
                  <a:close/>
                </a:path>
              </a:pathLst>
            </a:custGeom>
            <a:gradFill rotWithShape="1">
              <a:gsLst>
                <a:gs pos="0">
                  <a:srgbClr val="980F5A">
                    <a:alpha val="100000"/>
                  </a:srgbClr>
                </a:gs>
                <a:gs pos="100000">
                  <a:srgbClr val="ED138A">
                    <a:alpha val="100000"/>
                  </a:srgbClr>
                </a:gs>
              </a:gsLst>
              <a:lin ang="0"/>
            </a:gradFill>
          </p:spPr>
          <p:txBody>
            <a:bodyPr/>
            <a:lstStyle/>
            <a:p>
              <a:endParaRPr lang="en-US"/>
            </a:p>
          </p:txBody>
        </p:sp>
        <p:sp>
          <p:nvSpPr>
            <p:cNvPr id="7" name="TextBox 7"/>
            <p:cNvSpPr txBox="1"/>
            <p:nvPr/>
          </p:nvSpPr>
          <p:spPr>
            <a:xfrm>
              <a:off x="101600" y="-47625"/>
              <a:ext cx="789625" cy="6572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57136" y="606007"/>
            <a:ext cx="12827579" cy="7143488"/>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THE RITES OF THE PERIOD OF PURIFICATION AND ENLIGHTENMENT</a:t>
            </a:r>
          </a:p>
        </p:txBody>
      </p:sp>
      <p:sp>
        <p:nvSpPr>
          <p:cNvPr id="9" name="TextBox 9"/>
          <p:cNvSpPr txBox="1"/>
          <p:nvPr/>
        </p:nvSpPr>
        <p:spPr>
          <a:xfrm>
            <a:off x="314559" y="763248"/>
            <a:ext cx="1237748" cy="1741662"/>
          </a:xfrm>
          <a:prstGeom prst="rect">
            <a:avLst/>
          </a:prstGeom>
        </p:spPr>
        <p:txBody>
          <a:bodyPr lIns="0" tIns="0" rIns="0" bIns="0" rtlCol="0" anchor="t">
            <a:spAutoFit/>
          </a:bodyPr>
          <a:lstStyle/>
          <a:p>
            <a:pPr algn="l">
              <a:lnSpc>
                <a:spcPts val="14274"/>
              </a:lnSpc>
            </a:pPr>
            <a:r>
              <a:rPr lang="en-US" sz="10195" b="1">
                <a:solidFill>
                  <a:srgbClr val="FFFFFF"/>
                </a:solidFill>
                <a:latin typeface="Barlow Ultra-Bold"/>
                <a:ea typeface="Barlow Ultra-Bold"/>
                <a:cs typeface="Barlow Ultra-Bold"/>
                <a:sym typeface="Barlow Ultra-Bold"/>
              </a:rPr>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2518</Words>
  <Application>Microsoft Office PowerPoint</Application>
  <PresentationFormat>Custom</PresentationFormat>
  <Paragraphs>203</Paragraphs>
  <Slides>35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Barlow</vt:lpstr>
      <vt:lpstr>Barlow Bold Italics</vt:lpstr>
      <vt:lpstr>Barlow Bold</vt:lpstr>
      <vt:lpstr>Barlow Condensed Bold</vt:lpstr>
      <vt:lpstr>Arial</vt:lpstr>
      <vt:lpstr>Barlow Ultra-Bold</vt:lpstr>
      <vt:lpstr>Barlow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Journey through the Period of Purification and Enlightenment with the Revised OCIA</dc:title>
  <dc:creator>Priscilla Zobel</dc:creator>
  <cp:lastModifiedBy>Priscilla Zobel</cp:lastModifiedBy>
  <cp:revision>4</cp:revision>
  <dcterms:created xsi:type="dcterms:W3CDTF">2006-08-16T00:00:00Z</dcterms:created>
  <dcterms:modified xsi:type="dcterms:W3CDTF">2025-02-13T18:16:46Z</dcterms:modified>
  <dc:identifier>DAGehzayHv8</dc:identifier>
</cp:coreProperties>
</file>