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77" r:id="rId5"/>
    <p:sldId id="261" r:id="rId6"/>
    <p:sldId id="262" r:id="rId7"/>
    <p:sldId id="263" r:id="rId8"/>
    <p:sldId id="265" r:id="rId9"/>
    <p:sldId id="266" r:id="rId10"/>
    <p:sldId id="267" r:id="rId11"/>
    <p:sldId id="270" r:id="rId12"/>
    <p:sldId id="272" r:id="rId13"/>
    <p:sldId id="275" r:id="rId14"/>
    <p:sldId id="273" r:id="rId15"/>
    <p:sldId id="276" r:id="rId16"/>
  </p:sldIdLst>
  <p:sldSz cx="18288000" cy="10287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1041" autoAdjust="0"/>
  </p:normalViewPr>
  <p:slideViewPr>
    <p:cSldViewPr>
      <p:cViewPr varScale="1">
        <p:scale>
          <a:sx n="42" d="100"/>
          <a:sy n="42" d="100"/>
        </p:scale>
        <p:origin x="780" y="1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D5FA3FD3-E306-46CF-BE78-C546DBD2B653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57DE23D-DC1F-4F44-85B5-80FAD72C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0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DE23D-DC1F-4F44-85B5-80FAD72C6D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4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DE23D-DC1F-4F44-85B5-80FAD72C6D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33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7DE23D-DC1F-4F44-85B5-80FAD72C6D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23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9atbM9FNyc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943601" y="203394"/>
            <a:ext cx="12344400" cy="56425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000"/>
              </a:lnSpc>
            </a:pPr>
            <a:r>
              <a:rPr lang="es-ES" sz="10000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Reclutamiento, capacitación y formación de promotores/padrinos</a:t>
            </a:r>
            <a:endParaRPr lang="en-US" sz="10000" b="1" dirty="0">
              <a:solidFill>
                <a:srgbClr val="043539"/>
              </a:solidFill>
              <a:latin typeface="Times New Roman Bold" panose="02020803070505020304" pitchFamily="18" charset="0"/>
              <a:ea typeface="Roboto Bold"/>
              <a:cs typeface="Times New Roman Bold" panose="02020803070505020304" pitchFamily="18" charset="0"/>
              <a:sym typeface="Roboto Bold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0" y="9054936"/>
            <a:ext cx="18288000" cy="2004181"/>
            <a:chOff x="0" y="0"/>
            <a:chExt cx="6186311" cy="6779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677958"/>
            </a:xfrm>
            <a:custGeom>
              <a:avLst/>
              <a:gdLst/>
              <a:ahLst/>
              <a:cxnLst/>
              <a:rect l="l" t="t" r="r" b="b"/>
              <a:pathLst>
                <a:path w="6186311" h="677958">
                  <a:moveTo>
                    <a:pt x="6061851" y="677957"/>
                  </a:moveTo>
                  <a:lnTo>
                    <a:pt x="124460" y="677957"/>
                  </a:lnTo>
                  <a:cubicBezTo>
                    <a:pt x="55880" y="677957"/>
                    <a:pt x="0" y="622077"/>
                    <a:pt x="0" y="5534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553498"/>
                  </a:lnTo>
                  <a:cubicBezTo>
                    <a:pt x="6186311" y="622077"/>
                    <a:pt x="6130431" y="677958"/>
                    <a:pt x="6061851" y="677958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8458200" y="6556999"/>
            <a:ext cx="9165378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0"/>
              </a:lnSpc>
            </a:pPr>
            <a:r>
              <a:rPr lang="es-ES" sz="3000" dirty="0">
                <a:solidFill>
                  <a:srgbClr val="0435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Presentado por los Socios del Ministerio de Iniciación en colaboración con la Oficina de Evangelización y Discipulado de la Arquidiócesis de Atlanta</a:t>
            </a:r>
            <a:endParaRPr lang="en-US" sz="3000" dirty="0">
              <a:solidFill>
                <a:srgbClr val="0435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Roboto"/>
              <a:cs typeface="Times New Roman" panose="02020603050405020304" pitchFamily="18" charset="0"/>
              <a:sym typeface="Robo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934200" y="9578243"/>
            <a:ext cx="9165378" cy="51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4400" b="1" dirty="0">
                <a:solidFill>
                  <a:srgbClr val="043539"/>
                </a:solidFill>
                <a:latin typeface="Times New Roman Bold" panose="02020803070505020304"/>
                <a:ea typeface="Roboto Bold"/>
                <a:cs typeface="Times New Roman Bold" panose="02020803070505020304"/>
                <a:sym typeface="Roboto Bold"/>
              </a:rPr>
              <a:t>19 de </a:t>
            </a:r>
            <a:r>
              <a:rPr lang="en-US" sz="4400" b="1" dirty="0" err="1">
                <a:solidFill>
                  <a:srgbClr val="043539"/>
                </a:solidFill>
                <a:latin typeface="Times New Roman Bold" panose="02020803070505020304"/>
                <a:ea typeface="Roboto Bold"/>
                <a:cs typeface="Times New Roman Bold" panose="02020803070505020304"/>
                <a:sym typeface="Roboto Bold"/>
              </a:rPr>
              <a:t>Noviembre</a:t>
            </a:r>
            <a:r>
              <a:rPr lang="en-US" sz="4400" b="1" dirty="0">
                <a:solidFill>
                  <a:srgbClr val="043539"/>
                </a:solidFill>
                <a:latin typeface="Times New Roman Bold" panose="02020803070505020304"/>
                <a:ea typeface="Roboto Bold"/>
                <a:cs typeface="Times New Roman Bold" panose="02020803070505020304"/>
                <a:sym typeface="Roboto Bold"/>
              </a:rPr>
              <a:t>, 2024</a:t>
            </a:r>
          </a:p>
        </p:txBody>
      </p:sp>
      <p:sp>
        <p:nvSpPr>
          <p:cNvPr id="7" name="Freeform 7"/>
          <p:cNvSpPr/>
          <p:nvPr/>
        </p:nvSpPr>
        <p:spPr>
          <a:xfrm>
            <a:off x="179157" y="-114300"/>
            <a:ext cx="5764444" cy="9404012"/>
          </a:xfrm>
          <a:custGeom>
            <a:avLst/>
            <a:gdLst/>
            <a:ahLst/>
            <a:cxnLst/>
            <a:rect l="l" t="t" r="r" b="b"/>
            <a:pathLst>
              <a:path w="7053009" h="9404012">
                <a:moveTo>
                  <a:pt x="0" y="0"/>
                </a:moveTo>
                <a:lnTo>
                  <a:pt x="7053009" y="0"/>
                </a:lnTo>
                <a:lnTo>
                  <a:pt x="7053009" y="9404012"/>
                </a:lnTo>
                <a:lnTo>
                  <a:pt x="0" y="94040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>
            <a:extLst>
              <a:ext uri="{FF2B5EF4-FFF2-40B4-BE49-F238E27FC236}">
                <a16:creationId xmlns:a16="http://schemas.microsoft.com/office/drawing/2014/main" id="{0C297B91-DA3D-6DBB-AC71-7DF25C961995}"/>
              </a:ext>
            </a:extLst>
          </p:cNvPr>
          <p:cNvGrpSpPr/>
          <p:nvPr/>
        </p:nvGrpSpPr>
        <p:grpSpPr>
          <a:xfrm>
            <a:off x="0" y="0"/>
            <a:ext cx="6612128" cy="10287000"/>
            <a:chOff x="0" y="0"/>
            <a:chExt cx="3011044" cy="3479800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20F5CBAD-DCE0-3A9B-2D1A-BEE5D294872A}"/>
                </a:ext>
              </a:extLst>
            </p:cNvPr>
            <p:cNvSpPr/>
            <p:nvPr/>
          </p:nvSpPr>
          <p:spPr>
            <a:xfrm>
              <a:off x="0" y="0"/>
              <a:ext cx="3011044" cy="3479800"/>
            </a:xfrm>
            <a:custGeom>
              <a:avLst/>
              <a:gdLst/>
              <a:ahLst/>
              <a:cxnLst/>
              <a:rect l="l" t="t" r="r" b="b"/>
              <a:pathLst>
                <a:path w="3011044" h="3479800">
                  <a:moveTo>
                    <a:pt x="2886584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86584" y="0"/>
                  </a:lnTo>
                  <a:cubicBezTo>
                    <a:pt x="2955164" y="0"/>
                    <a:pt x="3011044" y="55880"/>
                    <a:pt x="3011044" y="124460"/>
                  </a:cubicBezTo>
                  <a:lnTo>
                    <a:pt x="3011044" y="3355340"/>
                  </a:lnTo>
                  <a:cubicBezTo>
                    <a:pt x="3011044" y="3423920"/>
                    <a:pt x="2955164" y="3479800"/>
                    <a:pt x="2886584" y="34798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AutoShape 2"/>
          <p:cNvSpPr/>
          <p:nvPr/>
        </p:nvSpPr>
        <p:spPr>
          <a:xfrm rot="5400000">
            <a:off x="2851655" y="5143500"/>
            <a:ext cx="10287000" cy="0"/>
          </a:xfrm>
          <a:prstGeom prst="line">
            <a:avLst/>
          </a:prstGeom>
          <a:ln w="9525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959037" y="3248930"/>
            <a:ext cx="5841662" cy="2067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20"/>
              </a:lnSpc>
            </a:pPr>
            <a:r>
              <a:rPr lang="es-MX" sz="6400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Sesión de Entrenamiento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612129" y="438243"/>
            <a:ext cx="11675871" cy="967238"/>
            <a:chOff x="0" y="-76200"/>
            <a:chExt cx="11100568" cy="1289651"/>
          </a:xfrm>
        </p:grpSpPr>
        <p:sp>
          <p:nvSpPr>
            <p:cNvPr id="7" name="TextBox 7"/>
            <p:cNvSpPr txBox="1"/>
            <p:nvPr/>
          </p:nvSpPr>
          <p:spPr>
            <a:xfrm>
              <a:off x="1623933" y="-76200"/>
              <a:ext cx="9476635" cy="7517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Registro</a:t>
              </a:r>
              <a:r>
                <a:rPr lang="en-US" sz="3399" dirty="0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y </a:t>
              </a:r>
              <a:r>
                <a:rPr lang="en-US" sz="3399" dirty="0" err="1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llenado</a:t>
              </a:r>
              <a:r>
                <a:rPr lang="en-US" sz="3399" dirty="0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de </a:t>
              </a:r>
              <a:r>
                <a:rPr lang="en-US" sz="3399" dirty="0" err="1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formas</a:t>
              </a:r>
              <a:r>
                <a:rPr lang="en-US" sz="3399" dirty="0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con sus </a:t>
              </a:r>
              <a:r>
                <a:rPr lang="en-US" sz="3399" dirty="0" err="1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datos</a:t>
              </a:r>
              <a:r>
                <a:rPr lang="en-US" sz="3399" dirty="0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</a:t>
              </a:r>
              <a:r>
                <a:rPr lang="en-US" sz="3399" dirty="0" err="1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personales</a:t>
              </a:r>
              <a:endParaRPr lang="en-US" sz="3399" dirty="0">
                <a:solidFill>
                  <a:srgbClr val="0435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803070505020304" pitchFamily="18" charset="0"/>
                <a:ea typeface="Roboto"/>
                <a:cs typeface="Times New Roman Bold" panose="02020803070505020304" pitchFamily="18" charset="0"/>
                <a:sym typeface="Roboto"/>
              </a:endParaRPr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26883"/>
              <a:ext cx="1188053" cy="1186568"/>
            </a:xfrm>
            <a:custGeom>
              <a:avLst/>
              <a:gdLst/>
              <a:ahLst/>
              <a:cxnLst/>
              <a:rect l="l" t="t" r="r" b="b"/>
              <a:pathLst>
                <a:path w="1188053" h="1186568">
                  <a:moveTo>
                    <a:pt x="0" y="0"/>
                  </a:moveTo>
                  <a:lnTo>
                    <a:pt x="1188053" y="0"/>
                  </a:lnTo>
                  <a:lnTo>
                    <a:pt x="1188053" y="1186568"/>
                  </a:lnTo>
                  <a:lnTo>
                    <a:pt x="0" y="1186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800699" y="1712833"/>
            <a:ext cx="11539208" cy="889926"/>
            <a:chOff x="0" y="0"/>
            <a:chExt cx="10970640" cy="1186568"/>
          </a:xfrm>
        </p:grpSpPr>
        <p:sp>
          <p:nvSpPr>
            <p:cNvPr id="10" name="TextBox 10"/>
            <p:cNvSpPr txBox="1"/>
            <p:nvPr/>
          </p:nvSpPr>
          <p:spPr>
            <a:xfrm>
              <a:off x="1286752" y="0"/>
              <a:ext cx="9683888" cy="7517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  <a:spcBef>
                  <a:spcPct val="0"/>
                </a:spcBef>
              </a:pPr>
              <a:r>
                <a:rPr lang="en-US" sz="3399" dirty="0" err="1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Bienvenida</a:t>
              </a:r>
              <a:r>
                <a:rPr lang="en-US" sz="3399" dirty="0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</a:t>
              </a:r>
              <a:r>
                <a:rPr lang="en-US" sz="3399" dirty="0" err="1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dando</a:t>
              </a:r>
              <a:r>
                <a:rPr lang="en-US" sz="3399" dirty="0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las gracias </a:t>
              </a:r>
              <a:r>
                <a:rPr lang="en-US" sz="3399" dirty="0" err="1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por</a:t>
              </a:r>
              <a:r>
                <a:rPr lang="en-US" sz="3399" dirty="0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</a:t>
              </a:r>
              <a:r>
                <a:rPr lang="en-US" sz="3399" dirty="0" err="1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decir</a:t>
              </a:r>
              <a:r>
                <a:rPr lang="en-US" sz="3399" dirty="0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“SI” al </a:t>
              </a:r>
              <a:r>
                <a:rPr lang="en-US" sz="3399" dirty="0" err="1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llamado</a:t>
              </a:r>
              <a:endParaRPr lang="en-US" sz="3399" dirty="0">
                <a:solidFill>
                  <a:srgbClr val="0435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803070505020304" pitchFamily="18" charset="0"/>
                <a:ea typeface="Roboto"/>
                <a:cs typeface="Times New Roman Bold" panose="02020803070505020304" pitchFamily="18" charset="0"/>
                <a:sym typeface="Roboto"/>
              </a:endParaRPr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188053" cy="1186568"/>
            </a:xfrm>
            <a:custGeom>
              <a:avLst/>
              <a:gdLst/>
              <a:ahLst/>
              <a:cxnLst/>
              <a:rect l="l" t="t" r="r" b="b"/>
              <a:pathLst>
                <a:path w="1188053" h="1186568">
                  <a:moveTo>
                    <a:pt x="0" y="0"/>
                  </a:moveTo>
                  <a:lnTo>
                    <a:pt x="1188053" y="0"/>
                  </a:lnTo>
                  <a:lnTo>
                    <a:pt x="1188053" y="1186568"/>
                  </a:lnTo>
                  <a:lnTo>
                    <a:pt x="0" y="1186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800699" y="3248930"/>
            <a:ext cx="11675867" cy="6706964"/>
            <a:chOff x="0" y="-77048"/>
            <a:chExt cx="11369745" cy="8942617"/>
          </a:xfrm>
        </p:grpSpPr>
        <p:sp>
          <p:nvSpPr>
            <p:cNvPr id="13" name="TextBox 13"/>
            <p:cNvSpPr txBox="1"/>
            <p:nvPr/>
          </p:nvSpPr>
          <p:spPr>
            <a:xfrm>
              <a:off x="1317955" y="-77048"/>
              <a:ext cx="10051790" cy="89426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dirty="0" err="1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Presentacion</a:t>
              </a:r>
              <a:r>
                <a:rPr lang="en-US" sz="3399" dirty="0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</a:t>
              </a:r>
              <a:r>
                <a:rPr lang="en-US" sz="3399" dirty="0" err="1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contestando</a:t>
              </a:r>
              <a:r>
                <a:rPr lang="en-US" sz="3399" dirty="0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las </a:t>
              </a:r>
              <a:r>
                <a:rPr lang="en-US" sz="3399" dirty="0" err="1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siguientes</a:t>
              </a:r>
              <a:r>
                <a:rPr lang="en-US" sz="3399" dirty="0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</a:t>
              </a:r>
              <a:r>
                <a:rPr lang="en-US" sz="3399" dirty="0" err="1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preguntas</a:t>
              </a:r>
              <a:r>
                <a:rPr lang="en-US" sz="3399" dirty="0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:</a:t>
              </a:r>
            </a:p>
            <a:p>
              <a:pPr algn="l">
                <a:lnSpc>
                  <a:spcPts val="4759"/>
                </a:lnSpc>
              </a:pPr>
              <a:r>
                <a:rPr lang="en-US" sz="3399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¿De </a:t>
              </a:r>
              <a:r>
                <a:rPr lang="en-US" sz="3399" dirty="0" err="1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donde</a:t>
              </a:r>
              <a:r>
                <a:rPr lang="en-US" sz="3399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soy </a:t>
              </a:r>
              <a:r>
                <a:rPr lang="en-US" sz="3399" dirty="0" err="1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originario</a:t>
              </a:r>
              <a:r>
                <a:rPr lang="en-US" sz="3399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, de </a:t>
              </a:r>
              <a:r>
                <a:rPr lang="en-US" sz="3399" dirty="0" err="1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donde</a:t>
              </a:r>
              <a:r>
                <a:rPr lang="en-US" sz="3399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es mi familia?</a:t>
              </a:r>
            </a:p>
            <a:p>
              <a:pPr algn="l">
                <a:lnSpc>
                  <a:spcPts val="4759"/>
                </a:lnSpc>
              </a:pPr>
              <a:r>
                <a:rPr lang="en-US" sz="3399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¿</a:t>
              </a:r>
              <a:r>
                <a:rPr lang="en-US" sz="3399" dirty="0" err="1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Cuanto</a:t>
              </a:r>
              <a:r>
                <a:rPr lang="en-US" sz="3399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</a:t>
              </a:r>
              <a:r>
                <a:rPr lang="en-US" sz="3399" dirty="0" err="1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tiempo</a:t>
              </a:r>
              <a:r>
                <a:rPr lang="en-US" sz="3399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</a:t>
              </a:r>
              <a:r>
                <a:rPr lang="en-US" sz="3399" dirty="0" err="1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tengo</a:t>
              </a:r>
              <a:r>
                <a:rPr lang="en-US" sz="3399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de </a:t>
              </a:r>
              <a:r>
                <a:rPr lang="en-US" sz="3399" dirty="0" err="1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pertenecer</a:t>
              </a:r>
              <a:r>
                <a:rPr lang="en-US" sz="3399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a la </a:t>
              </a:r>
              <a:r>
                <a:rPr lang="en-US" sz="3399" dirty="0" err="1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parroquia</a:t>
              </a:r>
              <a:r>
                <a:rPr lang="en-US" sz="3399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?</a:t>
              </a:r>
            </a:p>
            <a:p>
              <a:pPr algn="l">
                <a:lnSpc>
                  <a:spcPts val="4759"/>
                </a:lnSpc>
              </a:pPr>
              <a:r>
                <a:rPr lang="en-US" sz="3399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¿Por que </a:t>
              </a:r>
              <a:r>
                <a:rPr lang="en-US" sz="3399" dirty="0" err="1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quiero</a:t>
              </a:r>
              <a:r>
                <a:rPr lang="en-US" sz="3399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ser promotor/padrino?</a:t>
              </a:r>
            </a:p>
            <a:p>
              <a:pPr algn="l">
                <a:lnSpc>
                  <a:spcPts val="4759"/>
                </a:lnSpc>
                <a:spcBef>
                  <a:spcPct val="0"/>
                </a:spcBef>
              </a:pPr>
              <a:r>
                <a:rPr lang="es-ES" sz="3399" dirty="0" err="1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Informacion</a:t>
              </a:r>
              <a:r>
                <a:rPr lang="es-ES" sz="3399" dirty="0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:</a:t>
              </a:r>
            </a:p>
            <a:p>
              <a:pPr algn="l">
                <a:lnSpc>
                  <a:spcPts val="4759"/>
                </a:lnSpc>
                <a:spcBef>
                  <a:spcPct val="0"/>
                </a:spcBef>
              </a:pPr>
              <a:r>
                <a:rPr lang="es-ES" sz="2800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¿Qué es RCIA (OCIA)?</a:t>
              </a:r>
            </a:p>
            <a:p>
              <a:pPr algn="l">
                <a:lnSpc>
                  <a:spcPts val="4759"/>
                </a:lnSpc>
                <a:spcBef>
                  <a:spcPct val="0"/>
                </a:spcBef>
              </a:pPr>
              <a:r>
                <a:rPr lang="es-ES" sz="2800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Historia del catecumenado</a:t>
              </a:r>
            </a:p>
            <a:p>
              <a:pPr algn="l">
                <a:lnSpc>
                  <a:spcPts val="4759"/>
                </a:lnSpc>
                <a:spcBef>
                  <a:spcPct val="0"/>
                </a:spcBef>
              </a:pPr>
              <a:r>
                <a:rPr lang="es-ES" sz="2800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Aclarar palabras/términos</a:t>
              </a:r>
            </a:p>
            <a:p>
              <a:pPr algn="l">
                <a:lnSpc>
                  <a:spcPts val="4759"/>
                </a:lnSpc>
                <a:spcBef>
                  <a:spcPct val="0"/>
                </a:spcBef>
              </a:pPr>
              <a:r>
                <a:rPr lang="es-ES" sz="2800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Pasos y etapas del proceso de RCIA (OCIA) </a:t>
              </a:r>
              <a:r>
                <a:rPr lang="es-ES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Lucas 24,13-35 </a:t>
              </a:r>
            </a:p>
            <a:p>
              <a:pPr algn="l">
                <a:lnSpc>
                  <a:spcPts val="4759"/>
                </a:lnSpc>
                <a:spcBef>
                  <a:spcPct val="0"/>
                </a:spcBef>
              </a:pPr>
              <a:r>
                <a:rPr lang="es-ES" sz="2800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Relación con el proceso de RCIA (OCIA)</a:t>
              </a:r>
            </a:p>
            <a:p>
              <a:pPr algn="l">
                <a:lnSpc>
                  <a:spcPts val="4759"/>
                </a:lnSpc>
                <a:spcBef>
                  <a:spcPct val="0"/>
                </a:spcBef>
              </a:pPr>
              <a:r>
                <a:rPr lang="es-ES" sz="2800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Revisar el proceso de anulación de matrimonios previos</a:t>
              </a:r>
              <a:endParaRPr lang="en-US" sz="3399" dirty="0">
                <a:solidFill>
                  <a:srgbClr val="043539"/>
                </a:solidFill>
                <a:latin typeface="Times New Roman Bold" panose="02020803070505020304" pitchFamily="18" charset="0"/>
                <a:ea typeface="Roboto"/>
                <a:cs typeface="Times New Roman Bold" panose="02020803070505020304" pitchFamily="18" charset="0"/>
                <a:sym typeface="Roboto"/>
              </a:endParaRPr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1188053" cy="1186568"/>
            </a:xfrm>
            <a:custGeom>
              <a:avLst/>
              <a:gdLst/>
              <a:ahLst/>
              <a:cxnLst/>
              <a:rect l="l" t="t" r="r" b="b"/>
              <a:pathLst>
                <a:path w="1188053" h="1186568">
                  <a:moveTo>
                    <a:pt x="0" y="0"/>
                  </a:moveTo>
                  <a:lnTo>
                    <a:pt x="1188053" y="0"/>
                  </a:lnTo>
                  <a:lnTo>
                    <a:pt x="1188053" y="1186568"/>
                  </a:lnTo>
                  <a:lnTo>
                    <a:pt x="0" y="11865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Freeform 8">
            <a:extLst>
              <a:ext uri="{FF2B5EF4-FFF2-40B4-BE49-F238E27FC236}">
                <a16:creationId xmlns:a16="http://schemas.microsoft.com/office/drawing/2014/main" id="{5B813C18-DAF5-7475-A47C-D7E1DB037FB7}"/>
              </a:ext>
            </a:extLst>
          </p:cNvPr>
          <p:cNvSpPr/>
          <p:nvPr/>
        </p:nvSpPr>
        <p:spPr>
          <a:xfrm>
            <a:off x="6800698" y="5676900"/>
            <a:ext cx="1220039" cy="1049875"/>
          </a:xfrm>
          <a:custGeom>
            <a:avLst/>
            <a:gdLst/>
            <a:ahLst/>
            <a:cxnLst/>
            <a:rect l="l" t="t" r="r" b="b"/>
            <a:pathLst>
              <a:path w="1188053" h="1186568">
                <a:moveTo>
                  <a:pt x="0" y="0"/>
                </a:moveTo>
                <a:lnTo>
                  <a:pt x="1188053" y="0"/>
                </a:lnTo>
                <a:lnTo>
                  <a:pt x="1188053" y="1186568"/>
                </a:lnTo>
                <a:lnTo>
                  <a:pt x="0" y="118656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624730" cy="10287000"/>
            <a:chOff x="0" y="0"/>
            <a:chExt cx="301104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11044" cy="3479800"/>
            </a:xfrm>
            <a:custGeom>
              <a:avLst/>
              <a:gdLst/>
              <a:ahLst/>
              <a:cxnLst/>
              <a:rect l="l" t="t" r="r" b="b"/>
              <a:pathLst>
                <a:path w="3011044" h="3479800">
                  <a:moveTo>
                    <a:pt x="2886584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86584" y="0"/>
                  </a:lnTo>
                  <a:cubicBezTo>
                    <a:pt x="2955164" y="0"/>
                    <a:pt x="3011044" y="55880"/>
                    <a:pt x="3011044" y="124460"/>
                  </a:cubicBezTo>
                  <a:lnTo>
                    <a:pt x="3011044" y="3355340"/>
                  </a:lnTo>
                  <a:cubicBezTo>
                    <a:pt x="3011044" y="3423920"/>
                    <a:pt x="2955164" y="3479800"/>
                    <a:pt x="2886584" y="34798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B08B95D-065A-F97B-A4B2-D468AA41BAD4}"/>
              </a:ext>
            </a:extLst>
          </p:cNvPr>
          <p:cNvGrpSpPr/>
          <p:nvPr/>
        </p:nvGrpSpPr>
        <p:grpSpPr>
          <a:xfrm>
            <a:off x="9917218" y="490328"/>
            <a:ext cx="8370782" cy="2605586"/>
            <a:chOff x="9917218" y="1124914"/>
            <a:chExt cx="7003565" cy="2605586"/>
          </a:xfrm>
        </p:grpSpPr>
        <p:sp>
          <p:nvSpPr>
            <p:cNvPr id="4" name="Freeform 4"/>
            <p:cNvSpPr/>
            <p:nvPr/>
          </p:nvSpPr>
          <p:spPr>
            <a:xfrm>
              <a:off x="9917218" y="1124914"/>
              <a:ext cx="2608847" cy="2605586"/>
            </a:xfrm>
            <a:custGeom>
              <a:avLst/>
              <a:gdLst/>
              <a:ahLst/>
              <a:cxnLst/>
              <a:rect l="l" t="t" r="r" b="b"/>
              <a:pathLst>
                <a:path w="2608847" h="2605586">
                  <a:moveTo>
                    <a:pt x="0" y="0"/>
                  </a:moveTo>
                  <a:lnTo>
                    <a:pt x="2608847" y="0"/>
                  </a:lnTo>
                  <a:lnTo>
                    <a:pt x="2608847" y="2605585"/>
                  </a:lnTo>
                  <a:lnTo>
                    <a:pt x="0" y="2605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7"/>
            <p:cNvGrpSpPr/>
            <p:nvPr/>
          </p:nvGrpSpPr>
          <p:grpSpPr>
            <a:xfrm>
              <a:off x="10122410" y="1328479"/>
              <a:ext cx="2198464" cy="2198455"/>
              <a:chOff x="0" y="0"/>
              <a:chExt cx="6350000" cy="634997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5046" r="-2504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2951321" y="1280854"/>
              <a:ext cx="3969462" cy="13537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en-US" sz="2800" b="1" dirty="0">
                  <a:solidFill>
                    <a:srgbClr val="043539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 </a:t>
              </a:r>
              <a:r>
                <a:rPr lang="es-ES" sz="2800" b="1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 Bold"/>
                  <a:cs typeface="Times New Roman Bold" panose="02020803070505020304" pitchFamily="18" charset="0"/>
                  <a:sym typeface="Roboto Bold"/>
                </a:rPr>
                <a:t>En las sesiones, cuando se hagan preguntas, espere a que ellos respondan primero.</a:t>
              </a:r>
              <a:endParaRPr lang="en-US" sz="2800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5FF97F1-55A3-98FA-43E0-1283A233E69E}"/>
              </a:ext>
            </a:extLst>
          </p:cNvPr>
          <p:cNvGrpSpPr/>
          <p:nvPr/>
        </p:nvGrpSpPr>
        <p:grpSpPr>
          <a:xfrm>
            <a:off x="9894003" y="3025545"/>
            <a:ext cx="8218382" cy="2605586"/>
            <a:chOff x="9917218" y="3874875"/>
            <a:chExt cx="7003565" cy="2605586"/>
          </a:xfrm>
        </p:grpSpPr>
        <p:sp>
          <p:nvSpPr>
            <p:cNvPr id="5" name="Freeform 5"/>
            <p:cNvSpPr/>
            <p:nvPr/>
          </p:nvSpPr>
          <p:spPr>
            <a:xfrm>
              <a:off x="9917218" y="3874875"/>
              <a:ext cx="2608847" cy="2605586"/>
            </a:xfrm>
            <a:custGeom>
              <a:avLst/>
              <a:gdLst/>
              <a:ahLst/>
              <a:cxnLst/>
              <a:rect l="l" t="t" r="r" b="b"/>
              <a:pathLst>
                <a:path w="2608847" h="2605586">
                  <a:moveTo>
                    <a:pt x="0" y="0"/>
                  </a:moveTo>
                  <a:lnTo>
                    <a:pt x="2608847" y="0"/>
                  </a:lnTo>
                  <a:lnTo>
                    <a:pt x="2608847" y="2605585"/>
                  </a:lnTo>
                  <a:lnTo>
                    <a:pt x="0" y="2605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10122410" y="4078440"/>
              <a:ext cx="2198464" cy="2198455"/>
              <a:chOff x="0" y="0"/>
              <a:chExt cx="6350000" cy="634997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8823" r="-8823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2574443" y="4030815"/>
              <a:ext cx="4346340" cy="1815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es-ES" sz="2800" b="1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 Bold"/>
                  <a:cs typeface="Times New Roman Bold" panose="02020803070505020304" pitchFamily="18" charset="0"/>
                  <a:sym typeface="Roboto Bold"/>
                </a:rPr>
                <a:t>Tenga presente que el equipo de catequistas y coordinador está aquí para usted, así como para los catecúmenos y candidatos.</a:t>
              </a:r>
              <a:endParaRPr lang="en-US" sz="2800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F5687DB-940C-752C-854E-B13D6517C13E}"/>
              </a:ext>
            </a:extLst>
          </p:cNvPr>
          <p:cNvGrpSpPr/>
          <p:nvPr/>
        </p:nvGrpSpPr>
        <p:grpSpPr>
          <a:xfrm>
            <a:off x="9894003" y="5642729"/>
            <a:ext cx="7920829" cy="2605586"/>
            <a:chOff x="9917218" y="6652714"/>
            <a:chExt cx="7920829" cy="2605586"/>
          </a:xfrm>
        </p:grpSpPr>
        <p:sp>
          <p:nvSpPr>
            <p:cNvPr id="6" name="Freeform 6"/>
            <p:cNvSpPr/>
            <p:nvPr/>
          </p:nvSpPr>
          <p:spPr>
            <a:xfrm>
              <a:off x="9917218" y="6652714"/>
              <a:ext cx="2608847" cy="2605586"/>
            </a:xfrm>
            <a:custGeom>
              <a:avLst/>
              <a:gdLst/>
              <a:ahLst/>
              <a:cxnLst/>
              <a:rect l="l" t="t" r="r" b="b"/>
              <a:pathLst>
                <a:path w="2608847" h="2605586">
                  <a:moveTo>
                    <a:pt x="0" y="0"/>
                  </a:moveTo>
                  <a:lnTo>
                    <a:pt x="2608847" y="0"/>
                  </a:lnTo>
                  <a:lnTo>
                    <a:pt x="2608847" y="2605586"/>
                  </a:lnTo>
                  <a:lnTo>
                    <a:pt x="0" y="26055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10122410" y="6856280"/>
              <a:ext cx="2198464" cy="2198455"/>
              <a:chOff x="0" y="0"/>
              <a:chExt cx="6350000" cy="634997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25046" r="-2504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12737805" y="7239862"/>
              <a:ext cx="5100242" cy="13593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640"/>
                </a:lnSpc>
                <a:spcBef>
                  <a:spcPct val="0"/>
                </a:spcBef>
              </a:pPr>
              <a:r>
                <a:rPr lang="es-ES" sz="2800" b="1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 Bold"/>
                  <a:cs typeface="Times New Roman Bold" panose="02020803070505020304" pitchFamily="18" charset="0"/>
                  <a:sym typeface="Roboto Bold"/>
                </a:rPr>
                <a:t>¡De camino al estacionamiento, para ir a casa es donde suceden cosas buenas!</a:t>
              </a:r>
              <a:endParaRPr lang="en-US" sz="2800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09600" y="3044535"/>
            <a:ext cx="7848600" cy="2836037"/>
            <a:chOff x="-642358" y="1138663"/>
            <a:chExt cx="8431241" cy="3781382"/>
          </a:xfrm>
        </p:grpSpPr>
        <p:sp>
          <p:nvSpPr>
            <p:cNvPr id="17" name="TextBox 17"/>
            <p:cNvSpPr txBox="1"/>
            <p:nvPr/>
          </p:nvSpPr>
          <p:spPr>
            <a:xfrm>
              <a:off x="-642358" y="1138663"/>
              <a:ext cx="8392145" cy="27570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19"/>
                </a:lnSpc>
              </a:pPr>
              <a:r>
                <a:rPr lang="es-ES" sz="6399" b="1" dirty="0">
                  <a:solidFill>
                    <a:srgbClr val="043539"/>
                  </a:solidFill>
                  <a:latin typeface="Times New Roman Bold" panose="02020803070505020304" pitchFamily="18" charset="0"/>
                  <a:ea typeface="Roboto Bold"/>
                  <a:cs typeface="Times New Roman Bold" panose="02020803070505020304" pitchFamily="18" charset="0"/>
                  <a:sym typeface="Roboto Bold"/>
                </a:rPr>
                <a:t>Consejos útiles para promotores/padrinos</a:t>
              </a:r>
              <a:endParaRPr lang="en-US" sz="6400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4278272"/>
              <a:ext cx="7788883" cy="6417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19"/>
                </a:lnSpc>
                <a:spcBef>
                  <a:spcPct val="0"/>
                </a:spcBef>
              </a:pPr>
              <a:endParaRPr lang="en-US" sz="2800" dirty="0">
                <a:solidFill>
                  <a:srgbClr val="043539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9" name="Freeform 7">
            <a:extLst>
              <a:ext uri="{FF2B5EF4-FFF2-40B4-BE49-F238E27FC236}">
                <a16:creationId xmlns:a16="http://schemas.microsoft.com/office/drawing/2014/main" id="{08B48E41-96C7-987A-2CB4-3F19C47538CD}"/>
              </a:ext>
            </a:extLst>
          </p:cNvPr>
          <p:cNvSpPr/>
          <p:nvPr/>
        </p:nvSpPr>
        <p:spPr>
          <a:xfrm>
            <a:off x="9026178" y="8496300"/>
            <a:ext cx="891040" cy="889926"/>
          </a:xfrm>
          <a:custGeom>
            <a:avLst/>
            <a:gdLst/>
            <a:ahLst/>
            <a:cxnLst/>
            <a:rect l="l" t="t" r="r" b="b"/>
            <a:pathLst>
              <a:path w="891040" h="889926">
                <a:moveTo>
                  <a:pt x="0" y="0"/>
                </a:moveTo>
                <a:lnTo>
                  <a:pt x="891040" y="0"/>
                </a:lnTo>
                <a:lnTo>
                  <a:pt x="891040" y="889926"/>
                </a:lnTo>
                <a:lnTo>
                  <a:pt x="0" y="8899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93F0683-B5AB-90F3-D3D6-72CFD03FD538}"/>
              </a:ext>
            </a:extLst>
          </p:cNvPr>
          <p:cNvSpPr txBox="1"/>
          <p:nvPr/>
        </p:nvSpPr>
        <p:spPr>
          <a:xfrm>
            <a:off x="10363199" y="8648700"/>
            <a:ext cx="7749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latin typeface="Times New Roman Bold" panose="02020803070505020304" pitchFamily="18" charset="0"/>
                <a:cs typeface="Times New Roman Bold" panose="02020803070505020304" pitchFamily="18" charset="0"/>
              </a:rPr>
              <a:t>Recursos y materiales: Guía para Padrinos de RICA de LTP (Ron </a:t>
            </a:r>
            <a:r>
              <a:rPr lang="es-MX" sz="3200" b="1" dirty="0" err="1">
                <a:latin typeface="Times New Roman Bold" panose="02020803070505020304" pitchFamily="18" charset="0"/>
                <a:cs typeface="Times New Roman Bold" panose="02020803070505020304" pitchFamily="18" charset="0"/>
              </a:rPr>
              <a:t>Lewinski</a:t>
            </a:r>
            <a:r>
              <a:rPr lang="es-MX" sz="3200" b="1" dirty="0">
                <a:latin typeface="Times New Roman Bold" panose="02020803070505020304" pitchFamily="18" charset="0"/>
                <a:cs typeface="Times New Roman Bold" panose="02020803070505020304" pitchFamily="18" charset="0"/>
              </a:rPr>
              <a:t>)</a:t>
            </a:r>
            <a:endParaRPr lang="en-US" sz="3200" b="1" dirty="0">
              <a:latin typeface="Times New Roman Bold" panose="02020803070505020304" pitchFamily="18" charset="0"/>
              <a:cs typeface="Times New Roman Bold" panose="020208030705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524272"/>
            <a:ext cx="18288000" cy="2403970"/>
            <a:chOff x="0" y="0"/>
            <a:chExt cx="6186311" cy="81319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13195"/>
            </a:xfrm>
            <a:custGeom>
              <a:avLst/>
              <a:gdLst/>
              <a:ahLst/>
              <a:cxnLst/>
              <a:rect l="l" t="t" r="r" b="b"/>
              <a:pathLst>
                <a:path w="6186311" h="813195">
                  <a:moveTo>
                    <a:pt x="6061851" y="813195"/>
                  </a:moveTo>
                  <a:lnTo>
                    <a:pt x="124460" y="813195"/>
                  </a:lnTo>
                  <a:cubicBezTo>
                    <a:pt x="55880" y="813195"/>
                    <a:pt x="0" y="757315"/>
                    <a:pt x="0" y="68873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688735"/>
                  </a:lnTo>
                  <a:cubicBezTo>
                    <a:pt x="6186311" y="757315"/>
                    <a:pt x="6130431" y="813195"/>
                    <a:pt x="6061851" y="813195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20472" y="-99049"/>
            <a:ext cx="18288000" cy="1978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009"/>
              </a:lnSpc>
              <a:spcBef>
                <a:spcPct val="0"/>
              </a:spcBef>
            </a:pPr>
            <a:r>
              <a:rPr lang="es-MX" sz="5720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Guía para cuando el padrino se encuentra con el que busca sus sacramentos </a:t>
            </a:r>
            <a:r>
              <a:rPr lang="es-MX" sz="4000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(hombre con hombre; mujer con mujer)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0D21E7-1319-257E-9A57-546AFA421B5A}"/>
              </a:ext>
            </a:extLst>
          </p:cNvPr>
          <p:cNvSpPr txBox="1"/>
          <p:nvPr/>
        </p:nvSpPr>
        <p:spPr>
          <a:xfrm>
            <a:off x="152400" y="1879698"/>
            <a:ext cx="18115128" cy="8011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s-ES" sz="44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“Ejercicio de relación”.</a:t>
            </a:r>
            <a:endParaRPr lang="en-US" sz="4400" b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s-ES" sz="3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Los padrinos se sientan frente a frente con el que busca sus sacramentos y cada uno se turna para completar las siguientes oraciones:</a:t>
            </a:r>
            <a:endParaRPr lang="en-US" sz="36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s-ES" sz="3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Mi nombre es…Vengo de…Trabajo en… (o voy a la escuela en…) - Mi familia está formada por…</a:t>
            </a:r>
            <a:endParaRPr lang="en-US" sz="36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s-ES" sz="3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 mejor que hice durante el año pasado fue… - Me siento feliz cuando…</a:t>
            </a:r>
            <a:endParaRPr lang="en-US" sz="36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s-ES" sz="3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Lo que hago para divertirme es… - La mejor persona que he conocido es…</a:t>
            </a:r>
            <a:endParaRPr lang="en-US" sz="36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s-ES" sz="3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Tengo miedo de… - Lo que no me gusta hacer es…</a:t>
            </a:r>
            <a:endParaRPr lang="en-US" sz="36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s-ES" sz="3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Algo de lo que me arrepiento es… - Me siento triste cuando…</a:t>
            </a:r>
            <a:endParaRPr lang="en-US" sz="36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s-ES" sz="3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Me siento incómodo o avergonzado cuando… - Estoy en el proceso de RICA porque…</a:t>
            </a:r>
            <a:endParaRPr lang="en-US" sz="36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s-ES" sz="36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(Los padrinos también responden a estas pregunta).</a:t>
            </a:r>
            <a:endParaRPr lang="en-US" sz="2400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-445468"/>
            <a:ext cx="18288000" cy="3363045"/>
            <a:chOff x="0" y="0"/>
            <a:chExt cx="6186311" cy="113762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186311" cy="1137623"/>
            </a:xfrm>
            <a:custGeom>
              <a:avLst/>
              <a:gdLst/>
              <a:ahLst/>
              <a:cxnLst/>
              <a:rect l="l" t="t" r="r" b="b"/>
              <a:pathLst>
                <a:path w="6186311" h="1137623">
                  <a:moveTo>
                    <a:pt x="6061851" y="1137623"/>
                  </a:moveTo>
                  <a:lnTo>
                    <a:pt x="124460" y="1137623"/>
                  </a:lnTo>
                  <a:cubicBezTo>
                    <a:pt x="55880" y="1137623"/>
                    <a:pt x="0" y="1081743"/>
                    <a:pt x="0" y="10131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013163"/>
                  </a:lnTo>
                  <a:cubicBezTo>
                    <a:pt x="6186311" y="1081743"/>
                    <a:pt x="6130431" y="1137623"/>
                    <a:pt x="6061851" y="1137623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Freeform 8"/>
          <p:cNvSpPr/>
          <p:nvPr/>
        </p:nvSpPr>
        <p:spPr>
          <a:xfrm>
            <a:off x="-134174" y="6679543"/>
            <a:ext cx="4528064" cy="3607458"/>
          </a:xfrm>
          <a:custGeom>
            <a:avLst/>
            <a:gdLst/>
            <a:ahLst/>
            <a:cxnLst/>
            <a:rect l="l" t="t" r="r" b="b"/>
            <a:pathLst>
              <a:path w="4327398" h="4567175">
                <a:moveTo>
                  <a:pt x="0" y="0"/>
                </a:moveTo>
                <a:lnTo>
                  <a:pt x="4327398" y="0"/>
                </a:lnTo>
                <a:lnTo>
                  <a:pt x="4327398" y="4567174"/>
                </a:lnTo>
                <a:lnTo>
                  <a:pt x="0" y="45671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BE96C9-FD0C-E117-476B-E4C225A246F6}"/>
              </a:ext>
            </a:extLst>
          </p:cNvPr>
          <p:cNvGrpSpPr/>
          <p:nvPr/>
        </p:nvGrpSpPr>
        <p:grpSpPr>
          <a:xfrm>
            <a:off x="4652311" y="3982142"/>
            <a:ext cx="4798054" cy="2210729"/>
            <a:chOff x="4781522" y="3297285"/>
            <a:chExt cx="4156071" cy="5580015"/>
          </a:xfrm>
        </p:grpSpPr>
        <p:grpSp>
          <p:nvGrpSpPr>
            <p:cNvPr id="20" name="Group 6">
              <a:extLst>
                <a:ext uri="{FF2B5EF4-FFF2-40B4-BE49-F238E27FC236}">
                  <a16:creationId xmlns:a16="http://schemas.microsoft.com/office/drawing/2014/main" id="{584AC4DE-5076-3158-0120-EDCBC0C2EC44}"/>
                </a:ext>
              </a:extLst>
            </p:cNvPr>
            <p:cNvGrpSpPr/>
            <p:nvPr/>
          </p:nvGrpSpPr>
          <p:grpSpPr>
            <a:xfrm>
              <a:off x="4781522" y="3297285"/>
              <a:ext cx="4122087" cy="5580015"/>
              <a:chOff x="-57600" y="-38100"/>
              <a:chExt cx="870400" cy="552342"/>
            </a:xfrm>
          </p:grpSpPr>
          <p:sp>
            <p:nvSpPr>
              <p:cNvPr id="21" name="Freeform 7">
                <a:extLst>
                  <a:ext uri="{FF2B5EF4-FFF2-40B4-BE49-F238E27FC236}">
                    <a16:creationId xmlns:a16="http://schemas.microsoft.com/office/drawing/2014/main" id="{C3ACFFF1-2A71-0D85-18BF-DE61C34C5A3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>
                  <a:latin typeface="Times New Roman Bold" panose="02020803070505020304" pitchFamily="18" charset="0"/>
                  <a:cs typeface="Times New Roman Bold" panose="02020803070505020304" pitchFamily="18" charset="0"/>
                </a:endParaRPr>
              </a:p>
            </p:txBody>
          </p:sp>
          <p:sp>
            <p:nvSpPr>
              <p:cNvPr id="22" name="TextBox 8">
                <a:extLst>
                  <a:ext uri="{FF2B5EF4-FFF2-40B4-BE49-F238E27FC236}">
                    <a16:creationId xmlns:a16="http://schemas.microsoft.com/office/drawing/2014/main" id="{72F65A98-5179-561D-DE10-6F02811BC5A4}"/>
                  </a:ext>
                </a:extLst>
              </p:cNvPr>
              <p:cNvSpPr txBox="1"/>
              <p:nvPr/>
            </p:nvSpPr>
            <p:spPr>
              <a:xfrm>
                <a:off x="-57600" y="-38100"/>
                <a:ext cx="8704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Times New Roman Bold" panose="02020803070505020304" pitchFamily="18" charset="0"/>
                  <a:cs typeface="Times New Roman Bold" panose="02020803070505020304" pitchFamily="18" charset="0"/>
                </a:endParaRPr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5088291" y="4053751"/>
              <a:ext cx="3849302" cy="31235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039"/>
                </a:lnSpc>
                <a:spcBef>
                  <a:spcPct val="0"/>
                </a:spcBef>
              </a:pPr>
              <a:r>
                <a:rPr lang="es-MX" sz="3599" dirty="0">
                  <a:solidFill>
                    <a:srgbClr val="3B3B3B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Cada 2 meses para evaluación de su rol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0027D6-E353-8C76-22AF-FA67274E06FF}"/>
              </a:ext>
            </a:extLst>
          </p:cNvPr>
          <p:cNvGrpSpPr/>
          <p:nvPr/>
        </p:nvGrpSpPr>
        <p:grpSpPr>
          <a:xfrm>
            <a:off x="13141773" y="3596604"/>
            <a:ext cx="5146225" cy="4975896"/>
            <a:chOff x="13838431" y="3596604"/>
            <a:chExt cx="3849302" cy="6423696"/>
          </a:xfrm>
        </p:grpSpPr>
        <p:grpSp>
          <p:nvGrpSpPr>
            <p:cNvPr id="26" name="Group 6">
              <a:extLst>
                <a:ext uri="{FF2B5EF4-FFF2-40B4-BE49-F238E27FC236}">
                  <a16:creationId xmlns:a16="http://schemas.microsoft.com/office/drawing/2014/main" id="{1890A860-2417-2BDF-31CB-37982326DCA1}"/>
                </a:ext>
              </a:extLst>
            </p:cNvPr>
            <p:cNvGrpSpPr/>
            <p:nvPr/>
          </p:nvGrpSpPr>
          <p:grpSpPr>
            <a:xfrm>
              <a:off x="13838431" y="3596604"/>
              <a:ext cx="3849302" cy="6423696"/>
              <a:chOff x="0" y="0"/>
              <a:chExt cx="812800" cy="514242"/>
            </a:xfrm>
          </p:grpSpPr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8BEAEB5E-E9D2-7D13-0BF0-1C186401B540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8">
                <a:extLst>
                  <a:ext uri="{FF2B5EF4-FFF2-40B4-BE49-F238E27FC236}">
                    <a16:creationId xmlns:a16="http://schemas.microsoft.com/office/drawing/2014/main" id="{CA6DB0CA-02B9-47C5-0334-3BD0D7211B0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4006307" y="3944285"/>
              <a:ext cx="3681425" cy="5736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039"/>
                </a:lnSpc>
                <a:spcBef>
                  <a:spcPct val="0"/>
                </a:spcBef>
              </a:pPr>
              <a:r>
                <a:rPr lang="es-ES" sz="3599" dirty="0">
                  <a:solidFill>
                    <a:srgbClr val="3B3B3B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Una reunión durante la Mistagógia para prepararlos a ayudar en el discernimiento de dónde está llamando Dios a los nuevos católicos.</a:t>
              </a:r>
              <a:endParaRPr lang="en-US" sz="3599" dirty="0">
                <a:solidFill>
                  <a:srgbClr val="3B3B3B"/>
                </a:solidFill>
                <a:latin typeface="Times New Roman Bold" panose="02020803070505020304" pitchFamily="18" charset="0"/>
                <a:ea typeface="Roboto"/>
                <a:cs typeface="Times New Roman Bold" panose="02020803070505020304" pitchFamily="18" charset="0"/>
                <a:sym typeface="Roboto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7FF851E-B035-0588-FAA3-1166A600EE1E}"/>
              </a:ext>
            </a:extLst>
          </p:cNvPr>
          <p:cNvGrpSpPr/>
          <p:nvPr/>
        </p:nvGrpSpPr>
        <p:grpSpPr>
          <a:xfrm>
            <a:off x="769025" y="3596604"/>
            <a:ext cx="3849302" cy="2596267"/>
            <a:chOff x="769025" y="3631391"/>
            <a:chExt cx="3849302" cy="2596267"/>
          </a:xfrm>
        </p:grpSpPr>
        <p:grpSp>
          <p:nvGrpSpPr>
            <p:cNvPr id="16" name="Group 6">
              <a:extLst>
                <a:ext uri="{FF2B5EF4-FFF2-40B4-BE49-F238E27FC236}">
                  <a16:creationId xmlns:a16="http://schemas.microsoft.com/office/drawing/2014/main" id="{8461F640-057B-5013-C469-FC70C0D4FBA1}"/>
                </a:ext>
              </a:extLst>
            </p:cNvPr>
            <p:cNvGrpSpPr/>
            <p:nvPr/>
          </p:nvGrpSpPr>
          <p:grpSpPr>
            <a:xfrm>
              <a:off x="769025" y="3631391"/>
              <a:ext cx="3849302" cy="2596267"/>
              <a:chOff x="0" y="0"/>
              <a:chExt cx="812800" cy="514242"/>
            </a:xfrm>
          </p:grpSpPr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82D2C03D-6C07-A43E-8AD1-8BEBB746A2CA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>
                  <a:latin typeface="Times New Roman Bold" panose="02020803070505020304" pitchFamily="18" charset="0"/>
                  <a:cs typeface="Times New Roman Bold" panose="02020803070505020304" pitchFamily="18" charset="0"/>
                </a:endParaRPr>
              </a:p>
            </p:txBody>
          </p:sp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27004B60-33D9-3675-85CA-2D1F5F338E0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Times New Roman Bold" panose="02020803070505020304" pitchFamily="18" charset="0"/>
                  <a:cs typeface="Times New Roman Bold" panose="02020803070505020304" pitchFamily="18" charset="0"/>
                </a:endParaRPr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1238989" y="4298969"/>
              <a:ext cx="2909374" cy="18787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39"/>
                </a:lnSpc>
                <a:spcBef>
                  <a:spcPct val="0"/>
                </a:spcBef>
              </a:pPr>
              <a:r>
                <a:rPr lang="en-US" sz="3599" dirty="0" err="1">
                  <a:solidFill>
                    <a:srgbClr val="3B3B3B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Ensayo</a:t>
              </a:r>
              <a:r>
                <a:rPr lang="en-US" sz="3599" dirty="0">
                  <a:solidFill>
                    <a:srgbClr val="3B3B3B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de </a:t>
              </a:r>
              <a:r>
                <a:rPr lang="en-US" sz="3599" dirty="0" err="1">
                  <a:solidFill>
                    <a:srgbClr val="3B3B3B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los</a:t>
              </a:r>
              <a:r>
                <a:rPr lang="en-US" sz="3599" dirty="0">
                  <a:solidFill>
                    <a:srgbClr val="3B3B3B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</a:t>
              </a:r>
              <a:r>
                <a:rPr lang="en-US" sz="3599" dirty="0" err="1">
                  <a:solidFill>
                    <a:srgbClr val="3B3B3B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ritos</a:t>
              </a:r>
              <a:r>
                <a:rPr lang="en-US" sz="3599" dirty="0">
                  <a:solidFill>
                    <a:srgbClr val="3B3B3B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, antes de </a:t>
              </a:r>
              <a:r>
                <a:rPr lang="en-US" sz="3599" dirty="0" err="1">
                  <a:solidFill>
                    <a:srgbClr val="3B3B3B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cada</a:t>
              </a:r>
              <a:r>
                <a:rPr lang="en-US" sz="3599" dirty="0">
                  <a:solidFill>
                    <a:srgbClr val="3B3B3B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uno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386179" y="309108"/>
            <a:ext cx="15034860" cy="2067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20"/>
              </a:lnSpc>
            </a:pPr>
            <a:r>
              <a:rPr lang="en-US" sz="6400" b="1" dirty="0" err="1">
                <a:solidFill>
                  <a:srgbClr val="043539"/>
                </a:solidFill>
                <a:latin typeface="Times New Roman Bold" panose="02020803070505020304"/>
                <a:ea typeface="Roboto Bold"/>
                <a:cs typeface="Times New Roman Bold" panose="02020803070505020304"/>
                <a:sym typeface="Roboto Bold"/>
              </a:rPr>
              <a:t>Reuniones</a:t>
            </a:r>
            <a:r>
              <a:rPr lang="en-US" sz="6400" b="1" dirty="0">
                <a:solidFill>
                  <a:srgbClr val="043539"/>
                </a:solidFill>
                <a:latin typeface="Times New Roman Bold" panose="02020803070505020304"/>
                <a:ea typeface="Roboto Bold"/>
                <a:cs typeface="Times New Roman Bold" panose="02020803070505020304"/>
                <a:sym typeface="Roboto Bold"/>
              </a:rPr>
              <a:t> de </a:t>
            </a:r>
            <a:r>
              <a:rPr lang="en-US" sz="6400" b="1" dirty="0" err="1">
                <a:solidFill>
                  <a:srgbClr val="043539"/>
                </a:solidFill>
                <a:latin typeface="Times New Roman Bold" panose="02020803070505020304"/>
                <a:ea typeface="Roboto Bold"/>
                <a:cs typeface="Times New Roman Bold" panose="02020803070505020304"/>
                <a:sym typeface="Roboto Bold"/>
              </a:rPr>
              <a:t>seguimiento</a:t>
            </a:r>
            <a:r>
              <a:rPr lang="en-US" sz="6400" b="1" dirty="0">
                <a:solidFill>
                  <a:srgbClr val="043539"/>
                </a:solidFill>
                <a:latin typeface="Times New Roman Bold" panose="02020803070505020304"/>
                <a:ea typeface="Roboto Bold"/>
                <a:cs typeface="Times New Roman Bold" panose="02020803070505020304"/>
                <a:sym typeface="Roboto Bold"/>
              </a:rPr>
              <a:t> con </a:t>
            </a:r>
            <a:r>
              <a:rPr lang="en-US" sz="6400" b="1" dirty="0" err="1">
                <a:solidFill>
                  <a:srgbClr val="043539"/>
                </a:solidFill>
                <a:latin typeface="Times New Roman Bold" panose="02020803070505020304"/>
                <a:ea typeface="Roboto Bold"/>
                <a:cs typeface="Times New Roman Bold" panose="02020803070505020304"/>
                <a:sym typeface="Roboto Bold"/>
              </a:rPr>
              <a:t>los</a:t>
            </a:r>
            <a:r>
              <a:rPr lang="en-US" sz="6400" b="1" dirty="0">
                <a:solidFill>
                  <a:srgbClr val="043539"/>
                </a:solidFill>
                <a:latin typeface="Times New Roman Bold" panose="02020803070505020304"/>
                <a:ea typeface="Roboto Bold"/>
                <a:cs typeface="Times New Roman Bold" panose="02020803070505020304"/>
                <a:sym typeface="Roboto Bold"/>
              </a:rPr>
              <a:t> </a:t>
            </a:r>
            <a:r>
              <a:rPr lang="en-US" sz="6400" b="1" dirty="0" err="1">
                <a:solidFill>
                  <a:srgbClr val="043539"/>
                </a:solidFill>
                <a:latin typeface="Times New Roman Bold" panose="02020803070505020304"/>
                <a:ea typeface="Roboto Bold"/>
                <a:cs typeface="Times New Roman Bold" panose="02020803070505020304"/>
                <a:sym typeface="Roboto Bold"/>
              </a:rPr>
              <a:t>promotores</a:t>
            </a:r>
            <a:r>
              <a:rPr lang="en-US" sz="6400" b="1" dirty="0">
                <a:solidFill>
                  <a:srgbClr val="043539"/>
                </a:solidFill>
                <a:latin typeface="Times New Roman Bold" panose="02020803070505020304"/>
                <a:ea typeface="Roboto Bold"/>
                <a:cs typeface="Times New Roman Bold" panose="02020803070505020304"/>
                <a:sym typeface="Roboto Bold"/>
              </a:rPr>
              <a:t>/padrinos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D789F28-14B9-1FFD-B57E-B2F0F7CD2D4D}"/>
              </a:ext>
            </a:extLst>
          </p:cNvPr>
          <p:cNvGrpSpPr/>
          <p:nvPr/>
        </p:nvGrpSpPr>
        <p:grpSpPr>
          <a:xfrm>
            <a:off x="9564026" y="3596604"/>
            <a:ext cx="3849302" cy="4046688"/>
            <a:chOff x="9564026" y="3631391"/>
            <a:chExt cx="3849302" cy="4046688"/>
          </a:xfrm>
        </p:grpSpPr>
        <p:grpSp>
          <p:nvGrpSpPr>
            <p:cNvPr id="23" name="Group 6">
              <a:extLst>
                <a:ext uri="{FF2B5EF4-FFF2-40B4-BE49-F238E27FC236}">
                  <a16:creationId xmlns:a16="http://schemas.microsoft.com/office/drawing/2014/main" id="{27D6A30D-0559-0F16-9E78-EB85D58B6E07}"/>
                </a:ext>
              </a:extLst>
            </p:cNvPr>
            <p:cNvGrpSpPr/>
            <p:nvPr/>
          </p:nvGrpSpPr>
          <p:grpSpPr>
            <a:xfrm>
              <a:off x="9564026" y="3631391"/>
              <a:ext cx="3849302" cy="4046688"/>
              <a:chOff x="0" y="0"/>
              <a:chExt cx="812800" cy="514242"/>
            </a:xfrm>
          </p:grpSpPr>
          <p:sp>
            <p:nvSpPr>
              <p:cNvPr id="24" name="Freeform 7">
                <a:extLst>
                  <a:ext uri="{FF2B5EF4-FFF2-40B4-BE49-F238E27FC236}">
                    <a16:creationId xmlns:a16="http://schemas.microsoft.com/office/drawing/2014/main" id="{47531D00-46CE-747F-F923-0A44E278287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>
                  <a:latin typeface="Times New Roman Bold" panose="02020803070505020304" pitchFamily="18" charset="0"/>
                  <a:cs typeface="Times New Roman Bold" panose="02020803070505020304" pitchFamily="18" charset="0"/>
                </a:endParaRPr>
              </a:p>
            </p:txBody>
          </p:sp>
          <p:sp>
            <p:nvSpPr>
              <p:cNvPr id="25" name="TextBox 8">
                <a:extLst>
                  <a:ext uri="{FF2B5EF4-FFF2-40B4-BE49-F238E27FC236}">
                    <a16:creationId xmlns:a16="http://schemas.microsoft.com/office/drawing/2014/main" id="{352929C7-D12F-2A98-2C8D-0D22CDDE6D7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Times New Roman Bold" panose="02020803070505020304" pitchFamily="18" charset="0"/>
                  <a:cs typeface="Times New Roman Bold" panose="02020803070505020304" pitchFamily="18" charset="0"/>
                </a:endParaRPr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9886344" y="4066918"/>
              <a:ext cx="3204667" cy="3161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39"/>
                </a:lnSpc>
                <a:spcBef>
                  <a:spcPct val="0"/>
                </a:spcBef>
              </a:pPr>
              <a:r>
                <a:rPr lang="es-MX" sz="3599" dirty="0">
                  <a:solidFill>
                    <a:srgbClr val="3B3B3B"/>
                  </a:solidFill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Antes de la Cuaresma en preparación para las tareas adicionales.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33400" y="7051538"/>
            <a:ext cx="3403138" cy="2528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33"/>
              </a:lnSpc>
              <a:spcBef>
                <a:spcPct val="0"/>
              </a:spcBef>
            </a:pPr>
            <a:r>
              <a:rPr lang="es-ES" sz="2881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¡</a:t>
            </a:r>
            <a:r>
              <a:rPr lang="es-ES" sz="2881" b="1" dirty="0" err="1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Manténlos</a:t>
            </a:r>
            <a:r>
              <a:rPr lang="es-ES" sz="2881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 unos pasos por delante de los que buscan recibir sus sacramentos!</a:t>
            </a:r>
            <a:endParaRPr lang="en-US" sz="2881" b="1" dirty="0">
              <a:solidFill>
                <a:srgbClr val="043539"/>
              </a:solidFill>
              <a:latin typeface="Times New Roman Bold" panose="02020803070505020304" pitchFamily="18" charset="0"/>
              <a:ea typeface="Roboto Bold"/>
              <a:cs typeface="Times New Roman Bold" panose="02020803070505020304" pitchFamily="18" charset="0"/>
              <a:sym typeface="Robot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8EB9D347-2EC6-CF72-D294-F8093C3C59FB}"/>
              </a:ext>
            </a:extLst>
          </p:cNvPr>
          <p:cNvGrpSpPr/>
          <p:nvPr/>
        </p:nvGrpSpPr>
        <p:grpSpPr>
          <a:xfrm>
            <a:off x="0" y="0"/>
            <a:ext cx="6875125" cy="10287000"/>
            <a:chOff x="0" y="0"/>
            <a:chExt cx="3011044" cy="3479800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DB8C60F3-15A5-2A1A-DD74-467BEB149E6B}"/>
                </a:ext>
              </a:extLst>
            </p:cNvPr>
            <p:cNvSpPr/>
            <p:nvPr/>
          </p:nvSpPr>
          <p:spPr>
            <a:xfrm>
              <a:off x="0" y="0"/>
              <a:ext cx="3011044" cy="3479800"/>
            </a:xfrm>
            <a:custGeom>
              <a:avLst/>
              <a:gdLst/>
              <a:ahLst/>
              <a:cxnLst/>
              <a:rect l="l" t="t" r="r" b="b"/>
              <a:pathLst>
                <a:path w="3011044" h="3479800">
                  <a:moveTo>
                    <a:pt x="2886584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86584" y="0"/>
                  </a:lnTo>
                  <a:cubicBezTo>
                    <a:pt x="2955164" y="0"/>
                    <a:pt x="3011044" y="55880"/>
                    <a:pt x="3011044" y="124460"/>
                  </a:cubicBezTo>
                  <a:lnTo>
                    <a:pt x="3011044" y="3355340"/>
                  </a:lnTo>
                  <a:cubicBezTo>
                    <a:pt x="3011044" y="3423920"/>
                    <a:pt x="2955164" y="3479800"/>
                    <a:pt x="2886584" y="34798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2"/>
          <p:cNvSpPr txBox="1"/>
          <p:nvPr/>
        </p:nvSpPr>
        <p:spPr>
          <a:xfrm>
            <a:off x="7389782" y="406617"/>
            <a:ext cx="8108713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43539"/>
                </a:solidFill>
                <a:latin typeface="Times New Roman Bold" panose="02020803070505020304"/>
                <a:ea typeface="Roboto"/>
                <a:cs typeface="Times New Roman Bold" panose="02020803070505020304"/>
                <a:sym typeface="Roboto"/>
              </a:rPr>
              <a:t>Procesion</a:t>
            </a:r>
            <a:r>
              <a:rPr lang="en-US" sz="3600" dirty="0">
                <a:solidFill>
                  <a:srgbClr val="043539"/>
                </a:solidFill>
                <a:latin typeface="Times New Roman Bold" panose="02020803070505020304"/>
                <a:ea typeface="Roboto"/>
                <a:cs typeface="Times New Roman Bold" panose="02020803070505020304"/>
                <a:sym typeface="Roboto"/>
              </a:rPr>
              <a:t> de entrada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389782" y="1065014"/>
            <a:ext cx="9869518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dirty="0">
                <a:solidFill>
                  <a:srgbClr val="043539"/>
                </a:solidFill>
                <a:latin typeface="Times New Roman Bold" panose="02020803070505020304"/>
                <a:ea typeface="Roboto"/>
                <a:cs typeface="Times New Roman Bold" panose="02020803070505020304"/>
                <a:sym typeface="Roboto"/>
              </a:rPr>
              <a:t>Canto de entrada: “</a:t>
            </a:r>
            <a:r>
              <a:rPr lang="en-US" sz="3600" dirty="0" err="1">
                <a:solidFill>
                  <a:srgbClr val="043539"/>
                </a:solidFill>
                <a:latin typeface="Times New Roman Bold" panose="02020803070505020304"/>
                <a:ea typeface="Roboto"/>
                <a:cs typeface="Times New Roman Bold" panose="02020803070505020304"/>
                <a:sym typeface="Roboto"/>
              </a:rPr>
              <a:t>Estoy</a:t>
            </a:r>
            <a:r>
              <a:rPr lang="en-US" sz="3600" dirty="0">
                <a:solidFill>
                  <a:srgbClr val="043539"/>
                </a:solidFill>
                <a:latin typeface="Times New Roman Bold" panose="02020803070505020304"/>
                <a:ea typeface="Roboto"/>
                <a:cs typeface="Times New Roman Bold" panose="02020803070505020304"/>
                <a:sym typeface="Roboto"/>
              </a:rPr>
              <a:t> </a:t>
            </a:r>
            <a:r>
              <a:rPr lang="en-US" sz="3600" dirty="0" err="1">
                <a:solidFill>
                  <a:srgbClr val="043539"/>
                </a:solidFill>
                <a:latin typeface="Times New Roman Bold" panose="02020803070505020304"/>
                <a:ea typeface="Roboto"/>
                <a:cs typeface="Times New Roman Bold" panose="02020803070505020304"/>
                <a:sym typeface="Roboto"/>
              </a:rPr>
              <a:t>aqui</a:t>
            </a:r>
            <a:r>
              <a:rPr lang="en-US" sz="3600" dirty="0">
                <a:solidFill>
                  <a:srgbClr val="043539"/>
                </a:solidFill>
                <a:latin typeface="Times New Roman Bold" panose="02020803070505020304"/>
                <a:ea typeface="Roboto"/>
                <a:cs typeface="Times New Roman Bold" panose="02020803070505020304"/>
                <a:sym typeface="Roboto"/>
              </a:rPr>
              <a:t> </a:t>
            </a:r>
            <a:r>
              <a:rPr lang="en-US" sz="3600" dirty="0" err="1">
                <a:solidFill>
                  <a:srgbClr val="043539"/>
                </a:solidFill>
                <a:latin typeface="Times New Roman Bold" panose="02020803070505020304"/>
                <a:ea typeface="Roboto"/>
                <a:cs typeface="Times New Roman Bold" panose="02020803070505020304"/>
                <a:sym typeface="Roboto"/>
              </a:rPr>
              <a:t>Señor</a:t>
            </a:r>
            <a:r>
              <a:rPr lang="en-US" sz="3600" dirty="0">
                <a:solidFill>
                  <a:srgbClr val="043539"/>
                </a:solidFill>
                <a:latin typeface="Times New Roman Bold" panose="02020803070505020304"/>
                <a:ea typeface="Roboto"/>
                <a:cs typeface="Times New Roman Bold" panose="02020803070505020304"/>
                <a:sym typeface="Roboto"/>
              </a:rPr>
              <a:t>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417078" y="1793661"/>
            <a:ext cx="8108713" cy="596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n-US" sz="3600" dirty="0" err="1">
                <a:solidFill>
                  <a:srgbClr val="043539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Oracion</a:t>
            </a:r>
            <a:r>
              <a:rPr lang="en-US" sz="3600" dirty="0">
                <a:solidFill>
                  <a:srgbClr val="043539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de Entrada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423901" y="2486483"/>
            <a:ext cx="10102098" cy="7008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3600" dirty="0" err="1">
                <a:solidFill>
                  <a:srgbClr val="043539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Liturgia</a:t>
            </a:r>
            <a:r>
              <a:rPr lang="en-US" sz="3600" dirty="0">
                <a:solidFill>
                  <a:srgbClr val="043539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 de la Palabra</a:t>
            </a:r>
          </a:p>
          <a:p>
            <a:pPr marL="1554480" lvl="2" indent="-518160" algn="l">
              <a:lnSpc>
                <a:spcPts val="5040"/>
              </a:lnSpc>
              <a:buFont typeface="Arial"/>
              <a:buChar char="⚬"/>
            </a:pPr>
            <a:r>
              <a:rPr lang="es-MX" sz="3600" dirty="0">
                <a:solidFill>
                  <a:srgbClr val="043539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Jeremías 1, 4-9</a:t>
            </a:r>
          </a:p>
          <a:p>
            <a:pPr marL="1554480" lvl="2" indent="-518160" algn="l">
              <a:lnSpc>
                <a:spcPts val="5040"/>
              </a:lnSpc>
              <a:buFont typeface="Arial"/>
              <a:buChar char="⚬"/>
            </a:pPr>
            <a:r>
              <a:rPr lang="es-MX" sz="3600" dirty="0">
                <a:solidFill>
                  <a:srgbClr val="043539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Salmo 139</a:t>
            </a:r>
          </a:p>
          <a:p>
            <a:pPr marL="1554480" lvl="2" indent="-518160" algn="l">
              <a:lnSpc>
                <a:spcPts val="5040"/>
              </a:lnSpc>
              <a:buFont typeface="Arial"/>
              <a:buChar char="⚬"/>
            </a:pPr>
            <a:r>
              <a:rPr lang="es-MX" sz="3600" dirty="0">
                <a:solidFill>
                  <a:srgbClr val="043539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Aclamación del Evangelio</a:t>
            </a:r>
          </a:p>
          <a:p>
            <a:pPr marL="1554480" lvl="2" indent="-518160" algn="l">
              <a:lnSpc>
                <a:spcPts val="5040"/>
              </a:lnSpc>
              <a:buFont typeface="Arial"/>
              <a:buChar char="⚬"/>
            </a:pPr>
            <a:r>
              <a:rPr lang="es-MX" sz="3600" dirty="0">
                <a:solidFill>
                  <a:srgbClr val="043539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Juan 1,1-9</a:t>
            </a:r>
          </a:p>
          <a:p>
            <a:pPr marL="1554480" lvl="2" indent="-518160" algn="l">
              <a:lnSpc>
                <a:spcPts val="5040"/>
              </a:lnSpc>
              <a:buFont typeface="Arial"/>
              <a:buChar char="⚬"/>
            </a:pPr>
            <a:r>
              <a:rPr lang="es-MX" sz="3600" dirty="0">
                <a:solidFill>
                  <a:srgbClr val="043539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Reflexión del Evangelio</a:t>
            </a:r>
          </a:p>
          <a:p>
            <a:pPr marL="1554480" lvl="2" indent="-518160" algn="l">
              <a:lnSpc>
                <a:spcPts val="5040"/>
              </a:lnSpc>
              <a:buFont typeface="Arial"/>
              <a:buChar char="⚬"/>
            </a:pPr>
            <a:r>
              <a:rPr lang="es-MX" sz="3600" dirty="0">
                <a:solidFill>
                  <a:srgbClr val="043539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Canto de reflexión</a:t>
            </a:r>
          </a:p>
          <a:p>
            <a:pPr marL="1554480" lvl="2" indent="-518160" algn="l">
              <a:lnSpc>
                <a:spcPts val="5040"/>
              </a:lnSpc>
              <a:buFont typeface="Arial"/>
              <a:buChar char="⚬"/>
            </a:pPr>
            <a:r>
              <a:rPr lang="es-MX" sz="3600" dirty="0">
                <a:solidFill>
                  <a:srgbClr val="043539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Aceptación en el Ministerio</a:t>
            </a:r>
          </a:p>
          <a:p>
            <a:pPr marL="1554480" lvl="2" indent="-518160" algn="l">
              <a:lnSpc>
                <a:spcPts val="5040"/>
              </a:lnSpc>
              <a:buFont typeface="Arial"/>
              <a:buChar char="⚬"/>
            </a:pPr>
            <a:r>
              <a:rPr lang="es-MX" sz="3600" dirty="0">
                <a:solidFill>
                  <a:srgbClr val="043539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Bendición de los promotores/padrinos</a:t>
            </a:r>
          </a:p>
          <a:p>
            <a:pPr marL="1554480" lvl="2" indent="-518160" algn="l">
              <a:lnSpc>
                <a:spcPts val="5040"/>
              </a:lnSpc>
              <a:buFont typeface="Arial"/>
              <a:buChar char="⚬"/>
            </a:pPr>
            <a:r>
              <a:rPr lang="es-MX" sz="3600" dirty="0">
                <a:solidFill>
                  <a:srgbClr val="043539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rPr>
              <a:t>Oración de los promotores/padrinos</a:t>
            </a:r>
          </a:p>
          <a:p>
            <a:pPr marL="1554480" lvl="2" indent="-518160" algn="l">
              <a:lnSpc>
                <a:spcPts val="5040"/>
              </a:lnSpc>
              <a:buFont typeface="Arial"/>
              <a:buChar char="⚬"/>
            </a:pPr>
            <a:endParaRPr lang="es-MX" sz="3600" dirty="0">
              <a:solidFill>
                <a:srgbClr val="04353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53841" y="952500"/>
            <a:ext cx="6065338" cy="4196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320"/>
              </a:lnSpc>
            </a:pPr>
            <a:r>
              <a:rPr lang="es-MX" sz="6400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Rito de Envío y bendición de los promotores / padrinos</a:t>
            </a:r>
          </a:p>
        </p:txBody>
      </p:sp>
      <p:sp>
        <p:nvSpPr>
          <p:cNvPr id="8" name="AutoShape 8"/>
          <p:cNvSpPr/>
          <p:nvPr/>
        </p:nvSpPr>
        <p:spPr>
          <a:xfrm>
            <a:off x="7054481" y="0"/>
            <a:ext cx="0" cy="10287000"/>
          </a:xfrm>
          <a:prstGeom prst="line">
            <a:avLst/>
          </a:prstGeom>
          <a:ln w="9525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381000" y="5471043"/>
            <a:ext cx="6065337" cy="596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040"/>
              </a:lnSpc>
              <a:spcBef>
                <a:spcPct val="0"/>
              </a:spcBef>
            </a:pPr>
            <a:r>
              <a:rPr lang="es-MX" sz="3600" b="1" i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 Italics"/>
                <a:cs typeface="Times New Roman Bold" panose="02020803070505020304" pitchFamily="18" charset="0"/>
                <a:sym typeface="Roboto Bold Italics"/>
              </a:rPr>
              <a:t>Cuando se hace en el templo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310861"/>
            <a:ext cx="18288000" cy="1952277"/>
            <a:chOff x="0" y="0"/>
            <a:chExt cx="6186311" cy="660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660400"/>
            </a:xfrm>
            <a:custGeom>
              <a:avLst/>
              <a:gdLst/>
              <a:ahLst/>
              <a:cxnLst/>
              <a:rect l="l" t="t" r="r" b="b"/>
              <a:pathLst>
                <a:path w="6186311" h="660400">
                  <a:moveTo>
                    <a:pt x="60618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535940"/>
                  </a:lnTo>
                  <a:cubicBezTo>
                    <a:pt x="6186311" y="604520"/>
                    <a:pt x="6130431" y="660400"/>
                    <a:pt x="6061851" y="6604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-619505"/>
            <a:ext cx="18288000" cy="1952277"/>
            <a:chOff x="0" y="0"/>
            <a:chExt cx="6186311" cy="6604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660400"/>
            </a:xfrm>
            <a:custGeom>
              <a:avLst/>
              <a:gdLst/>
              <a:ahLst/>
              <a:cxnLst/>
              <a:rect l="l" t="t" r="r" b="b"/>
              <a:pathLst>
                <a:path w="6186311" h="660400">
                  <a:moveTo>
                    <a:pt x="60618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535940"/>
                  </a:lnTo>
                  <a:cubicBezTo>
                    <a:pt x="6186311" y="604520"/>
                    <a:pt x="6130431" y="660400"/>
                    <a:pt x="6061851" y="6604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99193" y="-45178"/>
            <a:ext cx="9596791" cy="1317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200"/>
              </a:lnSpc>
              <a:spcBef>
                <a:spcPts val="8400"/>
              </a:spcBef>
            </a:pPr>
            <a:r>
              <a:rPr lang="es-MX" sz="8000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Oración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A37AE0-D521-04E5-8935-5D6CE6CABC09}"/>
              </a:ext>
            </a:extLst>
          </p:cNvPr>
          <p:cNvSpPr txBox="1"/>
          <p:nvPr/>
        </p:nvSpPr>
        <p:spPr>
          <a:xfrm>
            <a:off x="114300" y="1485900"/>
            <a:ext cx="18059400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/>
            <a:r>
              <a:rPr lang="es-ES" sz="66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Todo lo has recibido de Dios  </a:t>
            </a:r>
            <a:r>
              <a:rPr lang="en-US" sz="66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¡</a:t>
            </a:r>
            <a:r>
              <a:rPr lang="en-US" sz="6600" b="1" i="1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Compártelo</a:t>
            </a:r>
            <a:r>
              <a:rPr lang="en-US" sz="6600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Dios bueno y amoroso, </a:t>
            </a:r>
          </a:p>
          <a:p>
            <a:pPr algn="ctr"/>
            <a:r>
              <a:rPr lang="es-ES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Fuente de cada gracia y bendición, Te damos gracias este día por los muchos dones que nos has concedido. ¡Buscamos convertirnos en buenos corresponsables, Señor! Bendícenos cuando nos reunimos para compartir </a:t>
            </a:r>
          </a:p>
          <a:p>
            <a:pPr algn="ctr"/>
            <a:r>
              <a:rPr lang="es-ES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Tus dones. </a:t>
            </a:r>
          </a:p>
          <a:p>
            <a:pPr algn="ctr"/>
            <a:r>
              <a:rPr lang="es-ES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Envíanos a Tu Espíritu y hazte presente entre nosotros – </a:t>
            </a:r>
          </a:p>
          <a:p>
            <a:pPr algn="ctr"/>
            <a:r>
              <a:rPr lang="es-ES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la boca de todo el que hable, </a:t>
            </a:r>
          </a:p>
          <a:p>
            <a:pPr algn="ctr"/>
            <a:r>
              <a:rPr lang="es-ES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los oídos de todo el que escuche, </a:t>
            </a:r>
          </a:p>
          <a:p>
            <a:pPr algn="ctr"/>
            <a:r>
              <a:rPr lang="es-ES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corazón de todo lo que decimos y hacemos. </a:t>
            </a:r>
          </a:p>
          <a:p>
            <a:pPr algn="ctr"/>
            <a:r>
              <a:rPr lang="es-ES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 lo pedimos en el nombre de Jesucristo</a:t>
            </a:r>
            <a:r>
              <a:rPr lang="es-E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Nuestro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Señor</a:t>
            </a:r>
            <a:r>
              <a:rPr lang="es-ES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Amén.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240" y="114151"/>
            <a:ext cx="6356866" cy="10287000"/>
            <a:chOff x="0" y="0"/>
            <a:chExt cx="227172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1725" cy="3479800"/>
            </a:xfrm>
            <a:custGeom>
              <a:avLst/>
              <a:gdLst/>
              <a:ahLst/>
              <a:cxnLst/>
              <a:rect l="l" t="t" r="r" b="b"/>
              <a:pathLst>
                <a:path w="2271725" h="3479800">
                  <a:moveTo>
                    <a:pt x="2147264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47265" y="0"/>
                  </a:lnTo>
                  <a:cubicBezTo>
                    <a:pt x="2215845" y="0"/>
                    <a:pt x="2271725" y="55880"/>
                    <a:pt x="2271725" y="124460"/>
                  </a:cubicBezTo>
                  <a:lnTo>
                    <a:pt x="2271725" y="3355340"/>
                  </a:lnTo>
                  <a:cubicBezTo>
                    <a:pt x="2271725" y="3423920"/>
                    <a:pt x="2215845" y="3479800"/>
                    <a:pt x="2147265" y="34798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7779" y="952805"/>
            <a:ext cx="5662489" cy="12566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0400"/>
              </a:lnSpc>
            </a:pPr>
            <a:r>
              <a:rPr lang="es-MX" sz="8000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Oración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1000" y="7021061"/>
            <a:ext cx="5872659" cy="1792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7150"/>
              </a:lnSpc>
              <a:spcBef>
                <a:spcPct val="0"/>
              </a:spcBef>
            </a:pPr>
            <a:r>
              <a:rPr lang="en-US" sz="5500" b="1" u="none" strike="noStrike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El</a:t>
            </a:r>
            <a:r>
              <a:rPr lang="en-US" sz="5500" b="1" u="none" strike="noStrike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5500" b="1" u="none" strike="noStrike" dirty="0">
                <a:solidFill>
                  <a:srgbClr val="043539"/>
                </a:solidFill>
                <a:latin typeface="Times New Roman Bold" panose="02020803070505020304"/>
                <a:ea typeface="Roboto Bold"/>
                <a:cs typeface="Times New Roman Bold" panose="02020803070505020304"/>
                <a:sym typeface="Roboto Bold"/>
              </a:rPr>
              <a:t>canto</a:t>
            </a:r>
            <a:r>
              <a:rPr lang="en-US" sz="5500" b="1" u="none" strike="noStrike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 del </a:t>
            </a:r>
            <a:r>
              <a:rPr lang="en-US" sz="5500" b="1" u="none" strike="noStrike" dirty="0" err="1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Servidor</a:t>
            </a:r>
            <a:endParaRPr lang="en-US" sz="5500" b="1" u="none" strike="noStrike" dirty="0">
              <a:solidFill>
                <a:srgbClr val="043539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pic>
        <p:nvPicPr>
          <p:cNvPr id="7" name="Online Media 6" title="The Servant Song by Richard Gillard">
            <a:hlinkClick r:id="" action="ppaction://media"/>
            <a:extLst>
              <a:ext uri="{FF2B5EF4-FFF2-40B4-BE49-F238E27FC236}">
                <a16:creationId xmlns:a16="http://schemas.microsoft.com/office/drawing/2014/main" id="{3888F5D4-6061-8F0C-C5CE-8BF03F435C6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312" y="3162300"/>
            <a:ext cx="5662489" cy="31993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65857C-423F-0C94-CB8A-D878619C9C16}"/>
              </a:ext>
            </a:extLst>
          </p:cNvPr>
          <p:cNvSpPr txBox="1"/>
          <p:nvPr/>
        </p:nvSpPr>
        <p:spPr>
          <a:xfrm>
            <a:off x="6920997" y="1333500"/>
            <a:ext cx="1033773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¿Me dejarás ser tu servidor, déjame ser como Cristo para ti?</a:t>
            </a:r>
          </a:p>
          <a:p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Ruega para que tenga la gracia de dejarte ser mi servidor también.                 </a:t>
            </a:r>
          </a:p>
          <a:p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Somos peregrinos en un viaje, somos viajeros en el camino;                          estamos allí para ayudarnos mutuamente a caminar y soportar la carga.                                                                                           </a:t>
            </a:r>
          </a:p>
          <a:p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Sostendré la luz de Cristo para ti en la noche de tu temor;                                      te extenderé mi mano, hablaré de la paz que anhelas escuchar.                                                 </a:t>
            </a:r>
          </a:p>
          <a:p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Lloraré cuando llores; cuando rías, reiré contigo.                              Compartiré tu alegría y tu tristeza hasta que veamos este viaje hasta el final.                                                                                                 </a:t>
            </a:r>
          </a:p>
          <a:p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Cuando cantemos a Dios en el cielo, encontraremos la armonía, nacida de todo lo que hemos conocido juntos del amor y la agonía de Cristo.</a:t>
            </a:r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¿Me dejarás ser tu servidor, déjame ser como Cristo para ti?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>
            <a:extLst>
              <a:ext uri="{FF2B5EF4-FFF2-40B4-BE49-F238E27FC236}">
                <a16:creationId xmlns:a16="http://schemas.microsoft.com/office/drawing/2014/main" id="{4DE8E709-141C-DDDF-BD73-4F7CB1735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14300"/>
            <a:ext cx="18135600" cy="1828800"/>
          </a:xfrm>
        </p:spPr>
        <p:txBody>
          <a:bodyPr>
            <a:normAutofit fontScale="90000"/>
          </a:bodyPr>
          <a:lstStyle/>
          <a:p>
            <a:r>
              <a:rPr lang="es-ES" sz="4400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Lo que el  manual del RICA dice sobre los padrinos/</a:t>
            </a:r>
            <a:r>
              <a:rPr lang="es-ES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patrocinadores en las </a:t>
            </a:r>
            <a:br>
              <a:rPr lang="es-ES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</a:br>
            <a:r>
              <a:rPr lang="es-ES" b="1" u="sng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Observaciones Generales </a:t>
            </a:r>
            <a:r>
              <a:rPr lang="es-ES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#</a:t>
            </a:r>
            <a:r>
              <a:rPr lang="es-ES" sz="4400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s 8, 9,10</a:t>
            </a:r>
            <a:br>
              <a:rPr lang="en-US" sz="44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</a:br>
            <a:endParaRPr lang="en-US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060AB9A6-8656-6513-5047-098A1016D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2171700"/>
            <a:ext cx="9448800" cy="81153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MX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 obligatorios y escogidos de la comunidad             o de la Familia del Catecúmeno.</a:t>
            </a: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…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se admite a un adulto o niño al Bautismo sin un padrino o madrina, escogido de entre los miembros de la comunidad Cristiana: representa a la familia, como una extensión espiritual de la misma… </a:t>
            </a:r>
          </a:p>
          <a:p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…El padrino o la madrina, intervienen, por lo menos en los últimos ritos del catecumenado y en la misma celebración del bautismo, bien para dar testimonio de la fe del que será bautizado, para profesar juntamente con los padres, la fe de la Iglesia…</a:t>
            </a:r>
          </a:p>
        </p:txBody>
      </p:sp>
      <p:sp>
        <p:nvSpPr>
          <p:cNvPr id="10" name="Marcador de contenido 9">
            <a:extLst>
              <a:ext uri="{FF2B5EF4-FFF2-40B4-BE49-F238E27FC236}">
                <a16:creationId xmlns:a16="http://schemas.microsoft.com/office/drawing/2014/main" id="{D114FBB7-61CA-E7BA-9FC5-7F2840524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48800" y="1409700"/>
            <a:ext cx="8839200" cy="8877300"/>
          </a:xfrm>
        </p:spPr>
        <p:txBody>
          <a:bodyPr>
            <a:normAutofit fontScale="92500"/>
          </a:bodyPr>
          <a:lstStyle/>
          <a:p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… Es conveniente que el padrino o madrina, reúna las cualidades requeridas para que </a:t>
            </a:r>
            <a:r>
              <a:rPr lang="es-MX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puda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realizar los ritos:</a:t>
            </a:r>
          </a:p>
          <a:p>
            <a:pPr marL="742950" indent="-742950">
              <a:buFont typeface="+mj-lt"/>
              <a:buAutoNum type="alphaLcPeriod"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padrinos son personas, distintas de los padres de los candidatos… cada candidato puede tener una madrina o un padrino o ambos.</a:t>
            </a:r>
          </a:p>
          <a:p>
            <a:pPr marL="742950" indent="-742950">
              <a:buFont typeface="+mj-lt"/>
              <a:buAutoNum type="alphaLcPeriod"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tengan la capacidad e intención de cumplir con la responsabilidad de padrinos y tengan la madurez necesaria para cumplir esta función (+16 años).</a:t>
            </a:r>
          </a:p>
          <a:p>
            <a:pPr marL="742950" indent="-742950">
              <a:buFont typeface="+mj-lt"/>
              <a:buAutoNum type="alphaLcPeriod"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hayan recibido los tres sacramentos de la Iniciación Cristiana y tengan un estilo de vida de acuerdo a su fe.</a:t>
            </a:r>
          </a:p>
          <a:p>
            <a:pPr marL="742950" indent="-742950">
              <a:buFont typeface="+mj-lt"/>
              <a:buAutoNum type="alphaLcPeriod"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pertenezcan a la Iglesia Católica y no </a:t>
            </a:r>
            <a:r>
              <a:rPr lang="es-MX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esten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incapacitados por el Derecha Canónico.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4C32E8-A3AB-BED4-58CD-F0E4C3256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16535400" cy="1143000"/>
          </a:xfrm>
        </p:spPr>
        <p:txBody>
          <a:bodyPr>
            <a:normAutofit fontScale="90000"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manual del RICA , Introducción; MINISTERIOS Y FUNCIONES #  9, 10 y 11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5DDDB6-2DDD-3EAB-A35B-48A5BD5F2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17526000" cy="868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800" b="1" dirty="0"/>
              <a:t>9.</a:t>
            </a:r>
            <a:r>
              <a:rPr lang="es-MX" sz="3800" dirty="0"/>
              <a:t> …</a:t>
            </a:r>
            <a:r>
              <a:rPr lang="es-MX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iniciación de los adultos es asunto de la Iglesia local y atañe a todos los bautizados</a:t>
            </a:r>
            <a:r>
              <a:rPr lang="es-MX" sz="3800" dirty="0"/>
              <a:t>… </a:t>
            </a:r>
          </a:p>
          <a:p>
            <a:pPr marL="514350" indent="-514350">
              <a:buAutoNum type="arabicPeriod" startAt="10"/>
            </a:pPr>
            <a:r>
              <a:rPr lang="es-MX" sz="3800" dirty="0"/>
              <a:t> </a:t>
            </a:r>
            <a:r>
              <a:rPr lang="es-MX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candidato que pide ser admitido entre los catecúmenos le acompaña un promotor (padrino), que le conozca, le ayude y sea testigo de sus costumbres, de su fe y de su voluntad. Puede acontecer que este promotor (padrino) no haga el oficio de padrino en las etapas de purificación e iluminación, y de la “Mistagógia”, pero entonces otro le ha de sustituir en este oficio.</a:t>
            </a:r>
          </a:p>
          <a:p>
            <a:pPr marL="514350" indent="-514350">
              <a:buAutoNum type="arabicPeriod" startAt="10"/>
            </a:pPr>
            <a:r>
              <a:rPr lang="es-MX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padrino por su parte, elegido por el catecúmeno, … le atañe por su parte mostrar familiarmente al catecúmeno la practica del Evangelio en la vida propia y en el trato con la sociedad, ayudarle en las dudas y ansiedades, y darle testimonio y velar por el incremento de su vida bautismal… cumple su oficio desde el </a:t>
            </a:r>
            <a:r>
              <a:rPr lang="es-MX" sz="3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s-MX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“elección” … y sigue siendo importante, cuando el neófito, recibidos los sacramentos, ha de ser ayudado para permanecer fiel a las promesas del Bautismo.</a:t>
            </a:r>
            <a:endParaRPr lang="en-US" sz="3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3602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5FF9E1CF-3C54-6C14-2E5A-CB78D152E8E1}"/>
              </a:ext>
            </a:extLst>
          </p:cNvPr>
          <p:cNvGrpSpPr/>
          <p:nvPr/>
        </p:nvGrpSpPr>
        <p:grpSpPr>
          <a:xfrm>
            <a:off x="4965780" y="3631390"/>
            <a:ext cx="4151391" cy="4636310"/>
            <a:chOff x="4965780" y="3631390"/>
            <a:chExt cx="4151391" cy="4636310"/>
          </a:xfrm>
        </p:grpSpPr>
        <p:grpSp>
          <p:nvGrpSpPr>
            <p:cNvPr id="29" name="Group 6">
              <a:extLst>
                <a:ext uri="{FF2B5EF4-FFF2-40B4-BE49-F238E27FC236}">
                  <a16:creationId xmlns:a16="http://schemas.microsoft.com/office/drawing/2014/main" id="{459F8F00-54BF-5183-0935-42A9CF906011}"/>
                </a:ext>
              </a:extLst>
            </p:cNvPr>
            <p:cNvGrpSpPr/>
            <p:nvPr/>
          </p:nvGrpSpPr>
          <p:grpSpPr>
            <a:xfrm>
              <a:off x="5233868" y="3631390"/>
              <a:ext cx="3849302" cy="4636310"/>
              <a:chOff x="0" y="0"/>
              <a:chExt cx="812800" cy="514242"/>
            </a:xfrm>
          </p:grpSpPr>
          <p:sp>
            <p:nvSpPr>
              <p:cNvPr id="30" name="Freeform 7">
                <a:extLst>
                  <a:ext uri="{FF2B5EF4-FFF2-40B4-BE49-F238E27FC236}">
                    <a16:creationId xmlns:a16="http://schemas.microsoft.com/office/drawing/2014/main" id="{6F8BBA49-F1AD-7F1A-CCFE-C67151B2FCB2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Box 8">
                <a:extLst>
                  <a:ext uri="{FF2B5EF4-FFF2-40B4-BE49-F238E27FC236}">
                    <a16:creationId xmlns:a16="http://schemas.microsoft.com/office/drawing/2014/main" id="{C655F12E-756D-AE47-99F2-3607FEB54B50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" name="TextBox 4"/>
            <p:cNvSpPr txBox="1"/>
            <p:nvPr/>
          </p:nvSpPr>
          <p:spPr>
            <a:xfrm>
              <a:off x="4965780" y="4123709"/>
              <a:ext cx="4151391" cy="19236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039"/>
                </a:lnSpc>
                <a:spcBef>
                  <a:spcPct val="0"/>
                </a:spcBef>
              </a:pPr>
              <a:r>
                <a:rPr lang="en-US" sz="4800" u="none" strike="noStrike" dirty="0">
                  <a:solidFill>
                    <a:srgbClr val="3B3B3B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Son </a:t>
              </a:r>
              <a:r>
                <a:rPr lang="en-US" sz="4800" u="none" strike="noStrike" dirty="0" err="1">
                  <a:solidFill>
                    <a:srgbClr val="3B3B3B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compañeros</a:t>
              </a:r>
              <a:r>
                <a:rPr lang="en-US" sz="4800" u="none" strike="noStrike" dirty="0">
                  <a:solidFill>
                    <a:srgbClr val="3B3B3B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de </a:t>
              </a:r>
              <a:r>
                <a:rPr lang="en-US" sz="4800" u="none" strike="noStrike" dirty="0" err="1">
                  <a:solidFill>
                    <a:srgbClr val="3B3B3B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viaje</a:t>
              </a:r>
              <a:r>
                <a:rPr lang="en-US" sz="4800" u="none" strike="noStrike" dirty="0">
                  <a:solidFill>
                    <a:srgbClr val="3B3B3B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sz="4800" u="none" strike="noStrike" dirty="0" err="1">
                  <a:solidFill>
                    <a:srgbClr val="3B3B3B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en</a:t>
              </a:r>
              <a:r>
                <a:rPr lang="en-US" sz="4800" u="none" strike="noStrike" dirty="0">
                  <a:solidFill>
                    <a:srgbClr val="3B3B3B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sz="4800" u="none" strike="noStrike" dirty="0" err="1">
                  <a:solidFill>
                    <a:srgbClr val="3B3B3B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este</a:t>
              </a:r>
              <a:r>
                <a:rPr lang="en-US" sz="4800" u="none" strike="noStrike" dirty="0">
                  <a:solidFill>
                    <a:srgbClr val="3B3B3B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sz="4800" u="none" strike="noStrike" dirty="0" err="1">
                  <a:solidFill>
                    <a:srgbClr val="3B3B3B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camino</a:t>
              </a:r>
              <a:r>
                <a:rPr lang="en-US" sz="4800" u="none" strike="noStrike" dirty="0">
                  <a:solidFill>
                    <a:srgbClr val="3B3B3B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de </a:t>
              </a:r>
              <a:r>
                <a:rPr lang="en-US" sz="4800" u="none" strike="noStrike" dirty="0" err="1">
                  <a:solidFill>
                    <a:srgbClr val="3B3B3B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fe</a:t>
              </a:r>
              <a:endParaRPr lang="en-US" sz="4800" u="none" strike="noStrike" dirty="0">
                <a:solidFill>
                  <a:srgbClr val="3B3B3B"/>
                </a:solidFill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411BD4B-ECDB-6F31-1E72-49AD8BB0D053}"/>
              </a:ext>
            </a:extLst>
          </p:cNvPr>
          <p:cNvGrpSpPr/>
          <p:nvPr/>
        </p:nvGrpSpPr>
        <p:grpSpPr>
          <a:xfrm>
            <a:off x="12801600" y="3150505"/>
            <a:ext cx="5486400" cy="6183995"/>
            <a:chOff x="13639802" y="3150505"/>
            <a:chExt cx="4393411" cy="6183995"/>
          </a:xfrm>
        </p:grpSpPr>
        <p:grpSp>
          <p:nvGrpSpPr>
            <p:cNvPr id="20" name="Group 6">
              <a:extLst>
                <a:ext uri="{FF2B5EF4-FFF2-40B4-BE49-F238E27FC236}">
                  <a16:creationId xmlns:a16="http://schemas.microsoft.com/office/drawing/2014/main" id="{1F56290A-204D-67D9-55A5-B065EE24B622}"/>
                </a:ext>
              </a:extLst>
            </p:cNvPr>
            <p:cNvGrpSpPr/>
            <p:nvPr/>
          </p:nvGrpSpPr>
          <p:grpSpPr>
            <a:xfrm>
              <a:off x="13639802" y="3150505"/>
              <a:ext cx="4393411" cy="6183995"/>
              <a:chOff x="-38487" y="-38100"/>
              <a:chExt cx="851287" cy="552342"/>
            </a:xfrm>
          </p:grpSpPr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CF1C9947-D975-D848-5CFA-D34A85D61653}"/>
                  </a:ext>
                </a:extLst>
              </p:cNvPr>
              <p:cNvSpPr/>
              <p:nvPr/>
            </p:nvSpPr>
            <p:spPr>
              <a:xfrm>
                <a:off x="-38487" y="0"/>
                <a:ext cx="851287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TextBox 8">
                <a:extLst>
                  <a:ext uri="{FF2B5EF4-FFF2-40B4-BE49-F238E27FC236}">
                    <a16:creationId xmlns:a16="http://schemas.microsoft.com/office/drawing/2014/main" id="{6B204851-36CA-D4FB-D347-5642A0A7D10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" name="TextBox 5"/>
            <p:cNvSpPr txBox="1"/>
            <p:nvPr/>
          </p:nvSpPr>
          <p:spPr>
            <a:xfrm>
              <a:off x="14313539" y="3913422"/>
              <a:ext cx="3244564" cy="32060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039"/>
                </a:lnSpc>
                <a:spcBef>
                  <a:spcPct val="0"/>
                </a:spcBef>
              </a:pPr>
              <a:r>
                <a:rPr lang="es-ES" sz="4800" u="none" strike="noStrike" dirty="0">
                  <a:solidFill>
                    <a:srgbClr val="3B3B3B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Dan testimonio a los catecúmenos y candidatos y a la comunidad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ADE9DE-56A7-822C-EFFC-ACAEBC7CBEB5}"/>
              </a:ext>
            </a:extLst>
          </p:cNvPr>
          <p:cNvGrpSpPr/>
          <p:nvPr/>
        </p:nvGrpSpPr>
        <p:grpSpPr>
          <a:xfrm>
            <a:off x="478608" y="3631391"/>
            <a:ext cx="4139719" cy="4082853"/>
            <a:chOff x="478608" y="3631391"/>
            <a:chExt cx="4139719" cy="4082853"/>
          </a:xfrm>
        </p:grpSpPr>
        <p:grpSp>
          <p:nvGrpSpPr>
            <p:cNvPr id="14" name="Group 6">
              <a:extLst>
                <a:ext uri="{FF2B5EF4-FFF2-40B4-BE49-F238E27FC236}">
                  <a16:creationId xmlns:a16="http://schemas.microsoft.com/office/drawing/2014/main" id="{F07F12F1-FD2C-E5AC-0702-ECD561113EE1}"/>
                </a:ext>
              </a:extLst>
            </p:cNvPr>
            <p:cNvGrpSpPr/>
            <p:nvPr/>
          </p:nvGrpSpPr>
          <p:grpSpPr>
            <a:xfrm>
              <a:off x="769025" y="3631391"/>
              <a:ext cx="3849302" cy="4082853"/>
              <a:chOff x="0" y="0"/>
              <a:chExt cx="812800" cy="514242"/>
            </a:xfrm>
          </p:grpSpPr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190EC0E2-E2F1-2020-8DF2-A5BB798040A5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8">
                <a:extLst>
                  <a:ext uri="{FF2B5EF4-FFF2-40B4-BE49-F238E27FC236}">
                    <a16:creationId xmlns:a16="http://schemas.microsoft.com/office/drawing/2014/main" id="{FFFDEB3D-93D3-F53F-A458-915A820EA7F6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478608" y="4349768"/>
              <a:ext cx="4017192" cy="19236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5039"/>
                </a:lnSpc>
                <a:spcBef>
                  <a:spcPct val="0"/>
                </a:spcBef>
              </a:pPr>
              <a:r>
                <a:rPr lang="es-MX" sz="5400" dirty="0">
                  <a:solidFill>
                    <a:srgbClr val="3B3B3B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Representan</a:t>
              </a:r>
              <a:r>
                <a:rPr lang="es-MX" sz="4800" dirty="0">
                  <a:solidFill>
                    <a:srgbClr val="3B3B3B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a la Comunidad Católica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-445468"/>
            <a:ext cx="18288000" cy="3363045"/>
            <a:chOff x="0" y="0"/>
            <a:chExt cx="6186311" cy="11376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186311" cy="1137623"/>
            </a:xfrm>
            <a:custGeom>
              <a:avLst/>
              <a:gdLst/>
              <a:ahLst/>
              <a:cxnLst/>
              <a:rect l="l" t="t" r="r" b="b"/>
              <a:pathLst>
                <a:path w="6186311" h="1137623">
                  <a:moveTo>
                    <a:pt x="6061851" y="1137623"/>
                  </a:moveTo>
                  <a:lnTo>
                    <a:pt x="124460" y="1137623"/>
                  </a:lnTo>
                  <a:cubicBezTo>
                    <a:pt x="55880" y="1137623"/>
                    <a:pt x="0" y="1081743"/>
                    <a:pt x="0" y="10131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013163"/>
                  </a:lnTo>
                  <a:cubicBezTo>
                    <a:pt x="6186311" y="1081743"/>
                    <a:pt x="6130431" y="1137623"/>
                    <a:pt x="6061851" y="1137623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3EA378A-BC4A-9023-67B6-189A37B916C2}"/>
              </a:ext>
            </a:extLst>
          </p:cNvPr>
          <p:cNvGrpSpPr/>
          <p:nvPr/>
        </p:nvGrpSpPr>
        <p:grpSpPr>
          <a:xfrm>
            <a:off x="9553150" y="3631391"/>
            <a:ext cx="3849302" cy="4082853"/>
            <a:chOff x="9553150" y="3631391"/>
            <a:chExt cx="3849302" cy="4082853"/>
          </a:xfrm>
        </p:grpSpPr>
        <p:grpSp>
          <p:nvGrpSpPr>
            <p:cNvPr id="25" name="Group 6">
              <a:extLst>
                <a:ext uri="{FF2B5EF4-FFF2-40B4-BE49-F238E27FC236}">
                  <a16:creationId xmlns:a16="http://schemas.microsoft.com/office/drawing/2014/main" id="{D86C9D6F-B75F-48C7-9E37-1204C865A3B9}"/>
                </a:ext>
              </a:extLst>
            </p:cNvPr>
            <p:cNvGrpSpPr/>
            <p:nvPr/>
          </p:nvGrpSpPr>
          <p:grpSpPr>
            <a:xfrm>
              <a:off x="9553150" y="3631391"/>
              <a:ext cx="3849302" cy="4082853"/>
              <a:chOff x="0" y="0"/>
              <a:chExt cx="812800" cy="514242"/>
            </a:xfrm>
          </p:grpSpPr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54A9C77D-863E-5F0E-76D6-CEBF3C80EE4B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8">
                <a:extLst>
                  <a:ext uri="{FF2B5EF4-FFF2-40B4-BE49-F238E27FC236}">
                    <a16:creationId xmlns:a16="http://schemas.microsoft.com/office/drawing/2014/main" id="{05CFEA2E-B7F0-0061-BB40-B0EB5BF12F6B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9989130" y="4123709"/>
              <a:ext cx="2977343" cy="25648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5039"/>
                </a:lnSpc>
                <a:spcBef>
                  <a:spcPct val="0"/>
                </a:spcBef>
              </a:pPr>
              <a:r>
                <a:rPr lang="es-MX" sz="4800" dirty="0">
                  <a:solidFill>
                    <a:srgbClr val="3B3B3B"/>
                  </a:solidFill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Son amigos, mentores y guías</a:t>
              </a:r>
            </a:p>
          </p:txBody>
        </p:sp>
      </p:grpSp>
      <p:grpSp>
        <p:nvGrpSpPr>
          <p:cNvPr id="2" name="Group 8">
            <a:extLst>
              <a:ext uri="{FF2B5EF4-FFF2-40B4-BE49-F238E27FC236}">
                <a16:creationId xmlns:a16="http://schemas.microsoft.com/office/drawing/2014/main" id="{5793493A-F04B-AFFD-919A-44F9EB3554CF}"/>
              </a:ext>
            </a:extLst>
          </p:cNvPr>
          <p:cNvGrpSpPr/>
          <p:nvPr/>
        </p:nvGrpSpPr>
        <p:grpSpPr>
          <a:xfrm>
            <a:off x="152400" y="-293068"/>
            <a:ext cx="18288000" cy="2871383"/>
            <a:chOff x="0" y="0"/>
            <a:chExt cx="6186311" cy="1137623"/>
          </a:xfrm>
        </p:grpSpPr>
        <p:sp>
          <p:nvSpPr>
            <p:cNvPr id="3" name="Freeform 9">
              <a:extLst>
                <a:ext uri="{FF2B5EF4-FFF2-40B4-BE49-F238E27FC236}">
                  <a16:creationId xmlns:a16="http://schemas.microsoft.com/office/drawing/2014/main" id="{C6D2E29A-189F-1095-E89B-5213BB294325}"/>
                </a:ext>
              </a:extLst>
            </p:cNvPr>
            <p:cNvSpPr/>
            <p:nvPr/>
          </p:nvSpPr>
          <p:spPr>
            <a:xfrm>
              <a:off x="0" y="0"/>
              <a:ext cx="6186311" cy="1137623"/>
            </a:xfrm>
            <a:custGeom>
              <a:avLst/>
              <a:gdLst/>
              <a:ahLst/>
              <a:cxnLst/>
              <a:rect l="l" t="t" r="r" b="b"/>
              <a:pathLst>
                <a:path w="6186311" h="1137623">
                  <a:moveTo>
                    <a:pt x="6061851" y="1137623"/>
                  </a:moveTo>
                  <a:lnTo>
                    <a:pt x="124460" y="1137623"/>
                  </a:lnTo>
                  <a:cubicBezTo>
                    <a:pt x="55880" y="1137623"/>
                    <a:pt x="0" y="1081743"/>
                    <a:pt x="0" y="10131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013163"/>
                  </a:lnTo>
                  <a:cubicBezTo>
                    <a:pt x="6186311" y="1081743"/>
                    <a:pt x="6130431" y="1137623"/>
                    <a:pt x="6061851" y="1137623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C1E5A0B-E060-F0D7-893F-7FC01CAD651D}"/>
              </a:ext>
            </a:extLst>
          </p:cNvPr>
          <p:cNvSpPr txBox="1"/>
          <p:nvPr/>
        </p:nvSpPr>
        <p:spPr>
          <a:xfrm>
            <a:off x="685800" y="904978"/>
            <a:ext cx="17221200" cy="1156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>
              <a:lnSpc>
                <a:spcPts val="8320"/>
              </a:lnSpc>
            </a:pPr>
            <a:r>
              <a:rPr lang="es-MX" sz="7200" b="1" dirty="0">
                <a:solidFill>
                  <a:srgbClr val="043539"/>
                </a:solidFill>
                <a:latin typeface="Times New Roman Bold" panose="02020803070505020304"/>
                <a:ea typeface="Roboto Bold"/>
                <a:cs typeface="Times New Roman Bold" panose="02020803070505020304"/>
                <a:sym typeface="Roboto Bold"/>
              </a:rPr>
              <a:t>¿Que es ser “promotor/padrino”?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52400" y="-237457"/>
            <a:ext cx="18288000" cy="3363045"/>
            <a:chOff x="0" y="0"/>
            <a:chExt cx="6186311" cy="11376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137623"/>
            </a:xfrm>
            <a:custGeom>
              <a:avLst/>
              <a:gdLst/>
              <a:ahLst/>
              <a:cxnLst/>
              <a:rect l="l" t="t" r="r" b="b"/>
              <a:pathLst>
                <a:path w="6186311" h="1137623">
                  <a:moveTo>
                    <a:pt x="6061851" y="1137623"/>
                  </a:moveTo>
                  <a:lnTo>
                    <a:pt x="124460" y="1137623"/>
                  </a:lnTo>
                  <a:cubicBezTo>
                    <a:pt x="55880" y="1137623"/>
                    <a:pt x="0" y="1081743"/>
                    <a:pt x="0" y="101316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1013163"/>
                  </a:lnTo>
                  <a:cubicBezTo>
                    <a:pt x="6186311" y="1081743"/>
                    <a:pt x="6130431" y="1137623"/>
                    <a:pt x="6061851" y="1137623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600200" y="575930"/>
            <a:ext cx="15677413" cy="1003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8320"/>
              </a:lnSpc>
            </a:pPr>
            <a:r>
              <a:rPr lang="es-MX" sz="6400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Características</a:t>
            </a:r>
            <a:r>
              <a:rPr lang="es-MX" sz="64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 del Padrino/promotor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77911" y="3390064"/>
            <a:ext cx="3086100" cy="1952511"/>
            <a:chOff x="0" y="0"/>
            <a:chExt cx="4114800" cy="2603348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4114800" cy="2603348"/>
              <a:chOff x="0" y="0"/>
              <a:chExt cx="812800" cy="51424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317636" y="943799"/>
              <a:ext cx="3499517" cy="649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50"/>
                </a:lnSpc>
                <a:spcBef>
                  <a:spcPct val="0"/>
                </a:spcBef>
              </a:pPr>
              <a:r>
                <a:rPr lang="es-MX" sz="2893" b="1" dirty="0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Hace oración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67346" y="5022895"/>
            <a:ext cx="4058707" cy="2162357"/>
            <a:chOff x="-1296809" y="-279794"/>
            <a:chExt cx="5411609" cy="2883142"/>
          </a:xfrm>
        </p:grpSpPr>
        <p:grpSp>
          <p:nvGrpSpPr>
            <p:cNvPr id="11" name="Group 11"/>
            <p:cNvGrpSpPr/>
            <p:nvPr/>
          </p:nvGrpSpPr>
          <p:grpSpPr>
            <a:xfrm>
              <a:off x="-1296809" y="-279794"/>
              <a:ext cx="5411609" cy="2883142"/>
              <a:chOff x="-256160" y="-55268"/>
              <a:chExt cx="1068960" cy="56951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-256160" y="-55268"/>
                <a:ext cx="1029264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>
                  <a:latin typeface="Times New Roman Bold" panose="02020803070505020304" pitchFamily="18" charset="0"/>
                  <a:cs typeface="Times New Roman Bold" panose="02020803070505020304" pitchFamily="18" charset="0"/>
                </a:endParaRPr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Times New Roman Bold" panose="02020803070505020304" pitchFamily="18" charset="0"/>
                  <a:cs typeface="Times New Roman Bold" panose="02020803070505020304" pitchFamily="18" charset="0"/>
                </a:endParaRPr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-710132" y="-279794"/>
              <a:ext cx="4474781" cy="20515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050"/>
                </a:lnSpc>
                <a:spcBef>
                  <a:spcPct val="0"/>
                </a:spcBef>
              </a:pPr>
              <a:r>
                <a:rPr lang="es-ES" sz="2893" b="1" dirty="0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Dispuesto a compartir su propio viaje de fe</a:t>
              </a:r>
              <a:endParaRPr lang="en-US" sz="2893" b="1" dirty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803070505020304" pitchFamily="18" charset="0"/>
                <a:ea typeface="Roboto"/>
                <a:cs typeface="Times New Roman Bold" panose="02020803070505020304" pitchFamily="18" charset="0"/>
                <a:sym typeface="Roboto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275775" y="3108620"/>
            <a:ext cx="4398420" cy="2128151"/>
            <a:chOff x="-1749759" y="-192881"/>
            <a:chExt cx="5864559" cy="2837534"/>
          </a:xfrm>
        </p:grpSpPr>
        <p:grpSp>
          <p:nvGrpSpPr>
            <p:cNvPr id="16" name="Group 16"/>
            <p:cNvGrpSpPr/>
            <p:nvPr/>
          </p:nvGrpSpPr>
          <p:grpSpPr>
            <a:xfrm>
              <a:off x="-1671314" y="-192881"/>
              <a:ext cx="5786114" cy="2837534"/>
              <a:chOff x="-330136" y="-38100"/>
              <a:chExt cx="1142936" cy="560501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330136" y="8159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-1749759" y="525390"/>
              <a:ext cx="3499517" cy="2051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50"/>
                </a:lnSpc>
                <a:spcBef>
                  <a:spcPct val="0"/>
                </a:spcBef>
              </a:pPr>
              <a:r>
                <a:rPr lang="en-US" sz="2893" dirty="0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893" b="1" dirty="0" err="1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Escucha</a:t>
              </a:r>
              <a:r>
                <a:rPr lang="en-US" sz="2893" b="1" dirty="0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y </a:t>
              </a:r>
              <a:r>
                <a:rPr lang="en-US" sz="2893" b="1" dirty="0" err="1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aprende</a:t>
              </a:r>
              <a:r>
                <a:rPr lang="en-US" sz="2893" b="1" dirty="0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de </a:t>
              </a:r>
              <a:r>
                <a:rPr lang="en-US" sz="2893" b="1" dirty="0" err="1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su</a:t>
              </a:r>
              <a:r>
                <a:rPr lang="en-US" sz="2893" b="1" dirty="0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sz="2893" b="1" dirty="0" err="1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propia</a:t>
              </a:r>
              <a:r>
                <a:rPr lang="en-US" sz="2893" b="1" dirty="0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sz="2893" b="1" dirty="0" err="1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vida</a:t>
              </a:r>
              <a:endParaRPr lang="en-US" sz="2893" b="1" dirty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003146" y="5368716"/>
            <a:ext cx="3086100" cy="1952511"/>
            <a:chOff x="0" y="0"/>
            <a:chExt cx="4114800" cy="2603348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4114800" cy="2603348"/>
              <a:chOff x="0" y="0"/>
              <a:chExt cx="812800" cy="514242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>
                  <a:latin typeface="Times New Roman Bold" panose="02020803070505020304" pitchFamily="18" charset="0"/>
                  <a:cs typeface="Times New Roman Bold" panose="02020803070505020304" pitchFamily="18" charset="0"/>
                </a:endParaRPr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Times New Roman Bold" panose="02020803070505020304" pitchFamily="18" charset="0"/>
                  <a:cs typeface="Times New Roman Bold" panose="02020803070505020304" pitchFamily="18" charset="0"/>
                </a:endParaRPr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324543" y="929432"/>
              <a:ext cx="3499517" cy="6494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50"/>
                </a:lnSpc>
                <a:spcBef>
                  <a:spcPct val="0"/>
                </a:spcBef>
              </a:pPr>
              <a:r>
                <a:rPr lang="en-US" sz="2893" b="1" dirty="0" err="1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Respetuoso</a:t>
              </a:r>
              <a:endParaRPr lang="en-US" sz="2893" b="1" dirty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803070505020304" pitchFamily="18" charset="0"/>
                <a:ea typeface="Roboto"/>
                <a:cs typeface="Times New Roman Bold" panose="02020803070505020304" pitchFamily="18" charset="0"/>
                <a:sym typeface="Roboto"/>
              </a:endParaRP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249832" y="3253281"/>
            <a:ext cx="4196263" cy="2192703"/>
            <a:chOff x="-1480217" y="0"/>
            <a:chExt cx="5595017" cy="2923604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4114800" cy="2603348"/>
              <a:chOff x="0" y="0"/>
              <a:chExt cx="812800" cy="514242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9" name="TextBox 29"/>
            <p:cNvSpPr txBox="1"/>
            <p:nvPr/>
          </p:nvSpPr>
          <p:spPr>
            <a:xfrm>
              <a:off x="-1480217" y="170969"/>
              <a:ext cx="3499517" cy="27526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50"/>
                </a:lnSpc>
                <a:spcBef>
                  <a:spcPct val="0"/>
                </a:spcBef>
              </a:pPr>
              <a:r>
                <a:rPr lang="en-US" sz="2893" dirty="0">
                  <a:solidFill>
                    <a:srgbClr val="3B3B3B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s-MX" sz="2893" b="1" dirty="0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Escucha con atención al catecúmeno o candidato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1331420" y="5590645"/>
            <a:ext cx="3295325" cy="2033686"/>
            <a:chOff x="0" y="-108233"/>
            <a:chExt cx="4393766" cy="2711581"/>
          </a:xfrm>
        </p:grpSpPr>
        <p:grpSp>
          <p:nvGrpSpPr>
            <p:cNvPr id="31" name="Group 31"/>
            <p:cNvGrpSpPr/>
            <p:nvPr/>
          </p:nvGrpSpPr>
          <p:grpSpPr>
            <a:xfrm>
              <a:off x="0" y="0"/>
              <a:ext cx="4114800" cy="2603348"/>
              <a:chOff x="0" y="0"/>
              <a:chExt cx="812800" cy="514242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>
                  <a:latin typeface="Times New Roman Bold" panose="02020803070505020304" pitchFamily="18" charset="0"/>
                  <a:cs typeface="Times New Roman Bold" panose="02020803070505020304" pitchFamily="18" charset="0"/>
                </a:endParaRPr>
              </a:p>
            </p:txBody>
          </p:sp>
          <p:sp>
            <p:nvSpPr>
              <p:cNvPr id="33" name="TextBox 33"/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Times New Roman Bold" panose="02020803070505020304" pitchFamily="18" charset="0"/>
                  <a:cs typeface="Times New Roman Bold" panose="02020803070505020304" pitchFamily="18" charset="0"/>
                </a:endParaRPr>
              </a:p>
            </p:txBody>
          </p:sp>
        </p:grpSp>
        <p:sp>
          <p:nvSpPr>
            <p:cNvPr id="34" name="TextBox 34"/>
            <p:cNvSpPr txBox="1"/>
            <p:nvPr/>
          </p:nvSpPr>
          <p:spPr>
            <a:xfrm>
              <a:off x="894249" y="-108233"/>
              <a:ext cx="3499517" cy="2051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50"/>
                </a:lnSpc>
                <a:spcBef>
                  <a:spcPct val="0"/>
                </a:spcBef>
              </a:pPr>
              <a:r>
                <a:rPr lang="en-US" sz="2893" b="1" dirty="0" err="1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Sirve</a:t>
              </a:r>
              <a:r>
                <a:rPr lang="en-US" sz="2893" b="1" dirty="0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de </a:t>
              </a:r>
              <a:r>
                <a:rPr lang="en-US" sz="2893" b="1" dirty="0" err="1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puente</a:t>
              </a:r>
              <a:r>
                <a:rPr lang="en-US" sz="2893" b="1" dirty="0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con la </a:t>
              </a:r>
              <a:r>
                <a:rPr lang="en-US" sz="2893" b="1" dirty="0" err="1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comunidad</a:t>
              </a:r>
              <a:endParaRPr lang="en-US" sz="2893" b="1" dirty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803070505020304" pitchFamily="18" charset="0"/>
                <a:ea typeface="Roboto"/>
                <a:cs typeface="Times New Roman Bold" panose="02020803070505020304" pitchFamily="18" charset="0"/>
                <a:sym typeface="Roboto"/>
              </a:endParaRPr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815313" y="7279907"/>
            <a:ext cx="4554726" cy="2002517"/>
            <a:chOff x="0" y="-66675"/>
            <a:chExt cx="4114800" cy="2670023"/>
          </a:xfrm>
        </p:grpSpPr>
        <p:grpSp>
          <p:nvGrpSpPr>
            <p:cNvPr id="36" name="Group 36"/>
            <p:cNvGrpSpPr/>
            <p:nvPr/>
          </p:nvGrpSpPr>
          <p:grpSpPr>
            <a:xfrm>
              <a:off x="0" y="0"/>
              <a:ext cx="4114800" cy="2603348"/>
              <a:chOff x="0" y="0"/>
              <a:chExt cx="812800" cy="514242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>
                  <a:latin typeface="Times New Roman Bold" panose="02020803070505020304" pitchFamily="18" charset="0"/>
                  <a:cs typeface="Times New Roman Bold" panose="02020803070505020304" pitchFamily="18" charset="0"/>
                </a:endParaRPr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>
                  <a:latin typeface="Times New Roman Bold" panose="02020803070505020304" pitchFamily="18" charset="0"/>
                  <a:cs typeface="Times New Roman Bold" panose="02020803070505020304" pitchFamily="18" charset="0"/>
                </a:endParaRPr>
              </a:p>
            </p:txBody>
          </p:sp>
        </p:grpSp>
        <p:sp>
          <p:nvSpPr>
            <p:cNvPr id="39" name="TextBox 39"/>
            <p:cNvSpPr txBox="1"/>
            <p:nvPr/>
          </p:nvSpPr>
          <p:spPr>
            <a:xfrm>
              <a:off x="283827" y="-66675"/>
              <a:ext cx="3499517" cy="20515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50"/>
                </a:lnSpc>
                <a:spcBef>
                  <a:spcPct val="0"/>
                </a:spcBef>
              </a:pPr>
              <a:r>
                <a:rPr lang="en-US" sz="2893" b="1" dirty="0" err="1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Respeta</a:t>
              </a:r>
              <a:r>
                <a:rPr lang="en-US" sz="2893" b="1" dirty="0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la </a:t>
              </a:r>
              <a:r>
                <a:rPr lang="en-US" sz="2893" b="1" dirty="0" err="1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libertad</a:t>
              </a:r>
              <a:r>
                <a:rPr lang="en-US" sz="2893" b="1" dirty="0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del </a:t>
              </a:r>
              <a:r>
                <a:rPr lang="en-US" sz="2893" b="1" dirty="0" err="1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catecúmeno</a:t>
              </a:r>
              <a:r>
                <a:rPr lang="en-US" sz="2893" b="1" dirty="0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 o del </a:t>
              </a:r>
              <a:r>
                <a:rPr lang="en-US" sz="2893" b="1" dirty="0" err="1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candidato</a:t>
              </a:r>
              <a:r>
                <a:rPr lang="en-US" sz="2893" b="1" dirty="0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 pitchFamily="18" charset="0"/>
                  <a:ea typeface="Roboto"/>
                  <a:cs typeface="Times New Roman Bold" panose="02020803070505020304" pitchFamily="18" charset="0"/>
                  <a:sym typeface="Roboto"/>
                </a:rPr>
                <a:t>.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600950" y="6944861"/>
            <a:ext cx="3683904" cy="3098009"/>
            <a:chOff x="0" y="-1527330"/>
            <a:chExt cx="4911873" cy="4130678"/>
          </a:xfrm>
        </p:grpSpPr>
        <p:grpSp>
          <p:nvGrpSpPr>
            <p:cNvPr id="41" name="Group 41"/>
            <p:cNvGrpSpPr/>
            <p:nvPr/>
          </p:nvGrpSpPr>
          <p:grpSpPr>
            <a:xfrm>
              <a:off x="0" y="-1527330"/>
              <a:ext cx="4243823" cy="4130678"/>
              <a:chOff x="0" y="-301695"/>
              <a:chExt cx="838286" cy="815937"/>
            </a:xfrm>
          </p:grpSpPr>
          <p:sp>
            <p:nvSpPr>
              <p:cNvPr id="42" name="Freeform 42"/>
              <p:cNvSpPr/>
              <p:nvPr/>
            </p:nvSpPr>
            <p:spPr>
              <a:xfrm>
                <a:off x="25486" y="-301695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4" name="TextBox 44"/>
            <p:cNvSpPr txBox="1"/>
            <p:nvPr/>
          </p:nvSpPr>
          <p:spPr>
            <a:xfrm>
              <a:off x="1412355" y="-666105"/>
              <a:ext cx="3499518" cy="13505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050"/>
                </a:lnSpc>
                <a:spcBef>
                  <a:spcPct val="0"/>
                </a:spcBef>
              </a:pPr>
              <a:r>
                <a:rPr lang="en-US" sz="2893" b="1" dirty="0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No </a:t>
              </a:r>
              <a:r>
                <a:rPr lang="en-US" sz="2893" b="1" dirty="0" err="1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tiene</a:t>
              </a:r>
              <a:r>
                <a:rPr lang="en-US" sz="2893" b="1" dirty="0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</a:t>
              </a:r>
              <a:r>
                <a:rPr lang="en-US" sz="2893" b="1" dirty="0" err="1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todas</a:t>
              </a:r>
              <a:r>
                <a:rPr lang="en-US" sz="2893" b="1" dirty="0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 las </a:t>
              </a:r>
              <a:r>
                <a:rPr lang="en-US" sz="2893" b="1" dirty="0" err="1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respuestas</a:t>
              </a:r>
              <a:endParaRPr lang="en-US" sz="2893" b="1" dirty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1331420" y="7329913"/>
            <a:ext cx="6499380" cy="2713655"/>
            <a:chOff x="0" y="-1013929"/>
            <a:chExt cx="8665840" cy="3618207"/>
          </a:xfrm>
        </p:grpSpPr>
        <p:grpSp>
          <p:nvGrpSpPr>
            <p:cNvPr id="46" name="Group 46"/>
            <p:cNvGrpSpPr/>
            <p:nvPr/>
          </p:nvGrpSpPr>
          <p:grpSpPr>
            <a:xfrm>
              <a:off x="0" y="930"/>
              <a:ext cx="4114800" cy="2603348"/>
              <a:chOff x="0" y="0"/>
              <a:chExt cx="812800" cy="514242"/>
            </a:xfrm>
          </p:grpSpPr>
          <p:sp>
            <p:nvSpPr>
              <p:cNvPr id="47" name="Freeform 47"/>
              <p:cNvSpPr/>
              <p:nvPr/>
            </p:nvSpPr>
            <p:spPr>
              <a:xfrm>
                <a:off x="0" y="0"/>
                <a:ext cx="812800" cy="514242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514242">
                    <a:moveTo>
                      <a:pt x="92820" y="0"/>
                    </a:moveTo>
                    <a:lnTo>
                      <a:pt x="719980" y="0"/>
                    </a:lnTo>
                    <a:cubicBezTo>
                      <a:pt x="771243" y="0"/>
                      <a:pt x="812800" y="41557"/>
                      <a:pt x="812800" y="92820"/>
                    </a:cubicBezTo>
                    <a:lnTo>
                      <a:pt x="812800" y="421422"/>
                    </a:lnTo>
                    <a:cubicBezTo>
                      <a:pt x="812800" y="472685"/>
                      <a:pt x="771243" y="514242"/>
                      <a:pt x="719980" y="514242"/>
                    </a:cubicBezTo>
                    <a:lnTo>
                      <a:pt x="92820" y="514242"/>
                    </a:lnTo>
                    <a:cubicBezTo>
                      <a:pt x="41557" y="514242"/>
                      <a:pt x="0" y="472685"/>
                      <a:pt x="0" y="421422"/>
                    </a:cubicBezTo>
                    <a:lnTo>
                      <a:pt x="0" y="92820"/>
                    </a:lnTo>
                    <a:cubicBezTo>
                      <a:pt x="0" y="41557"/>
                      <a:pt x="41557" y="0"/>
                      <a:pt x="92820" y="0"/>
                    </a:cubicBezTo>
                    <a:close/>
                  </a:path>
                </a:pathLst>
              </a:custGeom>
              <a:solidFill>
                <a:srgbClr val="EDF1F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0" y="-38100"/>
                <a:ext cx="812800" cy="5523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2569840" y="-1013929"/>
              <a:ext cx="6096000" cy="20438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4050"/>
                </a:lnSpc>
                <a:spcBef>
                  <a:spcPct val="0"/>
                </a:spcBef>
              </a:pPr>
              <a:r>
                <a:rPr lang="es-ES" sz="2893" b="1" dirty="0">
                  <a:solidFill>
                    <a:srgbClr val="3B3B3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Roboto"/>
                  <a:cs typeface="Times New Roman" panose="02020603050405020304" pitchFamily="18" charset="0"/>
                  <a:sym typeface="Roboto"/>
                </a:rPr>
                <a:t>Se reúne con el catecúmeno o candidato donde y cuando sea necesario</a:t>
              </a:r>
              <a:endParaRPr lang="en-US" sz="2893" b="1" dirty="0">
                <a:solidFill>
                  <a:srgbClr val="3B3B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Roboto"/>
                <a:cs typeface="Times New Roman" panose="02020603050405020304" pitchFamily="18" charset="0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1" y="-423869"/>
            <a:ext cx="6934199" cy="11125197"/>
            <a:chOff x="-140181" y="4377"/>
            <a:chExt cx="5905951" cy="681703"/>
          </a:xfrm>
        </p:grpSpPr>
        <p:sp>
          <p:nvSpPr>
            <p:cNvPr id="7" name="Freeform 7"/>
            <p:cNvSpPr/>
            <p:nvPr/>
          </p:nvSpPr>
          <p:spPr>
            <a:xfrm>
              <a:off x="-140181" y="4377"/>
              <a:ext cx="5905951" cy="681703"/>
            </a:xfrm>
            <a:prstGeom prst="roundRect">
              <a:avLst/>
            </a:prstGeom>
            <a:solidFill>
              <a:srgbClr val="B0D8A0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" name="TextBox 3"/>
          <p:cNvSpPr txBox="1"/>
          <p:nvPr/>
        </p:nvSpPr>
        <p:spPr>
          <a:xfrm>
            <a:off x="-5" y="3009900"/>
            <a:ext cx="6934199" cy="4196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20"/>
              </a:lnSpc>
            </a:pPr>
            <a:r>
              <a:rPr lang="es-ES" sz="6400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¿Qué se debe esperar que haga un padrino/promotor?</a:t>
            </a:r>
            <a:endParaRPr lang="en-US" sz="6400" b="1" dirty="0">
              <a:solidFill>
                <a:srgbClr val="043539"/>
              </a:solidFill>
              <a:latin typeface="Times New Roman Bold" panose="02020803070505020304" pitchFamily="18" charset="0"/>
              <a:ea typeface="Roboto Bold"/>
              <a:cs typeface="Times New Roman Bold" panose="02020803070505020304" pitchFamily="18" charset="0"/>
              <a:sym typeface="Roboto Bold"/>
            </a:endParaRPr>
          </a:p>
        </p:txBody>
      </p:sp>
      <p:sp>
        <p:nvSpPr>
          <p:cNvPr id="5" name="AutoShape 5"/>
          <p:cNvSpPr/>
          <p:nvPr/>
        </p:nvSpPr>
        <p:spPr>
          <a:xfrm rot="5400000">
            <a:off x="2958731" y="5138738"/>
            <a:ext cx="10287000" cy="0"/>
          </a:xfrm>
          <a:prstGeom prst="line">
            <a:avLst/>
          </a:prstGeom>
          <a:ln w="9525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6934201" y="36181"/>
            <a:ext cx="11353800" cy="9925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l">
              <a:lnSpc>
                <a:spcPts val="4311"/>
              </a:lnSpc>
              <a:buFont typeface="Wingdings" panose="05000000000000000000" pitchFamily="2" charset="2"/>
              <a:buChar char="ü"/>
            </a:pPr>
            <a:r>
              <a:rPr lang="es-MX" sz="3593" dirty="0">
                <a:solidFill>
                  <a:srgbClr val="0435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803070505020304" pitchFamily="18" charset="0"/>
                <a:ea typeface="Roboto"/>
                <a:cs typeface="Times New Roman Bold" panose="02020803070505020304" pitchFamily="18" charset="0"/>
                <a:sym typeface="Roboto"/>
              </a:rPr>
              <a:t>Participar en las sesiones de formación.</a:t>
            </a:r>
          </a:p>
          <a:p>
            <a:pPr marL="571500" indent="-571500" algn="l">
              <a:lnSpc>
                <a:spcPts val="4311"/>
              </a:lnSpc>
              <a:buFont typeface="Wingdings" panose="05000000000000000000" pitchFamily="2" charset="2"/>
              <a:buChar char="ü"/>
            </a:pPr>
            <a:r>
              <a:rPr lang="es-MX" sz="3593" dirty="0">
                <a:solidFill>
                  <a:srgbClr val="0435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803070505020304" pitchFamily="18" charset="0"/>
                <a:ea typeface="Roboto"/>
                <a:cs typeface="Times New Roman Bold" panose="02020803070505020304" pitchFamily="18" charset="0"/>
                <a:sym typeface="Roboto"/>
              </a:rPr>
              <a:t>Estar presente en todos los ritos.</a:t>
            </a:r>
          </a:p>
          <a:p>
            <a:pPr marL="571500" indent="-571500" algn="l">
              <a:lnSpc>
                <a:spcPts val="4311"/>
              </a:lnSpc>
              <a:buFont typeface="Wingdings" panose="05000000000000000000" pitchFamily="2" charset="2"/>
              <a:buChar char="ü"/>
            </a:pPr>
            <a:r>
              <a:rPr lang="es-MX" sz="3593" dirty="0">
                <a:solidFill>
                  <a:srgbClr val="0435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803070505020304" pitchFamily="18" charset="0"/>
                <a:ea typeface="Roboto"/>
                <a:cs typeface="Times New Roman Bold" panose="02020803070505020304" pitchFamily="18" charset="0"/>
                <a:sym typeface="Roboto"/>
              </a:rPr>
              <a:t>Tomar el entrenamiento para Padrinos/promotores y asistir a las reuniones de padrinos/promotores.</a:t>
            </a:r>
          </a:p>
          <a:p>
            <a:pPr marL="571500" indent="-571500">
              <a:lnSpc>
                <a:spcPts val="4311"/>
              </a:lnSpc>
              <a:buFont typeface="Wingdings" panose="05000000000000000000" pitchFamily="2" charset="2"/>
              <a:buChar char="ü"/>
            </a:pPr>
            <a:r>
              <a:rPr lang="es-MX" sz="3593" dirty="0">
                <a:solidFill>
                  <a:srgbClr val="0435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803070505020304" pitchFamily="18" charset="0"/>
                <a:ea typeface="Roboto"/>
                <a:cs typeface="Times New Roman Bold" panose="02020803070505020304" pitchFamily="18" charset="0"/>
                <a:sym typeface="Roboto"/>
              </a:rPr>
              <a:t>Reunirse fuera de las sesiones con su Catecúmeno o Candidato para tomar un café, almorzar, cenar, etc.</a:t>
            </a:r>
          </a:p>
          <a:p>
            <a:pPr marL="571500" indent="-571500">
              <a:lnSpc>
                <a:spcPts val="4311"/>
              </a:lnSpc>
              <a:buFont typeface="Wingdings" panose="05000000000000000000" pitchFamily="2" charset="2"/>
              <a:buChar char="ü"/>
            </a:pPr>
            <a:r>
              <a:rPr lang="es-MX" sz="3593" dirty="0">
                <a:solidFill>
                  <a:srgbClr val="0435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803070505020304" pitchFamily="18" charset="0"/>
                <a:ea typeface="Roboto"/>
                <a:cs typeface="Times New Roman Bold" panose="02020803070505020304" pitchFamily="18" charset="0"/>
                <a:sym typeface="Roboto"/>
              </a:rPr>
              <a:t>Presentar al Catecúmeno o Candidato a la parroquia y acompañarlo en sus actividades.</a:t>
            </a:r>
          </a:p>
          <a:p>
            <a:pPr marL="571500" indent="-571500">
              <a:lnSpc>
                <a:spcPts val="4311"/>
              </a:lnSpc>
              <a:buFont typeface="Wingdings" panose="05000000000000000000" pitchFamily="2" charset="2"/>
              <a:buChar char="ü"/>
            </a:pPr>
            <a:r>
              <a:rPr lang="es-ES" sz="3593" dirty="0">
                <a:solidFill>
                  <a:srgbClr val="0435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803070505020304" pitchFamily="18" charset="0"/>
                <a:ea typeface="Roboto"/>
                <a:cs typeface="Times New Roman Bold" panose="02020803070505020304" pitchFamily="18" charset="0"/>
                <a:sym typeface="Roboto"/>
              </a:rPr>
              <a:t>Mantener informado al Equipo sobre las inquietudes/dudas del Catecúmeno o Candidato.</a:t>
            </a:r>
          </a:p>
          <a:p>
            <a:pPr marL="571500" indent="-571500">
              <a:lnSpc>
                <a:spcPts val="4311"/>
              </a:lnSpc>
              <a:buFont typeface="Wingdings" panose="05000000000000000000" pitchFamily="2" charset="2"/>
              <a:buChar char="ü"/>
            </a:pPr>
            <a:r>
              <a:rPr lang="es-ES" sz="3593" dirty="0">
                <a:solidFill>
                  <a:srgbClr val="0435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803070505020304" pitchFamily="18" charset="0"/>
                <a:ea typeface="Roboto"/>
                <a:cs typeface="Times New Roman Bold" panose="02020803070505020304" pitchFamily="18" charset="0"/>
                <a:sym typeface="Roboto"/>
              </a:rPr>
              <a:t>Informar al Equipo y/coordinador sobre sus propias preocupaciones/dudas.</a:t>
            </a:r>
          </a:p>
          <a:p>
            <a:pPr marL="571500" indent="-571500">
              <a:lnSpc>
                <a:spcPts val="4311"/>
              </a:lnSpc>
              <a:buFont typeface="Wingdings" panose="05000000000000000000" pitchFamily="2" charset="2"/>
              <a:buChar char="ü"/>
            </a:pPr>
            <a:r>
              <a:rPr lang="es-ES" sz="3593" dirty="0">
                <a:solidFill>
                  <a:srgbClr val="0435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803070505020304" pitchFamily="18" charset="0"/>
                <a:ea typeface="Roboto"/>
                <a:cs typeface="Times New Roman Bold" panose="02020803070505020304" pitchFamily="18" charset="0"/>
                <a:sym typeface="Roboto"/>
              </a:rPr>
              <a:t>Recordar que están allí por el bien del catecúmeno o candidato, no por el bien propio.</a:t>
            </a:r>
          </a:p>
          <a:p>
            <a:pPr marL="571500" indent="-571500">
              <a:lnSpc>
                <a:spcPts val="4311"/>
              </a:lnSpc>
              <a:buFont typeface="Wingdings" panose="05000000000000000000" pitchFamily="2" charset="2"/>
              <a:buChar char="ü"/>
            </a:pPr>
            <a:r>
              <a:rPr lang="es-MX" sz="3593" dirty="0">
                <a:solidFill>
                  <a:srgbClr val="0435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803070505020304" pitchFamily="18" charset="0"/>
                <a:ea typeface="Roboto"/>
                <a:cs typeface="Times New Roman Bold" panose="02020803070505020304" pitchFamily="18" charset="0"/>
                <a:sym typeface="Roboto"/>
              </a:rPr>
              <a:t>Continuar la relación y seguimiento por lo menos por un año y después una vez al año.</a:t>
            </a:r>
          </a:p>
          <a:p>
            <a:pPr algn="ctr">
              <a:lnSpc>
                <a:spcPts val="4311"/>
              </a:lnSpc>
            </a:pPr>
            <a:r>
              <a:rPr lang="es-ES" sz="3593" b="1" i="1" dirty="0">
                <a:solidFill>
                  <a:srgbClr val="0435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803070505020304" pitchFamily="18" charset="0"/>
                <a:ea typeface="Roboto"/>
                <a:cs typeface="Times New Roman Bold" panose="02020803070505020304" pitchFamily="18" charset="0"/>
                <a:sym typeface="Roboto"/>
              </a:rPr>
              <a:t>¡Esperando mucho de tus promotores/padrinos, obtendrás mucho!</a:t>
            </a:r>
            <a:endParaRPr lang="es-MX" sz="3593" b="1" i="1" dirty="0">
              <a:solidFill>
                <a:srgbClr val="04353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Bold" panose="02020803070505020304" pitchFamily="18" charset="0"/>
              <a:ea typeface="Roboto"/>
              <a:cs typeface="Times New Roman Bold" panose="02020803070505020304" pitchFamily="18" charset="0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8624730" cy="10287000"/>
            <a:chOff x="0" y="0"/>
            <a:chExt cx="3011044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11044" cy="3479800"/>
            </a:xfrm>
            <a:custGeom>
              <a:avLst/>
              <a:gdLst/>
              <a:ahLst/>
              <a:cxnLst/>
              <a:rect l="l" t="t" r="r" b="b"/>
              <a:pathLst>
                <a:path w="3011044" h="3479800">
                  <a:moveTo>
                    <a:pt x="2886584" y="3479800"/>
                  </a:moveTo>
                  <a:lnTo>
                    <a:pt x="124460" y="3479800"/>
                  </a:lnTo>
                  <a:cubicBezTo>
                    <a:pt x="55880" y="3479800"/>
                    <a:pt x="0" y="3423920"/>
                    <a:pt x="0" y="33553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886584" y="0"/>
                  </a:lnTo>
                  <a:cubicBezTo>
                    <a:pt x="2955164" y="0"/>
                    <a:pt x="3011044" y="55880"/>
                    <a:pt x="3011044" y="124460"/>
                  </a:cubicBezTo>
                  <a:lnTo>
                    <a:pt x="3011044" y="3355340"/>
                  </a:lnTo>
                  <a:cubicBezTo>
                    <a:pt x="3011044" y="3423920"/>
                    <a:pt x="2955164" y="3479800"/>
                    <a:pt x="2886584" y="34798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9943253" y="128550"/>
            <a:ext cx="6977530" cy="2471445"/>
            <a:chOff x="0" y="0"/>
            <a:chExt cx="9303373" cy="32952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99384" cy="3295260"/>
            </a:xfrm>
            <a:custGeom>
              <a:avLst/>
              <a:gdLst/>
              <a:ahLst/>
              <a:cxnLst/>
              <a:rect l="l" t="t" r="r" b="b"/>
              <a:pathLst>
                <a:path w="3299384" h="3295260">
                  <a:moveTo>
                    <a:pt x="0" y="0"/>
                  </a:moveTo>
                  <a:lnTo>
                    <a:pt x="3299384" y="0"/>
                  </a:lnTo>
                  <a:lnTo>
                    <a:pt x="3299384" y="3295260"/>
                  </a:lnTo>
                  <a:lnTo>
                    <a:pt x="0" y="3295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6"/>
            <p:cNvGrpSpPr/>
            <p:nvPr/>
          </p:nvGrpSpPr>
          <p:grpSpPr>
            <a:xfrm>
              <a:off x="259504" y="257447"/>
              <a:ext cx="2780377" cy="2780366"/>
              <a:chOff x="0" y="0"/>
              <a:chExt cx="6350000" cy="634997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5046" r="-2504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3811129" y="955935"/>
              <a:ext cx="5492244" cy="170132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s-ES" sz="2400" b="1" dirty="0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/>
                  <a:ea typeface="Roboto"/>
                  <a:cs typeface="Times New Roman Bold" panose="02020803070505020304"/>
                  <a:sym typeface="Roboto"/>
                </a:rPr>
                <a:t>Una renovación o profundización de su relación de fe con Dios.</a:t>
              </a:r>
              <a:endParaRPr lang="en-US" sz="2400" b="1" dirty="0">
                <a:solidFill>
                  <a:srgbClr val="0435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803070505020304"/>
                <a:ea typeface="Roboto"/>
                <a:cs typeface="Times New Roman Bold" panose="02020803070505020304"/>
                <a:sym typeface="Roboto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943253" y="2709278"/>
            <a:ext cx="6977530" cy="2471445"/>
            <a:chOff x="0" y="0"/>
            <a:chExt cx="9303373" cy="32952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99384" cy="3295260"/>
            </a:xfrm>
            <a:custGeom>
              <a:avLst/>
              <a:gdLst/>
              <a:ahLst/>
              <a:cxnLst/>
              <a:rect l="l" t="t" r="r" b="b"/>
              <a:pathLst>
                <a:path w="3299384" h="3295260">
                  <a:moveTo>
                    <a:pt x="0" y="0"/>
                  </a:moveTo>
                  <a:lnTo>
                    <a:pt x="3299384" y="0"/>
                  </a:lnTo>
                  <a:lnTo>
                    <a:pt x="3299384" y="3295260"/>
                  </a:lnTo>
                  <a:lnTo>
                    <a:pt x="0" y="3295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11"/>
            <p:cNvGrpSpPr/>
            <p:nvPr/>
          </p:nvGrpSpPr>
          <p:grpSpPr>
            <a:xfrm>
              <a:off x="259504" y="257447"/>
              <a:ext cx="2780377" cy="2780366"/>
              <a:chOff x="0" y="0"/>
              <a:chExt cx="6350000" cy="6349975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33506" r="-33506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4010757" y="1072320"/>
              <a:ext cx="5292616" cy="1119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s-ES" sz="2400" b="1" dirty="0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/>
                  <a:ea typeface="Roboto"/>
                  <a:cs typeface="Times New Roman Bold" panose="02020803070505020304"/>
                  <a:sym typeface="Roboto"/>
                </a:rPr>
                <a:t>Un fuerte sentido de comunidad y pertenencia.</a:t>
              </a:r>
              <a:endParaRPr lang="en-US" sz="2400" b="1" dirty="0">
                <a:solidFill>
                  <a:srgbClr val="0435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803070505020304"/>
                <a:ea typeface="Roboto"/>
                <a:cs typeface="Times New Roman Bold" panose="02020803070505020304"/>
                <a:sym typeface="Roboto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943253" y="5344110"/>
            <a:ext cx="6977530" cy="2471445"/>
            <a:chOff x="0" y="0"/>
            <a:chExt cx="9303373" cy="32952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99384" cy="3295260"/>
            </a:xfrm>
            <a:custGeom>
              <a:avLst/>
              <a:gdLst/>
              <a:ahLst/>
              <a:cxnLst/>
              <a:rect l="l" t="t" r="r" b="b"/>
              <a:pathLst>
                <a:path w="3299384" h="3295260">
                  <a:moveTo>
                    <a:pt x="0" y="0"/>
                  </a:moveTo>
                  <a:lnTo>
                    <a:pt x="3299384" y="0"/>
                  </a:lnTo>
                  <a:lnTo>
                    <a:pt x="3299384" y="3295260"/>
                  </a:lnTo>
                  <a:lnTo>
                    <a:pt x="0" y="3295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6"/>
            <p:cNvGrpSpPr/>
            <p:nvPr/>
          </p:nvGrpSpPr>
          <p:grpSpPr>
            <a:xfrm>
              <a:off x="259504" y="257447"/>
              <a:ext cx="2780377" cy="2780366"/>
              <a:chOff x="0" y="0"/>
              <a:chExt cx="6350000" cy="6349975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634997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5">
                    <a:moveTo>
                      <a:pt x="6350000" y="3175025"/>
                    </a:moveTo>
                    <a:cubicBezTo>
                      <a:pt x="6350000" y="4928451"/>
                      <a:pt x="4928476" y="6349975"/>
                      <a:pt x="3175000" y="6349975"/>
                    </a:cubicBezTo>
                    <a:cubicBezTo>
                      <a:pt x="1421498" y="6349975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2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7078" r="-42174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4010757" y="1072320"/>
              <a:ext cx="5292616" cy="1119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s-ES" sz="2400" b="1" dirty="0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/>
                  <a:ea typeface="Roboto"/>
                  <a:cs typeface="Times New Roman Bold" panose="02020803070505020304"/>
                  <a:sym typeface="Roboto"/>
                </a:rPr>
                <a:t>Un mejor conocimiento de si mismo y de la iglesia</a:t>
              </a:r>
              <a:endParaRPr lang="en-US" sz="2400" b="1" dirty="0">
                <a:solidFill>
                  <a:srgbClr val="0435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803070505020304"/>
                <a:ea typeface="Roboto"/>
                <a:cs typeface="Times New Roman Bold" panose="02020803070505020304"/>
                <a:sym typeface="Roboto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381000" y="2709278"/>
            <a:ext cx="8001000" cy="31322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20"/>
              </a:lnSpc>
            </a:pPr>
            <a:r>
              <a:rPr lang="en-US" sz="64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s-ES" sz="64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¿</a:t>
            </a:r>
            <a:r>
              <a:rPr lang="es-ES" sz="6400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Qué</a:t>
            </a:r>
            <a:r>
              <a:rPr lang="es-ES" sz="64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 puede esperar un </a:t>
            </a:r>
            <a:r>
              <a:rPr lang="es-ES" sz="6400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promotor</a:t>
            </a:r>
            <a:r>
              <a:rPr lang="es-ES" sz="6400" b="1" dirty="0">
                <a:solidFill>
                  <a:srgbClr val="043539"/>
                </a:solidFill>
                <a:latin typeface="Roboto Bold"/>
                <a:ea typeface="Roboto Bold"/>
                <a:cs typeface="Roboto Bold"/>
                <a:sym typeface="Roboto Bold"/>
              </a:rPr>
              <a:t>/padrino de sí mismo?</a:t>
            </a:r>
            <a:endParaRPr lang="en-US" sz="6400" b="1" dirty="0">
              <a:solidFill>
                <a:srgbClr val="043539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9943253" y="7815555"/>
            <a:ext cx="6977530" cy="2471445"/>
            <a:chOff x="0" y="0"/>
            <a:chExt cx="9303373" cy="329526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299384" cy="3295260"/>
            </a:xfrm>
            <a:custGeom>
              <a:avLst/>
              <a:gdLst/>
              <a:ahLst/>
              <a:cxnLst/>
              <a:rect l="l" t="t" r="r" b="b"/>
              <a:pathLst>
                <a:path w="3299384" h="3295260">
                  <a:moveTo>
                    <a:pt x="0" y="0"/>
                  </a:moveTo>
                  <a:lnTo>
                    <a:pt x="3299384" y="0"/>
                  </a:lnTo>
                  <a:lnTo>
                    <a:pt x="3299384" y="3295260"/>
                  </a:lnTo>
                  <a:lnTo>
                    <a:pt x="0" y="3295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507391" y="545528"/>
              <a:ext cx="2284602" cy="2161804"/>
            </a:xfrm>
            <a:custGeom>
              <a:avLst/>
              <a:gdLst/>
              <a:ahLst/>
              <a:cxnLst/>
              <a:rect l="l" t="t" r="r" b="b"/>
              <a:pathLst>
                <a:path w="2284602" h="2161804">
                  <a:moveTo>
                    <a:pt x="0" y="0"/>
                  </a:moveTo>
                  <a:lnTo>
                    <a:pt x="2284602" y="0"/>
                  </a:lnTo>
                  <a:lnTo>
                    <a:pt x="2284602" y="2161804"/>
                  </a:lnTo>
                  <a:lnTo>
                    <a:pt x="0" y="2161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4010757" y="1569280"/>
              <a:ext cx="5292616" cy="5346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  <a:spcBef>
                  <a:spcPct val="0"/>
                </a:spcBef>
              </a:pPr>
              <a:r>
                <a:rPr lang="en-US" sz="2400" b="1" dirty="0">
                  <a:solidFill>
                    <a:srgbClr val="0435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 Bold" panose="02020803070505020304"/>
                  <a:ea typeface="Roboto"/>
                  <a:cs typeface="Times New Roman Bold" panose="02020803070505020304"/>
                  <a:sym typeface="Roboto"/>
                </a:rPr>
                <a:t>Un nuevo amigo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">
            <a:extLst>
              <a:ext uri="{FF2B5EF4-FFF2-40B4-BE49-F238E27FC236}">
                <a16:creationId xmlns:a16="http://schemas.microsoft.com/office/drawing/2014/main" id="{A1AAC30C-3616-269C-3003-3349D9E8A2EF}"/>
              </a:ext>
            </a:extLst>
          </p:cNvPr>
          <p:cNvGrpSpPr/>
          <p:nvPr/>
        </p:nvGrpSpPr>
        <p:grpSpPr>
          <a:xfrm>
            <a:off x="-17787" y="-114298"/>
            <a:ext cx="18288000" cy="3315460"/>
            <a:chOff x="0" y="0"/>
            <a:chExt cx="6186311" cy="660400"/>
          </a:xfrm>
        </p:grpSpPr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C44F22BB-4ED9-2750-123F-59B9F2F92776}"/>
                </a:ext>
              </a:extLst>
            </p:cNvPr>
            <p:cNvSpPr/>
            <p:nvPr/>
          </p:nvSpPr>
          <p:spPr>
            <a:xfrm>
              <a:off x="0" y="0"/>
              <a:ext cx="6186311" cy="660400"/>
            </a:xfrm>
            <a:custGeom>
              <a:avLst/>
              <a:gdLst/>
              <a:ahLst/>
              <a:cxnLst/>
              <a:rect l="l" t="t" r="r" b="b"/>
              <a:pathLst>
                <a:path w="6186311" h="660400">
                  <a:moveTo>
                    <a:pt x="6061851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61851" y="0"/>
                  </a:lnTo>
                  <a:cubicBezTo>
                    <a:pt x="6130431" y="0"/>
                    <a:pt x="6186311" y="55880"/>
                    <a:pt x="6186311" y="124460"/>
                  </a:cubicBezTo>
                  <a:lnTo>
                    <a:pt x="6186311" y="535940"/>
                  </a:lnTo>
                  <a:cubicBezTo>
                    <a:pt x="6186311" y="604520"/>
                    <a:pt x="6130431" y="660400"/>
                    <a:pt x="6061851" y="660400"/>
                  </a:cubicBezTo>
                  <a:close/>
                </a:path>
              </a:pathLst>
            </a:custGeom>
            <a:solidFill>
              <a:srgbClr val="B0D8A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AutoShape 2"/>
          <p:cNvSpPr/>
          <p:nvPr/>
        </p:nvSpPr>
        <p:spPr>
          <a:xfrm>
            <a:off x="0" y="6111835"/>
            <a:ext cx="18418156" cy="0"/>
          </a:xfrm>
          <a:prstGeom prst="line">
            <a:avLst/>
          </a:prstGeom>
          <a:ln w="9525" cap="rnd">
            <a:solidFill>
              <a:srgbClr val="C8C8C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041155" y="4643120"/>
            <a:ext cx="2361139" cy="464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Reclutamiento</a:t>
            </a:r>
            <a:endParaRPr lang="en-US" sz="2800" b="1" dirty="0">
              <a:solidFill>
                <a:srgbClr val="043539"/>
              </a:solidFill>
              <a:latin typeface="Times New Roman Bold" panose="02020803070505020304" pitchFamily="18" charset="0"/>
              <a:ea typeface="Roboto Bold"/>
              <a:cs typeface="Times New Roman Bold" panose="02020803070505020304" pitchFamily="18" charset="0"/>
              <a:sym typeface="Roboto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452306" y="4643120"/>
            <a:ext cx="2378491" cy="464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s-MX" sz="2800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E</a:t>
            </a:r>
            <a:r>
              <a:rPr lang="en-US" sz="2800" b="1" dirty="0" err="1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mparejar</a:t>
            </a:r>
            <a:endParaRPr lang="en-US" sz="2800" b="1" dirty="0">
              <a:solidFill>
                <a:srgbClr val="043539"/>
              </a:solidFill>
              <a:latin typeface="Times New Roman Bold" panose="02020803070505020304" pitchFamily="18" charset="0"/>
              <a:ea typeface="Roboto Bold"/>
              <a:cs typeface="Times New Roman Bold" panose="02020803070505020304" pitchFamily="18" charset="0"/>
              <a:sym typeface="Roboto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558171" y="4257355"/>
            <a:ext cx="2701129" cy="99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Comunicación</a:t>
            </a:r>
            <a:r>
              <a:rPr lang="en-US" sz="2800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 continua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64090" y="7081994"/>
            <a:ext cx="2484510" cy="464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Entrenamiento</a:t>
            </a:r>
            <a:endParaRPr lang="en-US" sz="2800" b="1" dirty="0">
              <a:solidFill>
                <a:srgbClr val="043539"/>
              </a:solidFill>
              <a:latin typeface="Times New Roman Bold" panose="02020803070505020304" pitchFamily="18" charset="0"/>
              <a:ea typeface="Roboto Bold"/>
              <a:cs typeface="Times New Roman Bold" panose="02020803070505020304" pitchFamily="18" charset="0"/>
              <a:sym typeface="Roboto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659024" y="7081994"/>
            <a:ext cx="2136798" cy="4648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Apoyo</a:t>
            </a:r>
            <a:endParaRPr lang="en-US" sz="2800" b="1" dirty="0">
              <a:solidFill>
                <a:srgbClr val="043539"/>
              </a:solidFill>
              <a:latin typeface="Times New Roman Bold" panose="02020803070505020304" pitchFamily="18" charset="0"/>
              <a:ea typeface="Roboto Bold"/>
              <a:cs typeface="Times New Roman Bold" panose="02020803070505020304" pitchFamily="18" charset="0"/>
              <a:sym typeface="Roboto Bold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2644370" y="5541562"/>
            <a:ext cx="1379049" cy="1377326"/>
            <a:chOff x="0" y="0"/>
            <a:chExt cx="1838732" cy="18364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38732" cy="1836434"/>
            </a:xfrm>
            <a:custGeom>
              <a:avLst/>
              <a:gdLst/>
              <a:ahLst/>
              <a:cxnLst/>
              <a:rect l="l" t="t" r="r" b="b"/>
              <a:pathLst>
                <a:path w="1838732" h="1836434">
                  <a:moveTo>
                    <a:pt x="0" y="0"/>
                  </a:moveTo>
                  <a:lnTo>
                    <a:pt x="1838732" y="0"/>
                  </a:lnTo>
                  <a:lnTo>
                    <a:pt x="1838732" y="1836434"/>
                  </a:lnTo>
                  <a:lnTo>
                    <a:pt x="0" y="1836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Times New Roman Bold" panose="02020803070505020304" pitchFamily="18" charset="0"/>
                <a:cs typeface="Times New Roman Bold" panose="02020803070505020304" pitchFamily="18" charset="0"/>
              </a:endParaRPr>
            </a:p>
          </p:txBody>
        </p:sp>
        <p:grpSp>
          <p:nvGrpSpPr>
            <p:cNvPr id="10" name="Group 10"/>
            <p:cNvGrpSpPr/>
            <p:nvPr/>
          </p:nvGrpSpPr>
          <p:grpSpPr>
            <a:xfrm>
              <a:off x="311368" y="310219"/>
              <a:ext cx="1215996" cy="1215996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0D8A0"/>
              </a:solidFill>
            </p:spPr>
            <p:txBody>
              <a:bodyPr/>
              <a:lstStyle/>
              <a:p>
                <a:endParaRPr lang="en-US">
                  <a:latin typeface="Times New Roman Bold" panose="02020803070505020304" pitchFamily="18" charset="0"/>
                  <a:cs typeface="Times New Roman Bold" panose="02020803070505020304" pitchFamily="18" charset="0"/>
                </a:endParaRPr>
              </a:p>
            </p:txBody>
          </p:sp>
        </p:grpSp>
      </p:grpSp>
      <p:grpSp>
        <p:nvGrpSpPr>
          <p:cNvPr id="12" name="Group 12"/>
          <p:cNvGrpSpPr/>
          <p:nvPr/>
        </p:nvGrpSpPr>
        <p:grpSpPr>
          <a:xfrm>
            <a:off x="5768529" y="5541562"/>
            <a:ext cx="1379049" cy="1377326"/>
            <a:chOff x="0" y="0"/>
            <a:chExt cx="1838732" cy="183643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38732" cy="1836434"/>
            </a:xfrm>
            <a:custGeom>
              <a:avLst/>
              <a:gdLst/>
              <a:ahLst/>
              <a:cxnLst/>
              <a:rect l="l" t="t" r="r" b="b"/>
              <a:pathLst>
                <a:path w="1838732" h="1836434">
                  <a:moveTo>
                    <a:pt x="0" y="0"/>
                  </a:moveTo>
                  <a:lnTo>
                    <a:pt x="1838732" y="0"/>
                  </a:lnTo>
                  <a:lnTo>
                    <a:pt x="1838732" y="1836434"/>
                  </a:lnTo>
                  <a:lnTo>
                    <a:pt x="0" y="1836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Times New Roman Bold" panose="02020803070505020304" pitchFamily="18" charset="0"/>
                <a:cs typeface="Times New Roman Bold" panose="02020803070505020304" pitchFamily="18" charset="0"/>
              </a:endParaRP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311368" y="310219"/>
              <a:ext cx="1215996" cy="1215996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0D8A0"/>
              </a:solidFill>
            </p:spPr>
            <p:txBody>
              <a:bodyPr/>
              <a:lstStyle/>
              <a:p>
                <a:endParaRPr lang="en-US">
                  <a:latin typeface="Times New Roman Bold" panose="02020803070505020304" pitchFamily="18" charset="0"/>
                  <a:cs typeface="Times New Roman Bold" panose="02020803070505020304" pitchFamily="18" charset="0"/>
                </a:endParaRPr>
              </a:p>
            </p:txBody>
          </p:sp>
        </p:grpSp>
      </p:grpSp>
      <p:grpSp>
        <p:nvGrpSpPr>
          <p:cNvPr id="16" name="Group 16"/>
          <p:cNvGrpSpPr/>
          <p:nvPr/>
        </p:nvGrpSpPr>
        <p:grpSpPr>
          <a:xfrm>
            <a:off x="8892687" y="5541562"/>
            <a:ext cx="1379049" cy="1377326"/>
            <a:chOff x="0" y="0"/>
            <a:chExt cx="1838732" cy="183643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38732" cy="1836434"/>
            </a:xfrm>
            <a:custGeom>
              <a:avLst/>
              <a:gdLst/>
              <a:ahLst/>
              <a:cxnLst/>
              <a:rect l="l" t="t" r="r" b="b"/>
              <a:pathLst>
                <a:path w="1838732" h="1836434">
                  <a:moveTo>
                    <a:pt x="0" y="0"/>
                  </a:moveTo>
                  <a:lnTo>
                    <a:pt x="1838732" y="0"/>
                  </a:lnTo>
                  <a:lnTo>
                    <a:pt x="1838732" y="1836434"/>
                  </a:lnTo>
                  <a:lnTo>
                    <a:pt x="0" y="1836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Times New Roman Bold" panose="02020803070505020304" pitchFamily="18" charset="0"/>
                <a:cs typeface="Times New Roman Bold" panose="02020803070505020304" pitchFamily="18" charset="0"/>
              </a:endParaRP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311368" y="310219"/>
              <a:ext cx="1215996" cy="1215996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0D8A0"/>
              </a:solidFill>
            </p:spPr>
            <p:txBody>
              <a:bodyPr/>
              <a:lstStyle/>
              <a:p>
                <a:endParaRPr lang="en-US">
                  <a:latin typeface="Times New Roman Bold" panose="02020803070505020304" pitchFamily="18" charset="0"/>
                  <a:cs typeface="Times New Roman Bold" panose="02020803070505020304" pitchFamily="18" charset="0"/>
                </a:endParaRPr>
              </a:p>
            </p:txBody>
          </p:sp>
        </p:grpSp>
      </p:grpSp>
      <p:grpSp>
        <p:nvGrpSpPr>
          <p:cNvPr id="20" name="Group 20"/>
          <p:cNvGrpSpPr/>
          <p:nvPr/>
        </p:nvGrpSpPr>
        <p:grpSpPr>
          <a:xfrm>
            <a:off x="12016846" y="5541562"/>
            <a:ext cx="1379049" cy="1377326"/>
            <a:chOff x="0" y="0"/>
            <a:chExt cx="1838732" cy="183643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838732" cy="1836434"/>
            </a:xfrm>
            <a:custGeom>
              <a:avLst/>
              <a:gdLst/>
              <a:ahLst/>
              <a:cxnLst/>
              <a:rect l="l" t="t" r="r" b="b"/>
              <a:pathLst>
                <a:path w="1838732" h="1836434">
                  <a:moveTo>
                    <a:pt x="0" y="0"/>
                  </a:moveTo>
                  <a:lnTo>
                    <a:pt x="1838732" y="0"/>
                  </a:lnTo>
                  <a:lnTo>
                    <a:pt x="1838732" y="1836434"/>
                  </a:lnTo>
                  <a:lnTo>
                    <a:pt x="0" y="1836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Times New Roman Bold" panose="02020803070505020304" pitchFamily="18" charset="0"/>
                <a:cs typeface="Times New Roman Bold" panose="02020803070505020304" pitchFamily="18" charset="0"/>
              </a:endParaRP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311368" y="310219"/>
              <a:ext cx="1215996" cy="1215996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0D8A0"/>
              </a:solidFill>
            </p:spPr>
            <p:txBody>
              <a:bodyPr/>
              <a:lstStyle/>
              <a:p>
                <a:endParaRPr lang="en-US">
                  <a:latin typeface="Times New Roman Bold" panose="02020803070505020304" pitchFamily="18" charset="0"/>
                  <a:cs typeface="Times New Roman Bold" panose="02020803070505020304" pitchFamily="18" charset="0"/>
                </a:endParaRPr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15141004" y="5541562"/>
            <a:ext cx="1379049" cy="1377326"/>
            <a:chOff x="0" y="0"/>
            <a:chExt cx="1838732" cy="183643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838732" cy="1836434"/>
            </a:xfrm>
            <a:custGeom>
              <a:avLst/>
              <a:gdLst/>
              <a:ahLst/>
              <a:cxnLst/>
              <a:rect l="l" t="t" r="r" b="b"/>
              <a:pathLst>
                <a:path w="1838732" h="1836434">
                  <a:moveTo>
                    <a:pt x="0" y="0"/>
                  </a:moveTo>
                  <a:lnTo>
                    <a:pt x="1838732" y="0"/>
                  </a:lnTo>
                  <a:lnTo>
                    <a:pt x="1838732" y="1836434"/>
                  </a:lnTo>
                  <a:lnTo>
                    <a:pt x="0" y="1836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Times New Roman Bold" panose="02020803070505020304" pitchFamily="18" charset="0"/>
                <a:cs typeface="Times New Roman Bold" panose="02020803070505020304" pitchFamily="18" charset="0"/>
              </a:endParaRPr>
            </a:p>
          </p:txBody>
        </p:sp>
        <p:grpSp>
          <p:nvGrpSpPr>
            <p:cNvPr id="26" name="Group 26"/>
            <p:cNvGrpSpPr/>
            <p:nvPr/>
          </p:nvGrpSpPr>
          <p:grpSpPr>
            <a:xfrm>
              <a:off x="311368" y="310219"/>
              <a:ext cx="1215996" cy="1215996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B0D8A0"/>
              </a:solidFill>
            </p:spPr>
            <p:txBody>
              <a:bodyPr/>
              <a:lstStyle/>
              <a:p>
                <a:endParaRPr lang="en-US">
                  <a:latin typeface="Times New Roman Bold" panose="02020803070505020304" pitchFamily="18" charset="0"/>
                  <a:cs typeface="Times New Roman Bold" panose="02020803070505020304" pitchFamily="18" charset="0"/>
                </a:endParaRPr>
              </a:p>
            </p:txBody>
          </p:sp>
        </p:grpSp>
      </p:grpSp>
      <p:sp>
        <p:nvSpPr>
          <p:cNvPr id="28" name="TextBox 28"/>
          <p:cNvSpPr txBox="1"/>
          <p:nvPr/>
        </p:nvSpPr>
        <p:spPr>
          <a:xfrm>
            <a:off x="304800" y="52154"/>
            <a:ext cx="17830799" cy="2067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320"/>
              </a:lnSpc>
            </a:pPr>
            <a:r>
              <a:rPr lang="es-MX" sz="6400" b="1" dirty="0">
                <a:solidFill>
                  <a:srgbClr val="043539"/>
                </a:solidFill>
                <a:latin typeface="Times New Roman Bold" panose="02020803070505020304" pitchFamily="18" charset="0"/>
                <a:ea typeface="Roboto Bold"/>
                <a:cs typeface="Times New Roman Bold" panose="02020803070505020304" pitchFamily="18" charset="0"/>
                <a:sym typeface="Roboto Bold"/>
              </a:rPr>
              <a:t>Reclutamiento, formación y crecimiento en la fe del promotor/padrino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62001" y="2072360"/>
            <a:ext cx="1538261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149"/>
              </a:lnSpc>
            </a:pPr>
            <a:r>
              <a:rPr lang="es-ES" sz="5499" dirty="0">
                <a:solidFill>
                  <a:srgbClr val="043539"/>
                </a:solidFill>
                <a:latin typeface="Times New Roman Bold" panose="02020803070505020304" pitchFamily="18" charset="0"/>
                <a:ea typeface="Roboto"/>
                <a:cs typeface="Times New Roman Bold" panose="02020803070505020304" pitchFamily="18" charset="0"/>
                <a:sym typeface="Roboto"/>
              </a:rPr>
              <a:t>Función del coordinador de promotores/padrinos</a:t>
            </a:r>
            <a:endParaRPr lang="en-US" sz="5499" dirty="0">
              <a:solidFill>
                <a:srgbClr val="043539"/>
              </a:solidFill>
              <a:latin typeface="Times New Roman Bold" panose="02020803070505020304" pitchFamily="18" charset="0"/>
              <a:ea typeface="Roboto"/>
              <a:cs typeface="Times New Roman Bold" panose="02020803070505020304" pitchFamily="18" charset="0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2825</TotalTime>
  <Words>1559</Words>
  <Application>Microsoft Office PowerPoint</Application>
  <PresentationFormat>Custom</PresentationFormat>
  <Paragraphs>134</Paragraphs>
  <Slides>15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Roboto</vt:lpstr>
      <vt:lpstr>Aptos</vt:lpstr>
      <vt:lpstr>Times New Roman Bold</vt:lpstr>
      <vt:lpstr>Wingdings</vt:lpstr>
      <vt:lpstr>Roboto Bold</vt:lpstr>
      <vt:lpstr>Times New Roman</vt:lpstr>
      <vt:lpstr>Cambria</vt:lpstr>
      <vt:lpstr>Office Theme</vt:lpstr>
      <vt:lpstr>PowerPoint Presentation</vt:lpstr>
      <vt:lpstr>PowerPoint Presentation</vt:lpstr>
      <vt:lpstr>Lo que el  manual del RICA dice sobre los padrinos/patrocinadores en las  Observaciones Generales #s 8, 9,10 </vt:lpstr>
      <vt:lpstr>Del manual del RICA , Introducción; MINISTERIOS Y FUNCIONES #  9, 10 y 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Sponsor Formation Workshop - Recruiting, Training, and Nurturing Sponsors - Nov 12, 2024.pptx</dc:title>
  <dc:creator>Priscilla Zobel</dc:creator>
  <cp:lastModifiedBy>adolfo Trana</cp:lastModifiedBy>
  <cp:revision>11</cp:revision>
  <cp:lastPrinted>2024-11-09T21:02:05Z</cp:lastPrinted>
  <dcterms:created xsi:type="dcterms:W3CDTF">2006-08-16T00:00:00Z</dcterms:created>
  <dcterms:modified xsi:type="dcterms:W3CDTF">2024-11-16T04:01:56Z</dcterms:modified>
  <dc:identifier>DAGVke4JpF8</dc:identifier>
</cp:coreProperties>
</file>