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7077075" cy="9363075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Bold"/>
      <p:regular r:id="rId28"/>
    </p:embeddedFont>
    <p:embeddedFont>
      <p:font typeface="Roboto Bold Italics"/>
      <p:regular r:id="rId29"/>
    </p:embeddedFont>
    <p:embeddedFont>
      <p:font typeface="Times New Roman Bold" panose="02020803070505020304" pitchFamily="18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41" autoAdjust="0"/>
  </p:normalViewPr>
  <p:slideViewPr>
    <p:cSldViewPr>
      <p:cViewPr varScale="1">
        <p:scale>
          <a:sx n="48" d="100"/>
          <a:sy n="48" d="100"/>
        </p:scale>
        <p:origin x="10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5FA3FD3-E306-46CF-BE78-C546DBD2B653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57DE23D-DC1F-4F44-85B5-80FAD72C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DE23D-DC1F-4F44-85B5-80FAD72C6D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9atbM9FNyc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347352" y="720503"/>
            <a:ext cx="9165378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en-US" sz="10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Recruiting, Training and Nurturing Sponsors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0" y="9054936"/>
            <a:ext cx="18288000" cy="2004181"/>
            <a:chOff x="0" y="0"/>
            <a:chExt cx="6186311" cy="677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77958"/>
            </a:xfrm>
            <a:custGeom>
              <a:avLst/>
              <a:gdLst/>
              <a:ahLst/>
              <a:cxnLst/>
              <a:rect l="l" t="t" r="r" b="b"/>
              <a:pathLst>
                <a:path w="6186311" h="677958">
                  <a:moveTo>
                    <a:pt x="6061851" y="677957"/>
                  </a:moveTo>
                  <a:lnTo>
                    <a:pt x="124460" y="677957"/>
                  </a:lnTo>
                  <a:cubicBezTo>
                    <a:pt x="55880" y="677957"/>
                    <a:pt x="0" y="622077"/>
                    <a:pt x="0" y="5534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53498"/>
                  </a:lnTo>
                  <a:cubicBezTo>
                    <a:pt x="6186311" y="622077"/>
                    <a:pt x="6130431" y="677958"/>
                    <a:pt x="6061851" y="677958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458200" y="6556999"/>
            <a:ext cx="916537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Presented by Initiation Ministry Partners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in collaboration with 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The Office of Evangelization and Discipleship</a:t>
            </a:r>
          </a:p>
          <a:p>
            <a:pPr algn="l">
              <a:lnSpc>
                <a:spcPts val="3599"/>
              </a:lnSpc>
            </a:pPr>
            <a:endParaRPr lang="en-US" sz="3000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42803" y="9226269"/>
            <a:ext cx="9165378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November 12, 2024</a:t>
            </a:r>
          </a:p>
        </p:txBody>
      </p:sp>
      <p:sp>
        <p:nvSpPr>
          <p:cNvPr id="7" name="Freeform 7"/>
          <p:cNvSpPr/>
          <p:nvPr/>
        </p:nvSpPr>
        <p:spPr>
          <a:xfrm>
            <a:off x="483956" y="322637"/>
            <a:ext cx="7053009" cy="9404012"/>
          </a:xfrm>
          <a:custGeom>
            <a:avLst/>
            <a:gdLst/>
            <a:ahLst/>
            <a:cxnLst/>
            <a:rect l="l" t="t" r="r" b="b"/>
            <a:pathLst>
              <a:path w="7053009" h="9404012">
                <a:moveTo>
                  <a:pt x="0" y="0"/>
                </a:moveTo>
                <a:lnTo>
                  <a:pt x="7053009" y="0"/>
                </a:lnTo>
                <a:lnTo>
                  <a:pt x="7053009" y="9404012"/>
                </a:lnTo>
                <a:lnTo>
                  <a:pt x="0" y="940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532" y="0"/>
            <a:ext cx="8901262" cy="10287000"/>
            <a:chOff x="0" y="0"/>
            <a:chExt cx="301104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943253" y="128550"/>
            <a:ext cx="6977530" cy="2471445"/>
            <a:chOff x="0" y="0"/>
            <a:chExt cx="9303373" cy="32952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046" r="-250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4010757" y="955935"/>
              <a:ext cx="5292616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A renewal or deepening of a faith relationship with God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43253" y="2709278"/>
            <a:ext cx="6977530" cy="2471445"/>
            <a:chOff x="0" y="0"/>
            <a:chExt cx="9303373" cy="32952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3506" r="-3350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010757" y="1072320"/>
              <a:ext cx="5292616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A strong sense of community and belonging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43253" y="5344110"/>
            <a:ext cx="6977530" cy="2471445"/>
            <a:chOff x="0" y="0"/>
            <a:chExt cx="9303373" cy="32952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7078" r="-4217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010757" y="1072320"/>
              <a:ext cx="5292616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A better sense of identity in terms of self and church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6308" y="1589404"/>
            <a:ext cx="5841662" cy="418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n-U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VII. What Can a Sponsor Expect for Him/herself?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943253" y="7815555"/>
            <a:ext cx="6977530" cy="2471445"/>
            <a:chOff x="0" y="0"/>
            <a:chExt cx="9303373" cy="32952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07391" y="545528"/>
              <a:ext cx="2284602" cy="2161804"/>
            </a:xfrm>
            <a:custGeom>
              <a:avLst/>
              <a:gdLst/>
              <a:ahLst/>
              <a:cxnLst/>
              <a:rect l="l" t="t" r="r" b="b"/>
              <a:pathLst>
                <a:path w="2284602" h="2161804">
                  <a:moveTo>
                    <a:pt x="0" y="0"/>
                  </a:moveTo>
                  <a:lnTo>
                    <a:pt x="2284602" y="0"/>
                  </a:lnTo>
                  <a:lnTo>
                    <a:pt x="2284602" y="2161804"/>
                  </a:lnTo>
                  <a:lnTo>
                    <a:pt x="0" y="216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010757" y="1569280"/>
              <a:ext cx="5292616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A new friend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A1AAC30C-3616-269C-3003-3349D9E8A2EF}"/>
              </a:ext>
            </a:extLst>
          </p:cNvPr>
          <p:cNvGrpSpPr/>
          <p:nvPr/>
        </p:nvGrpSpPr>
        <p:grpSpPr>
          <a:xfrm>
            <a:off x="-17787" y="-114298"/>
            <a:ext cx="18288000" cy="3315460"/>
            <a:chOff x="0" y="0"/>
            <a:chExt cx="6186311" cy="66040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C44F22BB-4ED9-2750-123F-59B9F2F92776}"/>
                </a:ext>
              </a:extLst>
            </p:cNvPr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6111835"/>
            <a:ext cx="18418156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65496" y="4643120"/>
            <a:ext cx="2136798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Recruiting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2306" y="4643120"/>
            <a:ext cx="2378491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Matching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58171" y="4257355"/>
            <a:ext cx="2701129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Ongoing Communication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64090" y="7081994"/>
            <a:ext cx="2136798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Training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59024" y="7081994"/>
            <a:ext cx="2136798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Supporting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44370" y="5541562"/>
            <a:ext cx="1379049" cy="1377326"/>
            <a:chOff x="0" y="0"/>
            <a:chExt cx="1838732" cy="1836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5768529" y="5541562"/>
            <a:ext cx="1379049" cy="1377326"/>
            <a:chOff x="0" y="0"/>
            <a:chExt cx="1838732" cy="18364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8892687" y="5541562"/>
            <a:ext cx="1379049" cy="1377326"/>
            <a:chOff x="0" y="0"/>
            <a:chExt cx="1838732" cy="1836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2016846" y="5541562"/>
            <a:ext cx="1379049" cy="1377326"/>
            <a:chOff x="0" y="0"/>
            <a:chExt cx="1838732" cy="18364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5141004" y="5541562"/>
            <a:ext cx="1379049" cy="1377326"/>
            <a:chOff x="0" y="0"/>
            <a:chExt cx="1838732" cy="18364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1453519" y="52154"/>
            <a:ext cx="15791713" cy="20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Part II: Sponsor Recruiting, Formation and Nurturing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52347" y="2072360"/>
            <a:ext cx="14692263" cy="8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49"/>
              </a:lnSpc>
            </a:pPr>
            <a:r>
              <a:rPr lang="en-US" sz="5499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The Role of the Sponsor Coordinator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0C297B91-DA3D-6DBB-AC71-7DF25C961995}"/>
              </a:ext>
            </a:extLst>
          </p:cNvPr>
          <p:cNvGrpSpPr/>
          <p:nvPr/>
        </p:nvGrpSpPr>
        <p:grpSpPr>
          <a:xfrm>
            <a:off x="-276532" y="0"/>
            <a:ext cx="8378763" cy="10287000"/>
            <a:chOff x="0" y="0"/>
            <a:chExt cx="3011044" cy="34798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20F5CBAD-DCE0-3A9B-2D1A-BEE5D294872A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/>
          <p:cNvSpPr/>
          <p:nvPr/>
        </p:nvSpPr>
        <p:spPr>
          <a:xfrm rot="5400000">
            <a:off x="2958731" y="5138738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244964"/>
            <a:ext cx="5841662" cy="20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II. Sponsor Training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48847" y="1824877"/>
            <a:ext cx="8325427" cy="1113790"/>
            <a:chOff x="0" y="0"/>
            <a:chExt cx="11100570" cy="1485053"/>
          </a:xfrm>
        </p:grpSpPr>
        <p:sp>
          <p:nvSpPr>
            <p:cNvPr id="7" name="TextBox 7"/>
            <p:cNvSpPr txBox="1"/>
            <p:nvPr/>
          </p:nvSpPr>
          <p:spPr>
            <a:xfrm>
              <a:off x="1623934" y="-76200"/>
              <a:ext cx="9476635" cy="1561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Sign in (Coffee and doughnuts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Sponsors fill out application form)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26883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8847" y="3248930"/>
            <a:ext cx="8325427" cy="889926"/>
            <a:chOff x="0" y="0"/>
            <a:chExt cx="11100570" cy="1186568"/>
          </a:xfrm>
        </p:grpSpPr>
        <p:sp>
          <p:nvSpPr>
            <p:cNvPr id="10" name="TextBox 10"/>
            <p:cNvSpPr txBox="1"/>
            <p:nvPr/>
          </p:nvSpPr>
          <p:spPr>
            <a:xfrm>
              <a:off x="1623934" y="266265"/>
              <a:ext cx="9476635" cy="76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Welcome/Thank you for saying “yes”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48847" y="4606767"/>
            <a:ext cx="8325427" cy="4787049"/>
            <a:chOff x="0" y="0"/>
            <a:chExt cx="11100570" cy="6382732"/>
          </a:xfrm>
        </p:grpSpPr>
        <p:sp>
          <p:nvSpPr>
            <p:cNvPr id="13" name="TextBox 13"/>
            <p:cNvSpPr txBox="1"/>
            <p:nvPr/>
          </p:nvSpPr>
          <p:spPr>
            <a:xfrm>
              <a:off x="1623934" y="20879"/>
              <a:ext cx="9476635" cy="636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Introductions: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     family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     where from?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     how long at parish and your involvement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     why do you want to be a Sponsor?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endParaRPr lang="en-US" sz="3399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DC1CADF2-9673-ED3A-F76D-70E868B66932}"/>
              </a:ext>
            </a:extLst>
          </p:cNvPr>
          <p:cNvGrpSpPr/>
          <p:nvPr/>
        </p:nvGrpSpPr>
        <p:grpSpPr>
          <a:xfrm>
            <a:off x="-276532" y="0"/>
            <a:ext cx="7151655" cy="10287000"/>
            <a:chOff x="0" y="0"/>
            <a:chExt cx="3011044" cy="347980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7ECEA284-1616-7715-8827-6500A79DAA16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/>
          <p:cNvSpPr/>
          <p:nvPr/>
        </p:nvSpPr>
        <p:spPr>
          <a:xfrm>
            <a:off x="6875125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45638" y="1725651"/>
            <a:ext cx="5841662" cy="313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Sponsor Training</a:t>
            </a:r>
          </a:p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(Continued)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126364" y="1744701"/>
            <a:ext cx="10709944" cy="6112314"/>
            <a:chOff x="0" y="-76200"/>
            <a:chExt cx="14279925" cy="8149752"/>
          </a:xfrm>
        </p:grpSpPr>
        <p:sp>
          <p:nvSpPr>
            <p:cNvPr id="7" name="TextBox 7"/>
            <p:cNvSpPr txBox="1"/>
            <p:nvPr/>
          </p:nvSpPr>
          <p:spPr>
            <a:xfrm>
              <a:off x="1516689" y="-76200"/>
              <a:ext cx="12763236" cy="8149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33"/>
                </a:lnSpc>
              </a:pPr>
              <a:r>
                <a:rPr lang="en-US" sz="3452" b="1" dirty="0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Presentation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What is RCIA (OCIA)?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A History of the Catechumenate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Clarify words/terms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Steps and stages of the RCIA (OCIA) journey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Read Luke 24:13-35 – The Road to Emmaus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Ask them to find the parallels to the RCIA (OCIA) journey</a:t>
              </a:r>
            </a:p>
            <a:p>
              <a:pPr marL="745444" lvl="1" indent="-372722" algn="l">
                <a:lnSpc>
                  <a:spcPts val="4833"/>
                </a:lnSpc>
                <a:buFont typeface="Arial"/>
                <a:buChar char="•"/>
              </a:pPr>
              <a:r>
                <a:rPr lang="en-US" sz="3452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 If necessary, go over the annulment process</a:t>
              </a:r>
            </a:p>
            <a:p>
              <a:pPr algn="l">
                <a:lnSpc>
                  <a:spcPts val="4833"/>
                </a:lnSpc>
                <a:spcBef>
                  <a:spcPct val="0"/>
                </a:spcBef>
              </a:pPr>
              <a:endParaRPr lang="en-US" sz="3452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23753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AFAAEC49-429B-F5C1-2155-2A7AFAA8680B}"/>
              </a:ext>
            </a:extLst>
          </p:cNvPr>
          <p:cNvGrpSpPr/>
          <p:nvPr/>
        </p:nvGrpSpPr>
        <p:grpSpPr>
          <a:xfrm>
            <a:off x="-276532" y="0"/>
            <a:ext cx="7151655" cy="10287000"/>
            <a:chOff x="0" y="0"/>
            <a:chExt cx="3011044" cy="3479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77351BC-DB11-8321-2593-5156FA0D604E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8263881" y="1725651"/>
            <a:ext cx="9572427" cy="669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452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Video: “Becoming an RCIA Sponsor”</a:t>
            </a:r>
          </a:p>
          <a:p>
            <a:pPr marL="745444" lvl="1" indent="-372722" algn="l">
              <a:lnSpc>
                <a:spcPts val="4833"/>
              </a:lnSpc>
              <a:buFont typeface="Arial"/>
              <a:buChar char="•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Part I – Inquiry</a:t>
            </a:r>
          </a:p>
          <a:p>
            <a:pPr marL="1490889" lvl="2" indent="-496963" algn="l">
              <a:lnSpc>
                <a:spcPts val="4833"/>
              </a:lnSpc>
              <a:buFont typeface="Arial"/>
              <a:buChar char="⚬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Discussion</a:t>
            </a:r>
          </a:p>
          <a:p>
            <a:pPr marL="745444" lvl="1" indent="-372722" algn="l">
              <a:lnSpc>
                <a:spcPts val="4833"/>
              </a:lnSpc>
              <a:buFont typeface="Arial"/>
              <a:buChar char="•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 Part II – Catechumenate</a:t>
            </a:r>
          </a:p>
          <a:p>
            <a:pPr marL="1490889" lvl="2" indent="-496963" algn="l">
              <a:lnSpc>
                <a:spcPts val="4833"/>
              </a:lnSpc>
              <a:buFont typeface="Arial"/>
              <a:buChar char="⚬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 Discussion</a:t>
            </a:r>
          </a:p>
          <a:p>
            <a:pPr marL="745444" lvl="1" indent="-372722" algn="l">
              <a:lnSpc>
                <a:spcPts val="4833"/>
              </a:lnSpc>
              <a:buFont typeface="Arial"/>
              <a:buChar char="•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 Part III – Before Purification and Enlightenment</a:t>
            </a:r>
          </a:p>
          <a:p>
            <a:pPr marL="1490889" lvl="2" indent="-496963" algn="l">
              <a:lnSpc>
                <a:spcPts val="4833"/>
              </a:lnSpc>
              <a:buFont typeface="Arial"/>
              <a:buChar char="⚬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 Discussion</a:t>
            </a:r>
          </a:p>
          <a:p>
            <a:pPr marL="745444" lvl="1" indent="-372722" algn="l">
              <a:lnSpc>
                <a:spcPts val="4833"/>
              </a:lnSpc>
              <a:buFont typeface="Arial"/>
              <a:buChar char="•"/>
            </a:pPr>
            <a:r>
              <a:rPr lang="en-US" sz="3452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 Part IV – Fr. Jim Dunning</a:t>
            </a:r>
          </a:p>
          <a:p>
            <a:pPr algn="l">
              <a:lnSpc>
                <a:spcPts val="4833"/>
              </a:lnSpc>
            </a:pPr>
            <a:endParaRPr lang="en-US" sz="3452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833"/>
              </a:lnSpc>
              <a:spcBef>
                <a:spcPct val="0"/>
              </a:spcBef>
            </a:pPr>
            <a:endParaRPr lang="en-US" sz="3452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875125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81050" y="1725651"/>
            <a:ext cx="5841662" cy="313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Sponsor Training</a:t>
            </a:r>
          </a:p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(Continued)</a:t>
            </a:r>
          </a:p>
        </p:txBody>
      </p:sp>
      <p:sp>
        <p:nvSpPr>
          <p:cNvPr id="7" name="Freeform 7"/>
          <p:cNvSpPr/>
          <p:nvPr/>
        </p:nvSpPr>
        <p:spPr>
          <a:xfrm>
            <a:off x="7126364" y="1819666"/>
            <a:ext cx="891040" cy="889926"/>
          </a:xfrm>
          <a:custGeom>
            <a:avLst/>
            <a:gdLst/>
            <a:ahLst/>
            <a:cxnLst/>
            <a:rect l="l" t="t" r="r" b="b"/>
            <a:pathLst>
              <a:path w="891040" h="889926">
                <a:moveTo>
                  <a:pt x="0" y="0"/>
                </a:moveTo>
                <a:lnTo>
                  <a:pt x="891040" y="0"/>
                </a:lnTo>
                <a:lnTo>
                  <a:pt x="891040" y="889926"/>
                </a:lnTo>
                <a:lnTo>
                  <a:pt x="0" y="889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532" y="0"/>
            <a:ext cx="8901262" cy="10287000"/>
            <a:chOff x="0" y="0"/>
            <a:chExt cx="301104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08B95D-065A-F97B-A4B2-D468AA41BAD4}"/>
              </a:ext>
            </a:extLst>
          </p:cNvPr>
          <p:cNvGrpSpPr/>
          <p:nvPr/>
        </p:nvGrpSpPr>
        <p:grpSpPr>
          <a:xfrm>
            <a:off x="9917218" y="1124914"/>
            <a:ext cx="7003565" cy="2605586"/>
            <a:chOff x="9917218" y="1124914"/>
            <a:chExt cx="7003565" cy="2605586"/>
          </a:xfrm>
        </p:grpSpPr>
        <p:sp>
          <p:nvSpPr>
            <p:cNvPr id="4" name="Freeform 4"/>
            <p:cNvSpPr/>
            <p:nvPr/>
          </p:nvSpPr>
          <p:spPr>
            <a:xfrm>
              <a:off x="9917218" y="1124914"/>
              <a:ext cx="2608847" cy="2605586"/>
            </a:xfrm>
            <a:custGeom>
              <a:avLst/>
              <a:gdLst/>
              <a:ahLst/>
              <a:cxnLst/>
              <a:rect l="l" t="t" r="r" b="b"/>
              <a:pathLst>
                <a:path w="2608847" h="2605586">
                  <a:moveTo>
                    <a:pt x="0" y="0"/>
                  </a:moveTo>
                  <a:lnTo>
                    <a:pt x="2608847" y="0"/>
                  </a:lnTo>
                  <a:lnTo>
                    <a:pt x="2608847" y="2605585"/>
                  </a:lnTo>
                  <a:lnTo>
                    <a:pt x="0" y="2605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0122410" y="1328479"/>
              <a:ext cx="2198464" cy="2198455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046" r="-250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2951321" y="1280854"/>
              <a:ext cx="3969462" cy="184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In the sessions, when questions are asked, sit out the silence – wait for them to speak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FF97F1-55A3-98FA-43E0-1283A233E69E}"/>
              </a:ext>
            </a:extLst>
          </p:cNvPr>
          <p:cNvGrpSpPr/>
          <p:nvPr/>
        </p:nvGrpSpPr>
        <p:grpSpPr>
          <a:xfrm>
            <a:off x="9917218" y="3874875"/>
            <a:ext cx="7003565" cy="2605586"/>
            <a:chOff x="9917218" y="3874875"/>
            <a:chExt cx="7003565" cy="2605586"/>
          </a:xfrm>
        </p:grpSpPr>
        <p:sp>
          <p:nvSpPr>
            <p:cNvPr id="5" name="Freeform 5"/>
            <p:cNvSpPr/>
            <p:nvPr/>
          </p:nvSpPr>
          <p:spPr>
            <a:xfrm>
              <a:off x="9917218" y="3874875"/>
              <a:ext cx="2608847" cy="2605586"/>
            </a:xfrm>
            <a:custGeom>
              <a:avLst/>
              <a:gdLst/>
              <a:ahLst/>
              <a:cxnLst/>
              <a:rect l="l" t="t" r="r" b="b"/>
              <a:pathLst>
                <a:path w="2608847" h="2605586">
                  <a:moveTo>
                    <a:pt x="0" y="0"/>
                  </a:moveTo>
                  <a:lnTo>
                    <a:pt x="2608847" y="0"/>
                  </a:lnTo>
                  <a:lnTo>
                    <a:pt x="2608847" y="2605585"/>
                  </a:lnTo>
                  <a:lnTo>
                    <a:pt x="0" y="2605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0122410" y="4078440"/>
              <a:ext cx="2198464" cy="2198455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8823" r="-882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951321" y="4030815"/>
              <a:ext cx="3969462" cy="184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Know that the team is here for you as well as for the Catechumens and Candidates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5687DB-940C-752C-854E-B13D6517C13E}"/>
              </a:ext>
            </a:extLst>
          </p:cNvPr>
          <p:cNvGrpSpPr/>
          <p:nvPr/>
        </p:nvGrpSpPr>
        <p:grpSpPr>
          <a:xfrm>
            <a:off x="9917218" y="6652714"/>
            <a:ext cx="7003565" cy="2605586"/>
            <a:chOff x="9917218" y="6652714"/>
            <a:chExt cx="7003565" cy="2605586"/>
          </a:xfrm>
        </p:grpSpPr>
        <p:sp>
          <p:nvSpPr>
            <p:cNvPr id="6" name="Freeform 6"/>
            <p:cNvSpPr/>
            <p:nvPr/>
          </p:nvSpPr>
          <p:spPr>
            <a:xfrm>
              <a:off x="9917218" y="6652714"/>
              <a:ext cx="2608847" cy="2605586"/>
            </a:xfrm>
            <a:custGeom>
              <a:avLst/>
              <a:gdLst/>
              <a:ahLst/>
              <a:cxnLst/>
              <a:rect l="l" t="t" r="r" b="b"/>
              <a:pathLst>
                <a:path w="2608847" h="2605586">
                  <a:moveTo>
                    <a:pt x="0" y="0"/>
                  </a:moveTo>
                  <a:lnTo>
                    <a:pt x="2608847" y="0"/>
                  </a:lnTo>
                  <a:lnTo>
                    <a:pt x="2608847" y="2605586"/>
                  </a:lnTo>
                  <a:lnTo>
                    <a:pt x="0" y="260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0122410" y="6856280"/>
              <a:ext cx="2198464" cy="2198455"/>
              <a:chOff x="0" y="0"/>
              <a:chExt cx="6350000" cy="63499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5046" r="-250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951321" y="7239862"/>
              <a:ext cx="3969462" cy="1383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The parking lot after the sessions is where good things happen!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06308" y="2190538"/>
            <a:ext cx="5841662" cy="3690034"/>
            <a:chOff x="0" y="0"/>
            <a:chExt cx="7788883" cy="492004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76200"/>
              <a:ext cx="7788883" cy="4158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19"/>
                </a:lnSpc>
              </a:pPr>
              <a:r>
                <a:rPr lang="en-US" sz="6399" b="1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Sponsor Training</a:t>
              </a:r>
            </a:p>
            <a:p>
              <a:pPr marL="0" lvl="0" indent="0" algn="l">
                <a:lnSpc>
                  <a:spcPts val="8320"/>
                </a:lnSpc>
              </a:pPr>
              <a:r>
                <a:rPr lang="en-US" sz="6400" b="1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(Continued)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78272"/>
              <a:ext cx="7788883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Some Helpful Hints for Sponsors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625FE3BA-8A2B-1084-578F-0AB9F123CEED}"/>
              </a:ext>
            </a:extLst>
          </p:cNvPr>
          <p:cNvGrpSpPr/>
          <p:nvPr/>
        </p:nvGrpSpPr>
        <p:grpSpPr>
          <a:xfrm>
            <a:off x="-276532" y="0"/>
            <a:ext cx="7151657" cy="10287000"/>
            <a:chOff x="0" y="0"/>
            <a:chExt cx="3011044" cy="3479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AD3CB8E-A237-2DB6-4FF6-8BC7FBAB2284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8274579" y="2188429"/>
            <a:ext cx="9572427" cy="364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452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Materials</a:t>
            </a:r>
          </a:p>
          <a:p>
            <a:pPr algn="l">
              <a:lnSpc>
                <a:spcPts val="4833"/>
              </a:lnSpc>
            </a:pPr>
            <a:r>
              <a:rPr lang="en-US" sz="3452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- I provide them with lots of handouts</a:t>
            </a:r>
          </a:p>
          <a:p>
            <a:pPr algn="l">
              <a:lnSpc>
                <a:spcPts val="4833"/>
              </a:lnSpc>
            </a:pPr>
            <a:r>
              <a:rPr lang="en-US" sz="3452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-US" sz="3452" i="1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Guide for Sponsors </a:t>
            </a:r>
            <a:r>
              <a:rPr lang="en-US" sz="3452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by Ron Lewinski, Liturgy Training Publications</a:t>
            </a:r>
          </a:p>
          <a:p>
            <a:pPr algn="l">
              <a:lnSpc>
                <a:spcPts val="4833"/>
              </a:lnSpc>
            </a:pPr>
            <a:endParaRPr lang="en-US" sz="3452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833"/>
              </a:lnSpc>
              <a:spcBef>
                <a:spcPct val="0"/>
              </a:spcBef>
            </a:pPr>
            <a:endParaRPr lang="en-US" sz="3452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875125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17222" y="2188429"/>
            <a:ext cx="5841662" cy="313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Sponsor Training</a:t>
            </a:r>
          </a:p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(Continued)</a:t>
            </a:r>
          </a:p>
        </p:txBody>
      </p:sp>
      <p:sp>
        <p:nvSpPr>
          <p:cNvPr id="7" name="Freeform 7"/>
          <p:cNvSpPr/>
          <p:nvPr/>
        </p:nvSpPr>
        <p:spPr>
          <a:xfrm>
            <a:off x="7131713" y="2264629"/>
            <a:ext cx="891040" cy="889926"/>
          </a:xfrm>
          <a:custGeom>
            <a:avLst/>
            <a:gdLst/>
            <a:ahLst/>
            <a:cxnLst/>
            <a:rect l="l" t="t" r="r" b="b"/>
            <a:pathLst>
              <a:path w="891040" h="889926">
                <a:moveTo>
                  <a:pt x="0" y="0"/>
                </a:moveTo>
                <a:lnTo>
                  <a:pt x="891040" y="0"/>
                </a:lnTo>
                <a:lnTo>
                  <a:pt x="891040" y="889926"/>
                </a:lnTo>
                <a:lnTo>
                  <a:pt x="0" y="889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4272"/>
            <a:ext cx="18288000" cy="2403970"/>
            <a:chOff x="0" y="0"/>
            <a:chExt cx="6186311" cy="813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13195"/>
            </a:xfrm>
            <a:custGeom>
              <a:avLst/>
              <a:gdLst/>
              <a:ahLst/>
              <a:cxnLst/>
              <a:rect l="l" t="t" r="r" b="b"/>
              <a:pathLst>
                <a:path w="6186311" h="813195">
                  <a:moveTo>
                    <a:pt x="6061851" y="813195"/>
                  </a:moveTo>
                  <a:lnTo>
                    <a:pt x="124460" y="813195"/>
                  </a:lnTo>
                  <a:cubicBezTo>
                    <a:pt x="55880" y="813195"/>
                    <a:pt x="0" y="757315"/>
                    <a:pt x="0" y="688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688735"/>
                  </a:lnTo>
                  <a:cubicBezTo>
                    <a:pt x="6186311" y="757315"/>
                    <a:pt x="6130431" y="813195"/>
                    <a:pt x="6061851" y="813195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0" y="677713"/>
            <a:ext cx="13118705" cy="9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9"/>
              </a:lnSpc>
              <a:spcBef>
                <a:spcPct val="0"/>
              </a:spcBef>
            </a:pPr>
            <a:r>
              <a:rPr lang="en-US" sz="572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III.  Sponsors Meet the Inquirers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9099" y="2600016"/>
            <a:ext cx="16853101" cy="721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34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 use an exercise from Stephen Ministry called “A Relationship Exercise”.</a:t>
            </a:r>
          </a:p>
          <a:p>
            <a:pPr algn="l">
              <a:lnSpc>
                <a:spcPts val="2834"/>
              </a:lnSpc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Sponsors sit face to face with the Inquirer and each take turns completing the following sentences: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name is…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come from…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work at…(or I go to school at…)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family is made up of…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best thing I did during the past year was…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of my nicknames are…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feel happy when…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do for fun is…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greatest person I have ever met is…and then give some reasons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I’m afraid of…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dislike doing is…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I regret is…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feel sad when…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feel uneasy or embarrassed when…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I like about you is…</a:t>
            </a:r>
          </a:p>
          <a:p>
            <a:pPr marL="593738" lvl="1" indent="-296869" algn="l">
              <a:lnSpc>
                <a:spcPts val="2834"/>
              </a:lnSpc>
              <a:buFont typeface="Arial"/>
              <a:buChar char="•"/>
            </a:pPr>
            <a:r>
              <a:rPr lang="en-US" sz="32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in the RCIA process because…(Sponsors answer this one, too.)</a:t>
            </a:r>
          </a:p>
          <a:p>
            <a:pPr marL="593738" lvl="1" indent="-296869" algn="l">
              <a:lnSpc>
                <a:spcPts val="2834"/>
              </a:lnSpc>
            </a:pPr>
            <a:endParaRPr lang="en-US" sz="32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3738" lvl="1" indent="-296869" algn="l">
              <a:lnSpc>
                <a:spcPts val="2834"/>
              </a:lnSpc>
            </a:pPr>
            <a:endParaRPr lang="en-US" sz="32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EB9D347-2EC6-CF72-D294-F8093C3C59FB}"/>
              </a:ext>
            </a:extLst>
          </p:cNvPr>
          <p:cNvGrpSpPr/>
          <p:nvPr/>
        </p:nvGrpSpPr>
        <p:grpSpPr>
          <a:xfrm>
            <a:off x="-276532" y="0"/>
            <a:ext cx="7151657" cy="10287000"/>
            <a:chOff x="0" y="0"/>
            <a:chExt cx="3011044" cy="34798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B8C60F3-15A5-2A1A-DD74-467BEB149E6B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389782" y="406617"/>
            <a:ext cx="810871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Entrance procession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89782" y="1550778"/>
            <a:ext cx="986951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Opening Song: “Here I Am, Lord”, Dan Schutte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89782" y="2694940"/>
            <a:ext cx="810871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Opening Prayer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89782" y="3839102"/>
            <a:ext cx="9333577" cy="63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Liturgy of the Word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Jeremiah 1: 4-9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Ps. 139 – “You Are Near”, Dan Schutte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Gospel acclamation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John 1:1-9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Reflection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Reflection song: “Be Not Afraid”, Bob </a:t>
            </a:r>
            <a:r>
              <a:rPr lang="en-US" sz="3600" dirty="0" err="1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Dufford</a:t>
            </a:r>
            <a:r>
              <a:rPr lang="en-US" sz="36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, SJ</a:t>
            </a: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0447" y="952500"/>
            <a:ext cx="5988731" cy="209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IV. Sponsor Commissioning</a:t>
            </a:r>
          </a:p>
        </p:txBody>
      </p:sp>
      <p:sp>
        <p:nvSpPr>
          <p:cNvPr id="8" name="AutoShape 8"/>
          <p:cNvSpPr/>
          <p:nvPr/>
        </p:nvSpPr>
        <p:spPr>
          <a:xfrm>
            <a:off x="7054481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30448" y="4085099"/>
            <a:ext cx="571589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i="1">
                <a:solidFill>
                  <a:srgbClr val="043539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Format for a Liturgy held in the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130FCFC2-B058-4873-6E51-A94D92CAB1FB}"/>
              </a:ext>
            </a:extLst>
          </p:cNvPr>
          <p:cNvGrpSpPr/>
          <p:nvPr/>
        </p:nvGrpSpPr>
        <p:grpSpPr>
          <a:xfrm>
            <a:off x="-276532" y="0"/>
            <a:ext cx="7331012" cy="10287000"/>
            <a:chOff x="0" y="0"/>
            <a:chExt cx="3011044" cy="34798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09B3268-14B8-43ED-0B7D-5B19DA079D19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85800" y="1050552"/>
            <a:ext cx="5715890" cy="313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Sponsor Commissioning</a:t>
            </a:r>
          </a:p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(Continued)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89782" y="128239"/>
            <a:ext cx="7629979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Acceptance of the Ministry of Sponsor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89782" y="1143359"/>
            <a:ext cx="9286826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Lighting of the Sponsors’ Candles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9782" y="2158480"/>
            <a:ext cx="7629979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The Blessing of the Sponsors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89782" y="3173601"/>
            <a:ext cx="8782528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Sponsors recite the Sponsor’s Prayer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89782" y="4188722"/>
            <a:ext cx="8782528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Sponsors welcome the Inquirers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89782" y="5203843"/>
            <a:ext cx="9869518" cy="179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Sponsors present the Word of God to the Inquirers (making the sign of the cross on their forehead, lips, and heart) and give </a:t>
            </a:r>
            <a:r>
              <a:rPr lang="en-US" sz="3387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them their lit candle.</a:t>
            </a:r>
            <a:endParaRPr lang="en-US" sz="3387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9782" y="7419959"/>
            <a:ext cx="8782528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Closing Prayer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89782" y="8435080"/>
            <a:ext cx="8782528" cy="59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  <a:spcBef>
                <a:spcPct val="0"/>
              </a:spcBef>
            </a:pPr>
            <a:r>
              <a:rPr lang="en-US" sz="3387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Closing Song: “The Summons”, John L. Bell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054481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8816" y="0"/>
            <a:ext cx="6715682" cy="10287000"/>
            <a:chOff x="0" y="0"/>
            <a:chExt cx="227172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1725" cy="3479800"/>
            </a:xfrm>
            <a:custGeom>
              <a:avLst/>
              <a:gdLst/>
              <a:ahLst/>
              <a:cxnLst/>
              <a:rect l="l" t="t" r="r" b="b"/>
              <a:pathLst>
                <a:path w="2271725" h="3479800">
                  <a:moveTo>
                    <a:pt x="214726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7265" y="0"/>
                  </a:lnTo>
                  <a:cubicBezTo>
                    <a:pt x="2215845" y="0"/>
                    <a:pt x="2271725" y="55880"/>
                    <a:pt x="2271725" y="124460"/>
                  </a:cubicBezTo>
                  <a:lnTo>
                    <a:pt x="2271725" y="3355340"/>
                  </a:lnTo>
                  <a:cubicBezTo>
                    <a:pt x="2271725" y="3423920"/>
                    <a:pt x="2215845" y="3479800"/>
                    <a:pt x="2147265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781" y="190500"/>
            <a:ext cx="5662489" cy="392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Part I: Opening Song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8648700"/>
            <a:ext cx="5596381" cy="89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150"/>
              </a:lnSpc>
              <a:spcBef>
                <a:spcPct val="0"/>
              </a:spcBef>
            </a:pPr>
            <a:r>
              <a:rPr lang="en-US" sz="55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The Servant Song</a:t>
            </a:r>
          </a:p>
        </p:txBody>
      </p:sp>
      <p:pic>
        <p:nvPicPr>
          <p:cNvPr id="7" name="Online Media 6" title="The Servant Song by Richard Gillard">
            <a:hlinkClick r:id="" action="ppaction://media"/>
            <a:extLst>
              <a:ext uri="{FF2B5EF4-FFF2-40B4-BE49-F238E27FC236}">
                <a16:creationId xmlns:a16="http://schemas.microsoft.com/office/drawing/2014/main" id="{3888F5D4-6061-8F0C-C5CE-8BF03F435C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781" y="5096178"/>
            <a:ext cx="5662489" cy="319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5857C-423F-0C94-CB8A-D878619C9C16}"/>
              </a:ext>
            </a:extLst>
          </p:cNvPr>
          <p:cNvSpPr txBox="1"/>
          <p:nvPr/>
        </p:nvSpPr>
        <p:spPr>
          <a:xfrm>
            <a:off x="7092136" y="284262"/>
            <a:ext cx="99060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1,6. 	Will you let me be your servant, let me be as Christ to you;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Pray that I may have the grace to let you be my servant, too.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We are pilgrims on a journey, we are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trav’lers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road;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We are there to help each other walk the mile and bear the 	load.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I will hold the Christ-light for you in the night-time of your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fear;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will hold my hand out to you, speak the peace you long to 	hear.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	I will weep when you are weeping; when you laugh I’ll laugh 	with you.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will share your joy and sorrow ‘til we see this journey 	through.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	When we sing to God in heaven we shall find such harmony,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Born of all we’ve known together of Christ’s love and agony.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445468"/>
            <a:ext cx="18288000" cy="3363045"/>
            <a:chOff x="0" y="0"/>
            <a:chExt cx="6186311" cy="113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-134174" y="6679542"/>
            <a:ext cx="4528064" cy="4757747"/>
          </a:xfrm>
          <a:custGeom>
            <a:avLst/>
            <a:gdLst/>
            <a:ahLst/>
            <a:cxnLst/>
            <a:rect l="l" t="t" r="r" b="b"/>
            <a:pathLst>
              <a:path w="4327398" h="4567175">
                <a:moveTo>
                  <a:pt x="0" y="0"/>
                </a:moveTo>
                <a:lnTo>
                  <a:pt x="4327398" y="0"/>
                </a:lnTo>
                <a:lnTo>
                  <a:pt x="4327398" y="4567174"/>
                </a:lnTo>
                <a:lnTo>
                  <a:pt x="0" y="4567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BE96C9-FD0C-E117-476B-E4C225A246F6}"/>
              </a:ext>
            </a:extLst>
          </p:cNvPr>
          <p:cNvGrpSpPr/>
          <p:nvPr/>
        </p:nvGrpSpPr>
        <p:grpSpPr>
          <a:xfrm>
            <a:off x="5054307" y="3596604"/>
            <a:ext cx="3849302" cy="5195111"/>
            <a:chOff x="5054307" y="3682189"/>
            <a:chExt cx="3849302" cy="5195111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584AC4DE-5076-3158-0120-EDCBC0C2EC44}"/>
                </a:ext>
              </a:extLst>
            </p:cNvPr>
            <p:cNvGrpSpPr/>
            <p:nvPr/>
          </p:nvGrpSpPr>
          <p:grpSpPr>
            <a:xfrm>
              <a:off x="5054307" y="3682189"/>
              <a:ext cx="3849302" cy="5195111"/>
              <a:chOff x="0" y="0"/>
              <a:chExt cx="812800" cy="514242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C3ACFFF1-2A71-0D85-18BF-DE61C34C5A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72F65A98-5179-561D-DE10-6F02811BC5A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490287" y="4053752"/>
              <a:ext cx="2977343" cy="445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A meeting to check in after they have been a sponsor for about 2 months.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0027D6-E353-8C76-22AF-FA67274E06FF}"/>
              </a:ext>
            </a:extLst>
          </p:cNvPr>
          <p:cNvGrpSpPr/>
          <p:nvPr/>
        </p:nvGrpSpPr>
        <p:grpSpPr>
          <a:xfrm>
            <a:off x="13838431" y="3596604"/>
            <a:ext cx="3849302" cy="6423696"/>
            <a:chOff x="13838431" y="3596604"/>
            <a:chExt cx="3849302" cy="6423696"/>
          </a:xfrm>
        </p:grpSpPr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1890A860-2417-2BDF-31CB-37982326DCA1}"/>
                </a:ext>
              </a:extLst>
            </p:cNvPr>
            <p:cNvGrpSpPr/>
            <p:nvPr/>
          </p:nvGrpSpPr>
          <p:grpSpPr>
            <a:xfrm>
              <a:off x="13838431" y="3596604"/>
              <a:ext cx="3849302" cy="6423696"/>
              <a:chOff x="0" y="0"/>
              <a:chExt cx="812800" cy="514242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8BEAEB5E-E9D2-7D13-0BF0-1C186401B5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CA6DB0CA-02B9-47C5-0334-3BD0D7211B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4274411" y="3944285"/>
              <a:ext cx="2977343" cy="5728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A meeting during </a:t>
              </a:r>
              <a:r>
                <a:rPr lang="en-US" sz="3599" dirty="0" err="1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Mystagogia</a:t>
              </a:r>
              <a:r>
                <a:rPr lang="en-US" sz="3599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 to prepare them to help with discernment of where God is calling the new Catholics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FF851E-B035-0588-FAA3-1166A600EE1E}"/>
              </a:ext>
            </a:extLst>
          </p:cNvPr>
          <p:cNvGrpSpPr/>
          <p:nvPr/>
        </p:nvGrpSpPr>
        <p:grpSpPr>
          <a:xfrm>
            <a:off x="769025" y="3596604"/>
            <a:ext cx="3849302" cy="2596267"/>
            <a:chOff x="769025" y="3631391"/>
            <a:chExt cx="3849302" cy="259626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8461F640-057B-5013-C469-FC70C0D4FBA1}"/>
                </a:ext>
              </a:extLst>
            </p:cNvPr>
            <p:cNvGrpSpPr/>
            <p:nvPr/>
          </p:nvGrpSpPr>
          <p:grpSpPr>
            <a:xfrm>
              <a:off x="769025" y="3631391"/>
              <a:ext cx="3849302" cy="2596267"/>
              <a:chOff x="0" y="0"/>
              <a:chExt cx="812800" cy="51424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82D2C03D-6C07-A43E-8AD1-8BEBB746A2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27004B60-33D9-3675-85CA-2D1F5F338E0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38989" y="4298969"/>
              <a:ext cx="2909374" cy="1261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Rehearsals for Rites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5925" y="952500"/>
            <a:ext cx="15034860" cy="10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V. Sponsor Meetings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789F28-14B9-1FFD-B57E-B2F0F7CD2D4D}"/>
              </a:ext>
            </a:extLst>
          </p:cNvPr>
          <p:cNvGrpSpPr/>
          <p:nvPr/>
        </p:nvGrpSpPr>
        <p:grpSpPr>
          <a:xfrm>
            <a:off x="9564026" y="3596604"/>
            <a:ext cx="3849302" cy="4046688"/>
            <a:chOff x="9564026" y="3631391"/>
            <a:chExt cx="3849302" cy="4046688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27D6A30D-0559-0F16-9E78-EB85D58B6E07}"/>
                </a:ext>
              </a:extLst>
            </p:cNvPr>
            <p:cNvGrpSpPr/>
            <p:nvPr/>
          </p:nvGrpSpPr>
          <p:grpSpPr>
            <a:xfrm>
              <a:off x="9564026" y="3631391"/>
              <a:ext cx="3849302" cy="4046688"/>
              <a:chOff x="0" y="0"/>
              <a:chExt cx="812800" cy="514242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47531D00-46CE-747F-F923-0A44E27828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352929C7-D12F-2A98-2C8D-0D22CDDE6D7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886344" y="4066918"/>
              <a:ext cx="3204667" cy="317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A meeting before Lent to prepare them for additional responsibilities.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83062" y="7810500"/>
            <a:ext cx="3403138" cy="2028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n-US" sz="2881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General principle: keep them a few steps ahead of the seekers!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10861"/>
            <a:ext cx="18288000" cy="1952277"/>
            <a:chOff x="0" y="0"/>
            <a:chExt cx="6186311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619505"/>
            <a:ext cx="18288000" cy="1952277"/>
            <a:chOff x="0" y="0"/>
            <a:chExt cx="6186311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99193" y="-45178"/>
            <a:ext cx="9596791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8400"/>
              </a:spcBef>
            </a:pPr>
            <a:r>
              <a:rPr lang="en-US" sz="80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VI. Closing Prayer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89181"/>
            <a:ext cx="18288000" cy="2168034"/>
            <a:chOff x="0" y="0"/>
            <a:chExt cx="6186311" cy="733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33384"/>
            </a:xfrm>
            <a:custGeom>
              <a:avLst/>
              <a:gdLst/>
              <a:ahLst/>
              <a:cxnLst/>
              <a:rect l="l" t="t" r="r" b="b"/>
              <a:pathLst>
                <a:path w="6186311" h="733384">
                  <a:moveTo>
                    <a:pt x="6061851" y="733384"/>
                  </a:moveTo>
                  <a:lnTo>
                    <a:pt x="124460" y="733384"/>
                  </a:lnTo>
                  <a:cubicBezTo>
                    <a:pt x="55880" y="733384"/>
                    <a:pt x="0" y="677504"/>
                    <a:pt x="0" y="6089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608924"/>
                  </a:lnTo>
                  <a:cubicBezTo>
                    <a:pt x="6186311" y="677504"/>
                    <a:pt x="6130431" y="733384"/>
                    <a:pt x="6061851" y="733384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6686" y="325342"/>
            <a:ext cx="17019427" cy="1053511"/>
            <a:chOff x="0" y="-57148"/>
            <a:chExt cx="22692570" cy="4872198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48"/>
              <a:ext cx="20525825" cy="4018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50"/>
                </a:lnSpc>
              </a:pPr>
              <a:r>
                <a:rPr lang="en-US" sz="5500" b="1" dirty="0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II.  a: What the Rite Has to Say about Sponsors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4406134"/>
              <a:ext cx="22692570" cy="408916"/>
            </a:xfrm>
            <a:custGeom>
              <a:avLst/>
              <a:gdLst/>
              <a:ahLst/>
              <a:cxnLst/>
              <a:rect l="l" t="t" r="r" b="b"/>
              <a:pathLst>
                <a:path w="22692570" h="408916">
                  <a:moveTo>
                    <a:pt x="0" y="0"/>
                  </a:moveTo>
                  <a:lnTo>
                    <a:pt x="22692570" y="0"/>
                  </a:lnTo>
                  <a:lnTo>
                    <a:pt x="22692570" y="408916"/>
                  </a:lnTo>
                  <a:lnTo>
                    <a:pt x="0" y="408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5672" b="-956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2667000" y="1491679"/>
            <a:ext cx="12573376" cy="8514701"/>
          </a:xfrm>
          <a:custGeom>
            <a:avLst/>
            <a:gdLst/>
            <a:ahLst/>
            <a:cxnLst/>
            <a:rect l="l" t="t" r="r" b="b"/>
            <a:pathLst>
              <a:path w="12573376" h="8514701">
                <a:moveTo>
                  <a:pt x="0" y="0"/>
                </a:moveTo>
                <a:lnTo>
                  <a:pt x="12573375" y="0"/>
                </a:lnTo>
                <a:lnTo>
                  <a:pt x="12573375" y="8514702"/>
                </a:lnTo>
                <a:lnTo>
                  <a:pt x="0" y="8514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31" t="-10880" r="-5784" b="-1948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632" y="185917"/>
            <a:ext cx="17172736" cy="224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0"/>
              </a:lnSpc>
              <a:spcBef>
                <a:spcPct val="0"/>
              </a:spcBef>
            </a:pPr>
            <a:r>
              <a:rPr lang="en-US" sz="46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II. b.  “Christian Initiation, General Introduction:  from </a:t>
            </a:r>
            <a:r>
              <a:rPr lang="en-US" sz="4600" b="1" i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The Rite of 	     Christian Initiation of Adults</a:t>
            </a:r>
            <a:r>
              <a:rPr lang="en-US" sz="46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, pp. xiv-xviii</a:t>
            </a:r>
          </a:p>
          <a:p>
            <a:pPr marL="0" lvl="0" indent="0" algn="l">
              <a:lnSpc>
                <a:spcPts val="5980"/>
              </a:lnSpc>
              <a:spcBef>
                <a:spcPct val="0"/>
              </a:spcBef>
            </a:pPr>
            <a:r>
              <a:rPr lang="en-US" sz="46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667022"/>
            <a:ext cx="1591056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#8	It is a very ancient custom of the Church that adults are not admitted to baptism without 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members of the Christian community who will assist the candidates at least in the final preparation for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baptism and after baptism will help them persevere in the faith and in their lives as Christians.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#9  	At least in the later rites of the catechumenate and in the actual celebration of baptism, the part of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to testify to the faith of adult candidates or…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#10	Therefore, 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chosen by the catechumens or by the families of children to be baptized, must, in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judgment of the parish priest (pastor), be qualified to carry out the proper liturgical functions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mentioned in no. 9.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1.  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persons, other than the parents of candidates, who are designated by the candidates   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  themselves…Each candidate may have either a godmother or a godfather or both a godmother and a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  godfather.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  Those designated must have the capability and intention of carrying out he responsibility of a 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be mature enough to do so.  A person sixteen years of age is presumed to have the requisite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maturity, but the diocesan bishop may have stipulated another age or the parish priest (pastor) or the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  minister may decide that there is a legitimate reason for allowing an exception. 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3.  Those designated as 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must have received the three sacraments of initiation, baptism,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  confirmation, and eucharist, and be living a life consistent with faith and with the responsibility of a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  godparent.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4.  Those designated as </a:t>
            </a: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must also be members of the Catholic Church and be canonically free</a:t>
            </a:r>
          </a:p>
          <a:p>
            <a:pPr algn="l">
              <a:lnSpc>
                <a:spcPts val="2975"/>
              </a:lnSpc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to carry out this office…. </a:t>
            </a:r>
          </a:p>
          <a:p>
            <a:pPr algn="l">
              <a:lnSpc>
                <a:spcPts val="2975"/>
              </a:lnSpc>
            </a:pPr>
            <a:endParaRPr lang="en-US" sz="2755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-47625"/>
            <a:ext cx="15590520" cy="224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0"/>
              </a:lnSpc>
              <a:spcBef>
                <a:spcPct val="0"/>
              </a:spcBef>
            </a:pPr>
            <a:r>
              <a:rPr lang="en-US" sz="46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II c.  “Ministries and Offices” from the Introduction of the Rite of Christian Initiation of Adults, pp.4-7</a:t>
            </a:r>
          </a:p>
          <a:p>
            <a:pPr marL="0" lvl="0" indent="0" algn="l">
              <a:lnSpc>
                <a:spcPts val="5980"/>
              </a:lnSpc>
              <a:spcBef>
                <a:spcPct val="0"/>
              </a:spcBef>
            </a:pPr>
            <a:endParaRPr lang="en-US" sz="4600" b="1" u="none" strike="noStrike" dirty="0">
              <a:solidFill>
                <a:srgbClr val="043539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560195"/>
            <a:ext cx="16869479" cy="824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#9	In light of what is said in Christian Initiation, General Introduction (no. 7), the people of God, as represented by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local Church, should understand and show by their concern that 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initiation of adults is the responsibility of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the baptized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Therefore the community must always be fully prepared in the pursuit of its apostolic vocation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give help to those who are searching for Christ.  In the various circumstances of daily life, even as in the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apostolate, all the followers of Christ have the obligation of spreading the faith according to their abilities. 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Hence, 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entire community must help the candidates and the catechumens throughout the process of initiation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period of the Precatechumenate, the period of the catechumenate, the period of purification and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enlightenment, and the period of postbaptismal catechesis or </a:t>
            </a:r>
            <a:r>
              <a:rPr lang="en-US" sz="2755" u="none" strike="noStrik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mystagogy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[ Then #1-5 elaborate on the responsibilities of the community in each period.]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[Then the ministers are listed in this order:]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#10	A 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sponsor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accompanies any candidate seeking admission as a catechumen.  Sponsors are persons who have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known and assisted the candidates and stand as witness to the candidates’ moral character, faith, and intention. …  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#11	Their 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godparents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 accompany the candidates on the day of election, at the celebration of the sacraments of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initiation, and during the period of </a:t>
            </a:r>
            <a:r>
              <a:rPr lang="en-US" sz="2755" u="none" strike="noStrik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mystagogy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…It is the responsibility of godparents to show the candidates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practice the gospel in personal and social life, to sustain the candidates in moments of hesitancy and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anxiety, to bear witness, and to guide the candidates’ progress in the baptismal life….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#12	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bishop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#13	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Priests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#14	[</a:t>
            </a:r>
            <a:r>
              <a:rPr lang="en-US" sz="2755" u="none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more about the priests responsibilities]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#15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Deacons</a:t>
            </a:r>
          </a:p>
          <a:p>
            <a:pPr marL="0" lvl="0" indent="0" algn="l">
              <a:lnSpc>
                <a:spcPts val="2975"/>
              </a:lnSpc>
              <a:spcBef>
                <a:spcPct val="0"/>
              </a:spcBef>
            </a:pPr>
            <a:r>
              <a:rPr lang="en-US" sz="2755" u="none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#16	</a:t>
            </a:r>
            <a:r>
              <a:rPr lang="en-US" sz="2755" u="none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Catechists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FF9E1CF-3C54-6C14-2E5A-CB78D152E8E1}"/>
              </a:ext>
            </a:extLst>
          </p:cNvPr>
          <p:cNvGrpSpPr/>
          <p:nvPr/>
        </p:nvGrpSpPr>
        <p:grpSpPr>
          <a:xfrm>
            <a:off x="5233868" y="3631390"/>
            <a:ext cx="3849302" cy="4636310"/>
            <a:chOff x="5233868" y="3631390"/>
            <a:chExt cx="3849302" cy="4636310"/>
          </a:xfrm>
        </p:grpSpPr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459F8F00-54BF-5183-0935-42A9CF906011}"/>
                </a:ext>
              </a:extLst>
            </p:cNvPr>
            <p:cNvGrpSpPr/>
            <p:nvPr/>
          </p:nvGrpSpPr>
          <p:grpSpPr>
            <a:xfrm>
              <a:off x="5233868" y="3631390"/>
              <a:ext cx="3849302" cy="4636310"/>
              <a:chOff x="0" y="0"/>
              <a:chExt cx="812800" cy="514242"/>
            </a:xfrm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6F8BBA49-F1AD-7F1A-CCFE-C67151B2FC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C655F12E-756D-AE47-99F2-3607FEB54B5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" name="TextBox 4"/>
            <p:cNvSpPr txBox="1"/>
            <p:nvPr/>
          </p:nvSpPr>
          <p:spPr>
            <a:xfrm>
              <a:off x="5669848" y="4123709"/>
              <a:ext cx="2977343" cy="3813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u="none" strike="noStrike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Sponsors are companions/</a:t>
              </a:r>
            </a:p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u="none" strike="noStrike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fellow travelers on this journey of faith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11BD4B-ECDB-6F31-1E72-49AD8BB0D053}"/>
              </a:ext>
            </a:extLst>
          </p:cNvPr>
          <p:cNvGrpSpPr/>
          <p:nvPr/>
        </p:nvGrpSpPr>
        <p:grpSpPr>
          <a:xfrm>
            <a:off x="13838430" y="3577071"/>
            <a:ext cx="4194783" cy="5757429"/>
            <a:chOff x="13838430" y="3577071"/>
            <a:chExt cx="4194783" cy="5757429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1F56290A-204D-67D9-55A5-B065EE24B622}"/>
                </a:ext>
              </a:extLst>
            </p:cNvPr>
            <p:cNvGrpSpPr/>
            <p:nvPr/>
          </p:nvGrpSpPr>
          <p:grpSpPr>
            <a:xfrm>
              <a:off x="13838430" y="3577071"/>
              <a:ext cx="4194783" cy="5757429"/>
              <a:chOff x="0" y="0"/>
              <a:chExt cx="812800" cy="514242"/>
            </a:xfrm>
          </p:grpSpPr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CF1C9947-D975-D848-5CFA-D34A85D6165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6B204851-36CA-D4FB-D347-5642A0A7D10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4313539" y="3913422"/>
              <a:ext cx="3244564" cy="5084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u="none" strike="noStrike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Sponsors give witness/</a:t>
              </a:r>
            </a:p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u="none" strike="noStrike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testimony to the Catechumens and Candidates and to the community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ADE9DE-56A7-822C-EFFC-ACAEBC7CBEB5}"/>
              </a:ext>
            </a:extLst>
          </p:cNvPr>
          <p:cNvGrpSpPr/>
          <p:nvPr/>
        </p:nvGrpSpPr>
        <p:grpSpPr>
          <a:xfrm>
            <a:off x="769025" y="3631391"/>
            <a:ext cx="3849302" cy="4082853"/>
            <a:chOff x="769025" y="3631391"/>
            <a:chExt cx="3849302" cy="4082853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F07F12F1-FD2C-E5AC-0702-ECD561113EE1}"/>
                </a:ext>
              </a:extLst>
            </p:cNvPr>
            <p:cNvGrpSpPr/>
            <p:nvPr/>
          </p:nvGrpSpPr>
          <p:grpSpPr>
            <a:xfrm>
              <a:off x="769025" y="3631391"/>
              <a:ext cx="3849302" cy="4082853"/>
              <a:chOff x="0" y="0"/>
              <a:chExt cx="812800" cy="514242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190EC0E2-E2F1-2020-8DF2-A5BB798040A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8">
                <a:extLst>
                  <a:ext uri="{FF2B5EF4-FFF2-40B4-BE49-F238E27FC236}">
                    <a16:creationId xmlns:a16="http://schemas.microsoft.com/office/drawing/2014/main" id="{FFFDEB3D-93D3-F53F-A458-915A820EA7F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32210" y="4349768"/>
              <a:ext cx="2909374" cy="2537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Sponsors represent the Catholic Community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-445468"/>
            <a:ext cx="18288000" cy="3363045"/>
            <a:chOff x="0" y="0"/>
            <a:chExt cx="6186311" cy="11376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65925" y="952500"/>
            <a:ext cx="15034860" cy="10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III. What Does It Mean to Be a Sponsor?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EA378A-BC4A-9023-67B6-189A37B916C2}"/>
              </a:ext>
            </a:extLst>
          </p:cNvPr>
          <p:cNvGrpSpPr/>
          <p:nvPr/>
        </p:nvGrpSpPr>
        <p:grpSpPr>
          <a:xfrm>
            <a:off x="9553150" y="3631391"/>
            <a:ext cx="3849302" cy="4082853"/>
            <a:chOff x="9553150" y="3631391"/>
            <a:chExt cx="3849302" cy="4082853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D86C9D6F-B75F-48C7-9E37-1204C865A3B9}"/>
                </a:ext>
              </a:extLst>
            </p:cNvPr>
            <p:cNvGrpSpPr/>
            <p:nvPr/>
          </p:nvGrpSpPr>
          <p:grpSpPr>
            <a:xfrm>
              <a:off x="9553150" y="3631391"/>
              <a:ext cx="3849302" cy="4082853"/>
              <a:chOff x="0" y="0"/>
              <a:chExt cx="812800" cy="514242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54A9C77D-863E-5F0E-76D6-CEBF3C80EE4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05CFEA2E-B7F0-0061-BB40-B0EB5BF12F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989130" y="4123709"/>
              <a:ext cx="2977343" cy="2537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Sponsors are friends, mentors, and guides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45468"/>
            <a:ext cx="18288000" cy="3363045"/>
            <a:chOff x="0" y="0"/>
            <a:chExt cx="6186311" cy="113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67587" y="1177416"/>
            <a:ext cx="8696726" cy="10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IV. Traits of a Sponsor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815066" y="3253281"/>
            <a:ext cx="3086100" cy="1952511"/>
            <a:chOff x="0" y="0"/>
            <a:chExt cx="4114800" cy="260334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17636" y="943798"/>
              <a:ext cx="3499517" cy="642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prays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40424" y="5653465"/>
            <a:ext cx="3086100" cy="1952511"/>
            <a:chOff x="0" y="0"/>
            <a:chExt cx="4114800" cy="260334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83826" y="276887"/>
              <a:ext cx="3499517" cy="1989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willing to share his/her own faith journey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88095" y="3253281"/>
            <a:ext cx="3086100" cy="1952511"/>
            <a:chOff x="0" y="0"/>
            <a:chExt cx="4114800" cy="260334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24542" y="606974"/>
              <a:ext cx="3499517" cy="1315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 listens to his/her own life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588095" y="5669293"/>
            <a:ext cx="3086100" cy="1952511"/>
            <a:chOff x="0" y="0"/>
            <a:chExt cx="4114800" cy="260334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24542" y="929432"/>
              <a:ext cx="3499517" cy="642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respectful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359995" y="3253281"/>
            <a:ext cx="3086100" cy="1952511"/>
            <a:chOff x="0" y="0"/>
            <a:chExt cx="4114800" cy="260334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319141" y="-66675"/>
              <a:ext cx="3499517" cy="2663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 actively listens to the Catechumen or Candidate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331420" y="5671820"/>
            <a:ext cx="3086100" cy="1952511"/>
            <a:chOff x="0" y="0"/>
            <a:chExt cx="4114800" cy="2603348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57241" y="252414"/>
              <a:ext cx="3499517" cy="1989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serves as a bridge to the community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840424" y="8090359"/>
            <a:ext cx="3086100" cy="1952511"/>
            <a:chOff x="0" y="0"/>
            <a:chExt cx="4114800" cy="260334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83826" y="-66675"/>
              <a:ext cx="3499517" cy="2663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respects the Catechumen’s or Candidates freedom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600950" y="8090359"/>
            <a:ext cx="3086100" cy="1952511"/>
            <a:chOff x="0" y="0"/>
            <a:chExt cx="4114800" cy="260334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307401" y="606974"/>
              <a:ext cx="3499517" cy="1315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does not have all the answers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331420" y="8090359"/>
            <a:ext cx="3086100" cy="1953208"/>
            <a:chOff x="0" y="0"/>
            <a:chExt cx="4114800" cy="2604278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930"/>
              <a:ext cx="4114800" cy="2603348"/>
              <a:chOff x="0" y="0"/>
              <a:chExt cx="812800" cy="51424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357241" y="-66675"/>
              <a:ext cx="3499517" cy="2663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meets the Catechumen or Candidate where they are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304799" y="-495300"/>
            <a:ext cx="8407028" cy="11125197"/>
            <a:chOff x="0" y="0"/>
            <a:chExt cx="6186311" cy="681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681703"/>
            </a:xfrm>
            <a:prstGeom prst="round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1506308" y="2167233"/>
            <a:ext cx="5283885" cy="5260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V. What Should a Sponsor Be Expected to Do?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2958731" y="5138738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592622" y="635608"/>
            <a:ext cx="9141853" cy="706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Attend the sessions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Be present at all the rites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Attend the Sponsor Training and Sponsor Meetings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Meet outside of the sessions with his/her Catechumen or Candidate for coffee, lunch, dinner, etc.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Introduce the Catechumen or Candidate to the parish and its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308" y="4319883"/>
            <a:ext cx="5841662" cy="1647233"/>
            <a:chOff x="0" y="0"/>
            <a:chExt cx="7788883" cy="2196311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7045180" cy="1364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20"/>
                </a:lnSpc>
              </a:pPr>
              <a:r>
                <a:rPr lang="en-US" sz="6400" b="1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(Continued)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787394"/>
              <a:ext cx="7788883" cy="408916"/>
            </a:xfrm>
            <a:custGeom>
              <a:avLst/>
              <a:gdLst/>
              <a:ahLst/>
              <a:cxnLst/>
              <a:rect l="l" t="t" r="r" b="b"/>
              <a:pathLst>
                <a:path w="7788883" h="408916">
                  <a:moveTo>
                    <a:pt x="0" y="0"/>
                  </a:moveTo>
                  <a:lnTo>
                    <a:pt x="7788883" y="0"/>
                  </a:lnTo>
                  <a:lnTo>
                    <a:pt x="7788883" y="408917"/>
                  </a:lnTo>
                  <a:lnTo>
                    <a:pt x="0" y="408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2958731" y="5138738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9310861"/>
            <a:ext cx="18288000" cy="1952277"/>
            <a:chOff x="0" y="0"/>
            <a:chExt cx="6186311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12487" y="371905"/>
            <a:ext cx="9141853" cy="815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Keep the Team informed about the concerns of the Catechumen or Candidate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Keep the Team informed about the Sponsor’s own concerns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Remember that they are there for the sake of the Catechumen or Candidate—not primarily for themselves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Continue the relationship for at least a year</a:t>
            </a:r>
          </a:p>
          <a:p>
            <a:pPr algn="l">
              <a:lnSpc>
                <a:spcPts val="4311"/>
              </a:lnSpc>
            </a:pPr>
            <a:endParaRPr lang="en-US" sz="3593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311"/>
              </a:lnSpc>
            </a:pPr>
            <a:r>
              <a:rPr lang="en-US" sz="3593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Note: If you expect a lot of your Sponsors, you get a lot!</a:t>
            </a:r>
          </a:p>
          <a:p>
            <a:pPr algn="l">
              <a:lnSpc>
                <a:spcPts val="4311"/>
              </a:lnSpc>
            </a:pPr>
            <a:endParaRPr lang="en-US" sz="3593" b="1" dirty="0">
              <a:solidFill>
                <a:srgbClr val="043539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1862</Words>
  <Application>Microsoft Office PowerPoint</Application>
  <PresentationFormat>Custom</PresentationFormat>
  <Paragraphs>205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Roboto</vt:lpstr>
      <vt:lpstr>Calibri</vt:lpstr>
      <vt:lpstr>Arial</vt:lpstr>
      <vt:lpstr>Times New Roman Bold</vt:lpstr>
      <vt:lpstr>Aptos</vt:lpstr>
      <vt:lpstr>Roboto Bold</vt:lpstr>
      <vt:lpstr>Roboto Bold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 Formation Workshop - Recruiting, Training, and Nurturing Sponsors - Nov 12, 2024.pptx</dc:title>
  <dc:creator>Priscilla Zobel</dc:creator>
  <cp:lastModifiedBy>Priscilla Zobel</cp:lastModifiedBy>
  <cp:revision>7</cp:revision>
  <cp:lastPrinted>2024-11-09T21:02:05Z</cp:lastPrinted>
  <dcterms:created xsi:type="dcterms:W3CDTF">2006-08-16T00:00:00Z</dcterms:created>
  <dcterms:modified xsi:type="dcterms:W3CDTF">2024-11-09T21:04:52Z</dcterms:modified>
  <dc:identifier>DAGVke4JpF8</dc:identifier>
</cp:coreProperties>
</file>