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9" r:id="rId4"/>
    <p:sldId id="260" r:id="rId5"/>
    <p:sldId id="262" r:id="rId6"/>
    <p:sldId id="263" r:id="rId7"/>
    <p:sldId id="264" r:id="rId8"/>
    <p:sldId id="258" r:id="rId9"/>
    <p:sldId id="265" r:id="rId10"/>
    <p:sldId id="273" r:id="rId11"/>
    <p:sldId id="266" r:id="rId12"/>
    <p:sldId id="267" r:id="rId13"/>
    <p:sldId id="268" r:id="rId14"/>
    <p:sldId id="269" r:id="rId15"/>
    <p:sldId id="270" r:id="rId16"/>
    <p:sldId id="272" r:id="rId17"/>
    <p:sldId id="271" r:id="rId18"/>
  </p:sldIdLst>
  <p:sldSz cx="9144000" cy="5143500" type="screen16x9"/>
  <p:notesSz cx="6858000" cy="9144000"/>
  <p:embeddedFontLst>
    <p:embeddedFont>
      <p:font typeface="Didact Gothic" panose="00000500000000000000" pitchFamily="2"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6247" autoAdjust="0"/>
  </p:normalViewPr>
  <p:slideViewPr>
    <p:cSldViewPr snapToGrid="0">
      <p:cViewPr varScale="1">
        <p:scale>
          <a:sx n="146" d="100"/>
          <a:sy n="146" d="100"/>
        </p:scale>
        <p:origin x="450"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atlantainitiationministies@gmail.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ebfe8cafd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ebfe8cafd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Henceforth, the group has chosen to embrace the name of Initiation Ministry Partners, as we seek to walk with directors, coordinators, and teams who are in the ministry of Welcoming and leading others to Christian Conversion and/or full Initiation. </a:t>
            </a:r>
            <a:endParaRPr/>
          </a:p>
          <a:p>
            <a:pPr marL="0" lvl="0" indent="0" algn="l" rtl="0">
              <a:spcBef>
                <a:spcPts val="0"/>
              </a:spcBef>
              <a:spcAft>
                <a:spcPts val="0"/>
              </a:spcAft>
              <a:buNone/>
            </a:pPr>
            <a:endParaRPr/>
          </a:p>
          <a:p>
            <a:pPr marL="0" lvl="0" indent="0" algn="l" rtl="0">
              <a:spcBef>
                <a:spcPts val="0"/>
              </a:spcBef>
              <a:spcAft>
                <a:spcPts val="0"/>
              </a:spcAft>
              <a:buNone/>
            </a:pPr>
            <a:r>
              <a:rPr lang="en">
                <a:highlight>
                  <a:srgbClr val="FFFF00"/>
                </a:highlight>
              </a:rPr>
              <a:t>Explanation of Simple Logo:</a:t>
            </a:r>
            <a:endParaRPr>
              <a:highlight>
                <a:srgbClr val="FFFF00"/>
              </a:highlight>
            </a:endParaRPr>
          </a:p>
          <a:p>
            <a:pPr marL="0" lvl="0" indent="0" algn="l" rtl="0">
              <a:spcBef>
                <a:spcPts val="0"/>
              </a:spcBef>
              <a:spcAft>
                <a:spcPts val="0"/>
              </a:spcAft>
              <a:buNone/>
            </a:pPr>
            <a:r>
              <a:rPr lang="en">
                <a:highlight>
                  <a:srgbClr val="FFFF00"/>
                </a:highlight>
              </a:rPr>
              <a:t>We are all on the journey together. Every parish is different; our struggles are different, and yet out goal is the same, to lead all those who come to us to a fruitful encounter with the one, true God, the Son. Our logo, we hope, depicts that individual journey. For some, there may be more obstacles than for others, but we journey together near the stream of life giving water, nourished </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ebfe8cafda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ebfe8cafd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new landing page of Initiation Ministry Partners website. (The right hand side features an expanded list of the various topics of blogs that have been written on RCIA topics that can be helpful to you!), The most recent presentations will always be posted at the top so that they’re easily accessible if you were not able to attend the virtual workshop. </a:t>
            </a:r>
            <a:endParaRPr/>
          </a:p>
          <a:p>
            <a:pPr marL="0" lvl="0" indent="0" algn="l" rtl="0">
              <a:spcBef>
                <a:spcPts val="0"/>
              </a:spcBef>
              <a:spcAft>
                <a:spcPts val="0"/>
              </a:spcAft>
              <a:buNone/>
            </a:pPr>
            <a:endParaRPr/>
          </a:p>
          <a:p>
            <a:pPr marL="0" lvl="0" indent="0" algn="l" rtl="0">
              <a:spcBef>
                <a:spcPts val="0"/>
              </a:spcBef>
              <a:spcAft>
                <a:spcPts val="0"/>
              </a:spcAft>
              <a:buNone/>
            </a:pPr>
            <a:r>
              <a:rPr lang="en"/>
              <a:t>We will not go through all of the tabs, so I encourage you to make note of the URL at the top of this screen and visit the website when you have some time and save it to your favorites.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c38dc655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c38dc655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Getting started tab is a great place for new directors or those who are looking for updated information on books, websites, and other handy resources at a quick glance. </a:t>
            </a:r>
            <a:br>
              <a:rPr lang="en" dirty="0"/>
            </a:br>
            <a:br>
              <a:rPr lang="en" dirty="0"/>
            </a:br>
            <a:r>
              <a:rPr lang="en" dirty="0"/>
              <a:t>There are other tabs at the top you may want to check out, including but not limited to </a:t>
            </a:r>
            <a:r>
              <a:rPr lang="en" b="1" dirty="0"/>
              <a:t>children</a:t>
            </a:r>
            <a:r>
              <a:rPr lang="en" dirty="0"/>
              <a:t> &amp; </a:t>
            </a:r>
            <a:r>
              <a:rPr lang="en" b="1" dirty="0"/>
              <a:t>marriage issues</a:t>
            </a:r>
            <a:r>
              <a:rPr lang="en" dirty="0"/>
              <a:t>. Let’s pause briefly here to discuss those.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ef10723de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ef10723de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Events tab allows you to see and join upcoming initiation ministry workshops. </a:t>
            </a:r>
            <a:br>
              <a:rPr lang="en" dirty="0"/>
            </a:br>
            <a:br>
              <a:rPr lang="en" dirty="0"/>
            </a:br>
            <a:r>
              <a:rPr lang="en-US" dirty="0"/>
              <a:t>As</a:t>
            </a:r>
            <a:r>
              <a:rPr lang="en" dirty="0"/>
              <a:t> a note, OED is planning on bringing in national speakers in early 2025 to review the changes to the National Statutes and new translation of the OCIA Ritual Text.  The desire is to reach as many OCIA directors and teams as possible in an in-person event. A poll was sent out to gauge the best meeting times (the deadline to respond is this Friday, August 16</a:t>
            </a:r>
            <a:r>
              <a:rPr lang="en" baseline="30000" dirty="0"/>
              <a:t>th </a:t>
            </a:r>
            <a:r>
              <a:rPr lang="en" dirty="0"/>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f10723de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ef10723de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Lastly, the contact us tab is extremely helpful. Few directors know that we do so much more than host these virtual workshops. Our team is open to helping with talks, putting on an in person workshop for a training day, helping with team training, mentoring for RCIA/OCIA Directors/Coordinators, answer questions, and provide best practices. </a:t>
            </a:r>
            <a:endParaRPr/>
          </a:p>
          <a:p>
            <a:pPr marL="0" lvl="0" indent="0" algn="l" rtl="0">
              <a:spcBef>
                <a:spcPts val="0"/>
              </a:spcBef>
              <a:spcAft>
                <a:spcPts val="0"/>
              </a:spcAft>
              <a:buNone/>
            </a:pPr>
            <a:endParaRPr/>
          </a:p>
          <a:p>
            <a:pPr marL="0" lvl="0" indent="0" algn="l" rtl="0">
              <a:spcBef>
                <a:spcPts val="0"/>
              </a:spcBef>
              <a:spcAft>
                <a:spcPts val="0"/>
              </a:spcAft>
              <a:buNone/>
            </a:pPr>
            <a:r>
              <a:rPr lang="en"/>
              <a:t>The best way for us to serve you is for you to reach out, and the easiest way to reach out is to either use the contact form on this page, OR email </a:t>
            </a:r>
            <a:r>
              <a:rPr lang="en" u="sng">
                <a:solidFill>
                  <a:schemeClr val="hlink"/>
                </a:solidFill>
                <a:hlinkClick r:id="rId3"/>
              </a:rPr>
              <a:t>atlantainitiationministies@gmail.com</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ebfe8cafd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ebfe8cafd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ec175222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ec1752225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ebfe8caf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ebfe8caf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ebfe8cafd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ebfe8cafd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ebfe8cafd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ebfe8cafd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ebfe8cafd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ebfe8cafd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The Revised </a:t>
            </a:r>
            <a:r>
              <a:rPr lang="en" sz="1300" dirty="0">
                <a:solidFill>
                  <a:schemeClr val="dk1"/>
                </a:solidFill>
              </a:rPr>
              <a:t>edition incorporates music from other Ritual Texts (Roman Missal, Order of Confirmation, Order of Blessing of the Oils, and Chrism) to assist presiders during the celebration of the rites so that they aren’t trying to juggle two ritual texts (ideally, they will be able to put down the Roman Missal, turn to the OCIA ritual text, use it, and then return to the Roman Missal at the appropriate time all while being able to participate in the appropriate hymns and acclamations).</a:t>
            </a:r>
            <a:endParaRPr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ec38dc655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ec38dc655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ec175222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ec175222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ebfe8cafd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ebfe8cafd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Didact Gothic"/>
                <a:ea typeface="Didact Gothic"/>
                <a:cs typeface="Didact Gothic"/>
                <a:sym typeface="Didact Gothic"/>
              </a:rPr>
              <a:t>The Revised Order of Christian Initiation which we are preparing for, is meant to transform our parishes, its goal is to infuse all aspects of church life, leading people to the heart of encounter,  and leading us to a renewal of missionary disciples.  The Archdiocesan Forum for the RCIA was born in 1985, but in some respects, its ministry in initiation goes further back before such a concept even existed. Nonetheless, after 60 years, and in light of other auxiliary changes, the logo and name are changing.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teaminitiation.com/presents/ocia-resource" TargetMode="External"/><Relationship Id="rId7" Type="http://schemas.openxmlformats.org/officeDocument/2006/relationships/hyperlink" Target="https://fdlc.org/2021/11/ocia-whats-new-what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my.demio.com/recoSH20nBDyD" TargetMode="External"/><Relationship Id="rId5" Type="http://schemas.openxmlformats.org/officeDocument/2006/relationships/hyperlink" Target="https://teaminitiation.com/presents/ocia-resources/" TargetMode="External"/><Relationship Id="rId4" Type="http://schemas.openxmlformats.org/officeDocument/2006/relationships/hyperlink" Target="https://my.demio.com/recording/OFPDCXLO?hash=4DASH20nBDyD"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20650" y="342901"/>
            <a:ext cx="9023350" cy="202565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s-MX" b="1" dirty="0">
                <a:effectLst>
                  <a:outerShdw blurRad="38100" dist="38100" dir="2700000" algn="tl">
                    <a:srgbClr val="000000">
                      <a:alpha val="43137"/>
                    </a:srgbClr>
                  </a:outerShdw>
                </a:effectLst>
              </a:rPr>
              <a:t>Nuevos Horizontes</a:t>
            </a:r>
          </a:p>
          <a:p>
            <a:pPr marL="0" lvl="0" indent="0" algn="ctr" rtl="0">
              <a:spcBef>
                <a:spcPts val="0"/>
              </a:spcBef>
              <a:spcAft>
                <a:spcPts val="0"/>
              </a:spcAft>
              <a:buNone/>
            </a:pPr>
            <a:r>
              <a:rPr lang="es-MX" b="1" dirty="0">
                <a:effectLst>
                  <a:outerShdw blurRad="38100" dist="38100" dir="2700000" algn="tl">
                    <a:srgbClr val="000000">
                      <a:alpha val="43137"/>
                    </a:srgbClr>
                  </a:outerShdw>
                </a:effectLst>
              </a:rPr>
              <a:t>en el Ministerio de Iniciación</a:t>
            </a:r>
          </a:p>
        </p:txBody>
      </p:sp>
      <p:sp>
        <p:nvSpPr>
          <p:cNvPr id="55" name="Google Shape;55;p13"/>
          <p:cNvSpPr txBox="1">
            <a:spLocks noGrp="1"/>
          </p:cNvSpPr>
          <p:nvPr>
            <p:ph type="subTitle" idx="1"/>
          </p:nvPr>
        </p:nvSpPr>
        <p:spPr>
          <a:xfrm>
            <a:off x="311700" y="2834124"/>
            <a:ext cx="8520600" cy="1401326"/>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s-MX" dirty="0">
                <a:effectLst>
                  <a:outerShdw blurRad="38100" dist="38100" dir="2700000" algn="tl">
                    <a:srgbClr val="000000">
                      <a:alpha val="43137"/>
                    </a:srgbClr>
                  </a:outerShdw>
                </a:effectLst>
              </a:rPr>
              <a:t>Próximos cambios en el Ministerio Catecumenal</a:t>
            </a:r>
          </a:p>
          <a:p>
            <a:pPr marL="0" lvl="0" indent="0" algn="ctr" rtl="0">
              <a:spcBef>
                <a:spcPts val="0"/>
              </a:spcBef>
              <a:spcAft>
                <a:spcPts val="0"/>
              </a:spcAft>
              <a:buNone/>
            </a:pPr>
            <a:r>
              <a:rPr lang="es-MX" dirty="0">
                <a:effectLst>
                  <a:outerShdw blurRad="38100" dist="38100" dir="2700000" algn="tl">
                    <a:srgbClr val="000000">
                      <a:alpha val="43137"/>
                    </a:srgbClr>
                  </a:outerShdw>
                </a:effectLst>
              </a:rPr>
              <a:t>Cambio de Nombre</a:t>
            </a:r>
          </a:p>
          <a:p>
            <a:pPr marL="0" lvl="0" indent="0" algn="ctr" rtl="0">
              <a:spcBef>
                <a:spcPts val="0"/>
              </a:spcBef>
              <a:spcAft>
                <a:spcPts val="0"/>
              </a:spcAft>
              <a:buNone/>
            </a:pPr>
            <a:r>
              <a:rPr lang="es-MX" dirty="0">
                <a:effectLst>
                  <a:outerShdw blurRad="38100" dist="38100" dir="2700000" algn="tl">
                    <a:srgbClr val="000000">
                      <a:alpha val="43137"/>
                    </a:srgbClr>
                  </a:outerShdw>
                </a:effectLst>
              </a:rPr>
              <a:t>Para Reflexionar y discernir</a:t>
            </a:r>
          </a:p>
          <a:p>
            <a:pPr marL="0" lvl="0" indent="0" algn="ctr" rtl="0">
              <a:spcBef>
                <a:spcPts val="0"/>
              </a:spcBef>
              <a:spcAft>
                <a:spcPts val="0"/>
              </a:spcAft>
              <a:buNone/>
            </a:pPr>
            <a:r>
              <a:rPr lang="es-MX" dirty="0">
                <a:effectLst>
                  <a:outerShdw blurRad="38100" dist="38100" dir="2700000" algn="tl">
                    <a:srgbClr val="000000">
                      <a:alpha val="43137"/>
                    </a:srgbClr>
                  </a:outerShdw>
                </a:effectLst>
              </a:rPr>
              <a:t>Recursos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iver running through a river with a cross and the sun&#10;&#10;Description automatically generated">
            <a:extLst>
              <a:ext uri="{FF2B5EF4-FFF2-40B4-BE49-F238E27FC236}">
                <a16:creationId xmlns:a16="http://schemas.microsoft.com/office/drawing/2014/main" id="{E7B331C1-207E-2567-1A86-6C586713E1BA}"/>
              </a:ext>
            </a:extLst>
          </p:cNvPr>
          <p:cNvPicPr>
            <a:picLocks noChangeAspect="1"/>
          </p:cNvPicPr>
          <p:nvPr/>
        </p:nvPicPr>
        <p:blipFill>
          <a:blip r:embed="rId2"/>
          <a:stretch>
            <a:fillRect/>
          </a:stretch>
        </p:blipFill>
        <p:spPr>
          <a:xfrm>
            <a:off x="2191047" y="190797"/>
            <a:ext cx="4761905" cy="4761905"/>
          </a:xfrm>
          <a:prstGeom prst="rect">
            <a:avLst/>
          </a:prstGeom>
        </p:spPr>
      </p:pic>
      <p:pic>
        <p:nvPicPr>
          <p:cNvPr id="7" name="Picture 6">
            <a:extLst>
              <a:ext uri="{FF2B5EF4-FFF2-40B4-BE49-F238E27FC236}">
                <a16:creationId xmlns:a16="http://schemas.microsoft.com/office/drawing/2014/main" id="{324E43AD-390C-2A5D-F8A2-34B2802821DA}"/>
              </a:ext>
            </a:extLst>
          </p:cNvPr>
          <p:cNvPicPr>
            <a:picLocks noChangeAspect="1"/>
          </p:cNvPicPr>
          <p:nvPr/>
        </p:nvPicPr>
        <p:blipFill>
          <a:blip r:embed="rId3"/>
          <a:stretch>
            <a:fillRect/>
          </a:stretch>
        </p:blipFill>
        <p:spPr>
          <a:xfrm>
            <a:off x="340131" y="190797"/>
            <a:ext cx="8620491" cy="664522"/>
          </a:xfrm>
          <a:prstGeom prst="rect">
            <a:avLst/>
          </a:prstGeom>
        </p:spPr>
      </p:pic>
    </p:spTree>
    <p:extLst>
      <p:ext uri="{BB962C8B-B14F-4D97-AF65-F5344CB8AC3E}">
        <p14:creationId xmlns:p14="http://schemas.microsoft.com/office/powerpoint/2010/main" val="366746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ES" dirty="0"/>
              <a:t>Nuevo nombre: </a:t>
            </a:r>
            <a:r>
              <a:rPr lang="es-ES" b="1" dirty="0"/>
              <a:t>Socios en el Ministerio de Iniciación</a:t>
            </a:r>
            <a:endParaRPr b="1" dirty="0"/>
          </a:p>
        </p:txBody>
      </p:sp>
      <p:pic>
        <p:nvPicPr>
          <p:cNvPr id="3" name="Picture 2" descr="A screenshot of a computer&#10;&#10;Description automatically generated">
            <a:extLst>
              <a:ext uri="{FF2B5EF4-FFF2-40B4-BE49-F238E27FC236}">
                <a16:creationId xmlns:a16="http://schemas.microsoft.com/office/drawing/2014/main" id="{59A956B3-BAEE-01DB-C075-2AA3E9475336}"/>
              </a:ext>
            </a:extLst>
          </p:cNvPr>
          <p:cNvPicPr>
            <a:picLocks noChangeAspect="1"/>
          </p:cNvPicPr>
          <p:nvPr/>
        </p:nvPicPr>
        <p:blipFill>
          <a:blip r:embed="rId3"/>
          <a:stretch>
            <a:fillRect/>
          </a:stretch>
        </p:blipFill>
        <p:spPr>
          <a:xfrm>
            <a:off x="71120" y="877071"/>
            <a:ext cx="8356600" cy="38214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1373250" y="445025"/>
            <a:ext cx="63975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ES" b="1" dirty="0"/>
              <a:t>Socios en el Ministerio de Iniciación</a:t>
            </a:r>
            <a:endParaRPr b="1" dirty="0"/>
          </a:p>
        </p:txBody>
      </p:sp>
      <p:pic>
        <p:nvPicPr>
          <p:cNvPr id="5" name="Picture 4" descr="A screenshot of a computer">
            <a:extLst>
              <a:ext uri="{FF2B5EF4-FFF2-40B4-BE49-F238E27FC236}">
                <a16:creationId xmlns:a16="http://schemas.microsoft.com/office/drawing/2014/main" id="{2FD4A83E-3DF7-00A5-1EBF-31E72D8ACA0E}"/>
              </a:ext>
            </a:extLst>
          </p:cNvPr>
          <p:cNvPicPr>
            <a:picLocks noChangeAspect="1"/>
          </p:cNvPicPr>
          <p:nvPr/>
        </p:nvPicPr>
        <p:blipFill>
          <a:blip r:embed="rId3"/>
          <a:stretch>
            <a:fillRect/>
          </a:stretch>
        </p:blipFill>
        <p:spPr>
          <a:xfrm>
            <a:off x="623570" y="903425"/>
            <a:ext cx="8021674" cy="40216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3" name="Picture 2" descr="A screenshot of a computer">
            <a:extLst>
              <a:ext uri="{FF2B5EF4-FFF2-40B4-BE49-F238E27FC236}">
                <a16:creationId xmlns:a16="http://schemas.microsoft.com/office/drawing/2014/main" id="{F19C577A-0F95-B4C9-9466-3AC3EA9808AB}"/>
              </a:ext>
            </a:extLst>
          </p:cNvPr>
          <p:cNvPicPr>
            <a:picLocks noChangeAspect="1"/>
          </p:cNvPicPr>
          <p:nvPr/>
        </p:nvPicPr>
        <p:blipFill>
          <a:blip r:embed="rId3"/>
          <a:stretch>
            <a:fillRect/>
          </a:stretch>
        </p:blipFill>
        <p:spPr>
          <a:xfrm>
            <a:off x="0" y="513267"/>
            <a:ext cx="9144000" cy="45315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Eventos</a:t>
            </a:r>
            <a:endParaRPr dirty="0"/>
          </a:p>
        </p:txBody>
      </p:sp>
      <p:pic>
        <p:nvPicPr>
          <p:cNvPr id="3" name="Picture 2" descr="A screenshot of a computer&#10;&#10;Description automatically generated">
            <a:extLst>
              <a:ext uri="{FF2B5EF4-FFF2-40B4-BE49-F238E27FC236}">
                <a16:creationId xmlns:a16="http://schemas.microsoft.com/office/drawing/2014/main" id="{978B285A-51E4-5D62-2126-A1D70BAA6398}"/>
              </a:ext>
            </a:extLst>
          </p:cNvPr>
          <p:cNvPicPr>
            <a:picLocks noChangeAspect="1"/>
          </p:cNvPicPr>
          <p:nvPr/>
        </p:nvPicPr>
        <p:blipFill>
          <a:blip r:embed="rId3"/>
          <a:stretch>
            <a:fillRect/>
          </a:stretch>
        </p:blipFill>
        <p:spPr>
          <a:xfrm>
            <a:off x="0" y="882650"/>
            <a:ext cx="9144000" cy="4152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Contactenos</a:t>
            </a:r>
            <a:endParaRPr dirty="0"/>
          </a:p>
        </p:txBody>
      </p:sp>
      <p:pic>
        <p:nvPicPr>
          <p:cNvPr id="3" name="Picture 2" descr="A screenshot of a computer&#10;&#10;Description automatically generated">
            <a:extLst>
              <a:ext uri="{FF2B5EF4-FFF2-40B4-BE49-F238E27FC236}">
                <a16:creationId xmlns:a16="http://schemas.microsoft.com/office/drawing/2014/main" id="{C1CC8BFA-FFDD-1E24-8F53-F2AD22E4ADD4}"/>
              </a:ext>
            </a:extLst>
          </p:cNvPr>
          <p:cNvPicPr>
            <a:picLocks noChangeAspect="1"/>
          </p:cNvPicPr>
          <p:nvPr/>
        </p:nvPicPr>
        <p:blipFill>
          <a:blip r:embed="rId3"/>
          <a:stretch>
            <a:fillRect/>
          </a:stretch>
        </p:blipFill>
        <p:spPr>
          <a:xfrm>
            <a:off x="0" y="514350"/>
            <a:ext cx="9144000" cy="46291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8E011F-2EF6-72DB-AC02-D92337D71416}"/>
              </a:ext>
            </a:extLst>
          </p:cNvPr>
          <p:cNvSpPr txBox="1">
            <a:spLocks noChangeArrowheads="1"/>
          </p:cNvSpPr>
          <p:nvPr/>
        </p:nvSpPr>
        <p:spPr>
          <a:xfrm>
            <a:off x="312420" y="342901"/>
            <a:ext cx="8603546" cy="273280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5400" b="1" i="1" dirty="0">
                <a:solidFill>
                  <a:srgbClr val="00B050"/>
                </a:solidFill>
                <a:effectLst>
                  <a:outerShdw blurRad="38100" dist="38100" dir="2700000" algn="tl">
                    <a:srgbClr val="000000">
                      <a:alpha val="43137"/>
                    </a:srgbClr>
                  </a:outerShdw>
                </a:effectLst>
              </a:rPr>
              <a:t>¿</a:t>
            </a:r>
            <a:r>
              <a:rPr lang="en-US" sz="5400" b="1" i="1" dirty="0">
                <a:solidFill>
                  <a:srgbClr val="00B050"/>
                </a:solidFill>
                <a:effectLst>
                  <a:outerShdw blurRad="38100" dist="38100" dir="2700000" algn="tl">
                    <a:srgbClr val="000000">
                      <a:alpha val="43137"/>
                    </a:srgbClr>
                  </a:outerShdw>
                </a:effectLst>
              </a:rPr>
              <a:t>PREGUNTAS o DUDAS?</a:t>
            </a:r>
            <a:endParaRPr lang="en-US" sz="5400" i="1" dirty="0">
              <a:solidFill>
                <a:schemeClr val="accent5">
                  <a:lumMod val="75000"/>
                </a:schemeClr>
              </a:solidFill>
              <a:effectLst>
                <a:outerShdw blurRad="38100" dist="38100" dir="2700000" algn="tl">
                  <a:srgbClr val="000000">
                    <a:alpha val="43137"/>
                  </a:srgbClr>
                </a:outerShdw>
              </a:effectLst>
            </a:endParaRPr>
          </a:p>
        </p:txBody>
      </p:sp>
      <p:pic>
        <p:nvPicPr>
          <p:cNvPr id="3" name="Google Shape;232;p33">
            <a:extLst>
              <a:ext uri="{FF2B5EF4-FFF2-40B4-BE49-F238E27FC236}">
                <a16:creationId xmlns:a16="http://schemas.microsoft.com/office/drawing/2014/main" id="{EEB5F678-CC41-53AF-6B1D-A54FA324F728}"/>
              </a:ext>
            </a:extLst>
          </p:cNvPr>
          <p:cNvPicPr preferRelativeResize="0"/>
          <p:nvPr/>
        </p:nvPicPr>
        <p:blipFill>
          <a:blip r:embed="rId2">
            <a:alphaModFix/>
          </a:blip>
          <a:stretch>
            <a:fillRect/>
          </a:stretch>
        </p:blipFill>
        <p:spPr>
          <a:xfrm>
            <a:off x="1301184" y="1151659"/>
            <a:ext cx="7156450" cy="3848100"/>
          </a:xfrm>
          <a:prstGeom prst="rect">
            <a:avLst/>
          </a:prstGeom>
          <a:noFill/>
          <a:ln>
            <a:noFill/>
          </a:ln>
        </p:spPr>
      </p:pic>
    </p:spTree>
    <p:extLst>
      <p:ext uri="{BB962C8B-B14F-4D97-AF65-F5344CB8AC3E}">
        <p14:creationId xmlns:p14="http://schemas.microsoft.com/office/powerpoint/2010/main" val="215633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Oracion</a:t>
            </a:r>
            <a:endParaRPr dirty="0"/>
          </a:p>
        </p:txBody>
      </p:sp>
      <p:sp>
        <p:nvSpPr>
          <p:cNvPr id="152" name="Google Shape;152;p28"/>
          <p:cNvSpPr txBox="1">
            <a:spLocks noGrp="1"/>
          </p:cNvSpPr>
          <p:nvPr>
            <p:ph type="body" idx="1"/>
          </p:nvPr>
        </p:nvSpPr>
        <p:spPr>
          <a:xfrm>
            <a:off x="1" y="1017724"/>
            <a:ext cx="4785098" cy="412577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ES" dirty="0">
                <a:solidFill>
                  <a:schemeClr val="dk1"/>
                </a:solidFill>
                <a:effectLst>
                  <a:outerShdw blurRad="38100" dist="38100" dir="2700000" algn="tl">
                    <a:srgbClr val="000000">
                      <a:alpha val="43137"/>
                    </a:srgbClr>
                  </a:outerShdw>
                </a:effectLst>
              </a:rPr>
              <a:t>Ven, Espíritu Santo, llena los corazones de tus fieles y enciende en ellos el fuego de tu amor.                                                                    Envía tu Espíritu y sentirán arder su corazón para renovar la faz de la tierra.                               Señor, con la luz del Espíritu Santo has instruido los corazones de tus fieles.                      Con el mismo Espíritu ayúdanos a gustar lo que es justo y a gozar siempre de tu consuelo.                                                                   Te lo pedimos por Jesucristo nuestro Señor.               </a:t>
            </a:r>
            <a:r>
              <a:rPr lang="es-ES" b="1" dirty="0">
                <a:solidFill>
                  <a:schemeClr val="dk1"/>
                </a:solidFill>
                <a:effectLst>
                  <a:outerShdw blurRad="38100" dist="38100" dir="2700000" algn="tl">
                    <a:srgbClr val="000000">
                      <a:alpha val="43137"/>
                    </a:srgbClr>
                  </a:outerShdw>
                </a:effectLst>
              </a:rPr>
              <a:t>Amén.</a:t>
            </a:r>
            <a:endParaRPr b="1" dirty="0">
              <a:solidFill>
                <a:schemeClr val="dk1"/>
              </a:solidFill>
              <a:effectLst>
                <a:outerShdw blurRad="38100" dist="38100" dir="2700000" algn="tl">
                  <a:srgbClr val="000000">
                    <a:alpha val="43137"/>
                  </a:srgbClr>
                </a:outerShdw>
              </a:effectLst>
            </a:endParaRPr>
          </a:p>
        </p:txBody>
      </p:sp>
      <p:pic>
        <p:nvPicPr>
          <p:cNvPr id="153" name="Google Shape;153;p28" title="File:Jean II Restout - Pentecost - WGA19318.jpg - Wikimedia Commons"/>
          <p:cNvPicPr preferRelativeResize="0"/>
          <p:nvPr/>
        </p:nvPicPr>
        <p:blipFill>
          <a:blip r:embed="rId3">
            <a:alphaModFix/>
          </a:blip>
          <a:stretch>
            <a:fillRect/>
          </a:stretch>
        </p:blipFill>
        <p:spPr>
          <a:xfrm>
            <a:off x="4785099" y="1141331"/>
            <a:ext cx="4358901" cy="35571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04800" y="263591"/>
            <a:ext cx="2808000" cy="657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Oracion</a:t>
            </a:r>
            <a:endParaRPr dirty="0"/>
          </a:p>
        </p:txBody>
      </p:sp>
      <p:sp>
        <p:nvSpPr>
          <p:cNvPr id="61" name="Google Shape;61;p14"/>
          <p:cNvSpPr txBox="1">
            <a:spLocks noGrp="1"/>
          </p:cNvSpPr>
          <p:nvPr>
            <p:ph type="body" idx="1"/>
          </p:nvPr>
        </p:nvSpPr>
        <p:spPr>
          <a:xfrm>
            <a:off x="139699" y="768350"/>
            <a:ext cx="4839225" cy="4375150"/>
          </a:xfrm>
          <a:prstGeom prst="rect">
            <a:avLst/>
          </a:prstGeom>
        </p:spPr>
        <p:txBody>
          <a:bodyPr spcFirstLastPara="1" wrap="square" lIns="91425" tIns="91425" rIns="91425" bIns="91425" anchor="t" anchorCtr="0">
            <a:noAutofit/>
          </a:bodyPr>
          <a:lstStyle/>
          <a:p>
            <a:pPr marL="0" lvl="0" indent="0" algn="l" rtl="0">
              <a:spcBef>
                <a:spcPts val="900"/>
              </a:spcBef>
              <a:spcAft>
                <a:spcPts val="0"/>
              </a:spcAft>
              <a:buClr>
                <a:schemeClr val="dk1"/>
              </a:buClr>
              <a:buSzPts val="1100"/>
              <a:buFont typeface="Arial"/>
              <a:buNone/>
            </a:pPr>
            <a:r>
              <a:rPr lang="es-ES" sz="1400" dirty="0">
                <a:solidFill>
                  <a:srgbClr val="111111"/>
                </a:solidFill>
              </a:rPr>
              <a:t>Dios, concédenos serenidad para aceptar las cosas que no podemos cambiar, valor para cambiar las que sí podemos y sabiduría para reconocer la diferencia.                  Padre Celestial, al caminar con los que te buscan y quieren conocerte a través del proceso de iniciación, que tengamos paz al saber que Tú siempre estás con nosotros.                                                                                 Tu amor, gracia y misericordia son infinitos.                         Ayúdanos a confiar en Tu firmeza y a encontrar consuelo en Tu presencia.                                                                   Fortalece nuestra fe y dales la perseverancia a quienes acompañamos, recordándonos que Tú siempre nos guías y proteges.                                                                                  Que siempre busquemos hacer Tu voluntad y encontremos nuestra confianza en Ti.                                         </a:t>
            </a:r>
            <a:r>
              <a:rPr lang="en" sz="1400" dirty="0">
                <a:solidFill>
                  <a:srgbClr val="111111"/>
                </a:solidFill>
              </a:rPr>
              <a:t>Amen.</a:t>
            </a:r>
            <a:endParaRPr sz="1400" dirty="0">
              <a:solidFill>
                <a:srgbClr val="111111"/>
              </a:solidFill>
              <a:highlight>
                <a:srgbClr val="F5F5F5"/>
              </a:highlight>
            </a:endParaRPr>
          </a:p>
          <a:p>
            <a:pPr marL="0" lvl="0" indent="0" algn="l" rtl="0">
              <a:spcBef>
                <a:spcPts val="1200"/>
              </a:spcBef>
              <a:spcAft>
                <a:spcPts val="1200"/>
              </a:spcAft>
              <a:buNone/>
            </a:pPr>
            <a:endParaRPr sz="1400" dirty="0"/>
          </a:p>
        </p:txBody>
      </p:sp>
      <p:sp>
        <p:nvSpPr>
          <p:cNvPr id="62" name="Google Shape;62;p14"/>
          <p:cNvSpPr txBox="1"/>
          <p:nvPr/>
        </p:nvSpPr>
        <p:spPr>
          <a:xfrm>
            <a:off x="5028975" y="3828885"/>
            <a:ext cx="4267200" cy="13147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i="1" dirty="0">
                <a:solidFill>
                  <a:srgbClr val="0066A4"/>
                </a:solidFill>
                <a:effectLst>
                  <a:outerShdw blurRad="38100" dist="38100" dir="2700000" algn="tl">
                    <a:srgbClr val="000000">
                      <a:alpha val="43137"/>
                    </a:srgbClr>
                  </a:outerShdw>
                </a:effectLst>
                <a:highlight>
                  <a:srgbClr val="FFFFFF"/>
                </a:highlight>
                <a:latin typeface="Times New Roman"/>
                <a:ea typeface="Times New Roman"/>
                <a:cs typeface="Times New Roman"/>
                <a:sym typeface="Times New Roman"/>
              </a:rPr>
              <a:t>“</a:t>
            </a:r>
            <a:r>
              <a:rPr lang="en" sz="1800" b="1" i="1" dirty="0">
                <a:solidFill>
                  <a:srgbClr val="0066A4"/>
                </a:solidFill>
                <a:effectLst>
                  <a:outerShdw blurRad="38100" dist="38100" dir="2700000" algn="tl">
                    <a:srgbClr val="000000">
                      <a:alpha val="43137"/>
                    </a:srgbClr>
                  </a:outerShdw>
                </a:effectLst>
                <a:highlight>
                  <a:srgbClr val="FFFFFF"/>
                </a:highlight>
                <a:latin typeface="Times New Roman"/>
                <a:ea typeface="Times New Roman"/>
                <a:cs typeface="Times New Roman"/>
                <a:sym typeface="Times New Roman"/>
              </a:rPr>
              <a:t>Antes que nacieran las monta</a:t>
            </a:r>
            <a:r>
              <a:rPr lang="es-MX" sz="1800" b="1" i="1" dirty="0" err="1">
                <a:solidFill>
                  <a:srgbClr val="0066A4"/>
                </a:solidFill>
                <a:effectLst>
                  <a:outerShdw blurRad="38100" dist="38100" dir="2700000" algn="tl">
                    <a:srgbClr val="000000">
                      <a:alpha val="43137"/>
                    </a:srgbClr>
                  </a:outerShdw>
                </a:effectLst>
                <a:highlight>
                  <a:srgbClr val="FFFFFF"/>
                </a:highlight>
                <a:latin typeface="Times New Roman"/>
                <a:ea typeface="Times New Roman"/>
                <a:cs typeface="Times New Roman"/>
                <a:sym typeface="Times New Roman"/>
              </a:rPr>
              <a:t>ñas</a:t>
            </a:r>
            <a:r>
              <a:rPr lang="es-MX" sz="1800" b="1" i="1" dirty="0">
                <a:solidFill>
                  <a:srgbClr val="0066A4"/>
                </a:solidFill>
                <a:effectLst>
                  <a:outerShdw blurRad="38100" dist="38100" dir="2700000" algn="tl">
                    <a:srgbClr val="000000">
                      <a:alpha val="43137"/>
                    </a:srgbClr>
                  </a:outerShdw>
                </a:effectLst>
                <a:highlight>
                  <a:srgbClr val="FFFFFF"/>
                </a:highlight>
                <a:latin typeface="Times New Roman"/>
                <a:ea typeface="Times New Roman"/>
                <a:cs typeface="Times New Roman"/>
                <a:sym typeface="Times New Roman"/>
              </a:rPr>
              <a:t> y apareciera la tierra y el mundo, tu ya eras Dios y lo eres para siempre</a:t>
            </a:r>
            <a:r>
              <a:rPr lang="en" sz="1800" b="1" i="1" dirty="0">
                <a:solidFill>
                  <a:srgbClr val="0066A4"/>
                </a:solidFill>
                <a:effectLst>
                  <a:outerShdw blurRad="38100" dist="38100" dir="2700000" algn="tl">
                    <a:srgbClr val="000000">
                      <a:alpha val="43137"/>
                    </a:srgbClr>
                  </a:outerShdw>
                </a:effectLst>
                <a:highlight>
                  <a:srgbClr val="FFFFFF"/>
                </a:highlight>
                <a:latin typeface="Times New Roman"/>
                <a:ea typeface="Times New Roman"/>
                <a:cs typeface="Times New Roman"/>
                <a:sym typeface="Times New Roman"/>
              </a:rPr>
              <a:t>.”</a:t>
            </a:r>
            <a:endParaRPr sz="1800" b="1" i="1" dirty="0">
              <a:solidFill>
                <a:srgbClr val="0066A4"/>
              </a:solidFill>
              <a:effectLst>
                <a:outerShdw blurRad="38100" dist="38100" dir="2700000" algn="tl">
                  <a:srgbClr val="000000">
                    <a:alpha val="43137"/>
                  </a:srgbClr>
                </a:outerShdw>
              </a:effectLst>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dirty="0">
                <a:solidFill>
                  <a:srgbClr val="0066A4"/>
                </a:solidFill>
                <a:highlight>
                  <a:srgbClr val="FFFFFF"/>
                </a:highlight>
                <a:latin typeface="Times New Roman"/>
                <a:ea typeface="Times New Roman"/>
                <a:cs typeface="Times New Roman"/>
                <a:sym typeface="Times New Roman"/>
              </a:rPr>
              <a:t>(Salmo 90, 2)</a:t>
            </a:r>
            <a:endParaRPr dirty="0">
              <a:solidFill>
                <a:schemeClr val="dk2"/>
              </a:solidFill>
            </a:endParaRPr>
          </a:p>
        </p:txBody>
      </p:sp>
      <p:pic>
        <p:nvPicPr>
          <p:cNvPr id="63" name="Google Shape;63;p14"/>
          <p:cNvPicPr preferRelativeResize="0"/>
          <p:nvPr/>
        </p:nvPicPr>
        <p:blipFill>
          <a:blip r:embed="rId3">
            <a:alphaModFix/>
          </a:blip>
          <a:stretch>
            <a:fillRect/>
          </a:stretch>
        </p:blipFill>
        <p:spPr>
          <a:xfrm>
            <a:off x="4978925" y="1000800"/>
            <a:ext cx="4165075" cy="28280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effectLst>
                  <a:outerShdw blurRad="38100" dist="38100" dir="2700000" algn="tl">
                    <a:srgbClr val="000000">
                      <a:alpha val="43137"/>
                    </a:srgbClr>
                  </a:outerShdw>
                </a:effectLst>
              </a:rPr>
              <a:t>¿</a:t>
            </a:r>
            <a:r>
              <a:rPr lang="en-US" b="1" dirty="0" err="1">
                <a:effectLst>
                  <a:outerShdw blurRad="38100" dist="38100" dir="2700000" algn="tl">
                    <a:srgbClr val="000000">
                      <a:alpha val="43137"/>
                    </a:srgbClr>
                  </a:outerShdw>
                </a:effectLst>
              </a:rPr>
              <a:t>Qué</a:t>
            </a:r>
            <a:r>
              <a:rPr lang="en-US" b="1" dirty="0">
                <a:effectLst>
                  <a:outerShdw blurRad="38100" dist="38100" dir="2700000" algn="tl">
                    <a:srgbClr val="000000">
                      <a:alpha val="43137"/>
                    </a:srgbClr>
                  </a:outerShdw>
                </a:effectLst>
              </a:rPr>
              <a:t> ha </a:t>
            </a:r>
            <a:r>
              <a:rPr lang="en-US" b="1" dirty="0" err="1">
                <a:effectLst>
                  <a:outerShdw blurRad="38100" dist="38100" dir="2700000" algn="tl">
                    <a:srgbClr val="000000">
                      <a:alpha val="43137"/>
                    </a:srgbClr>
                  </a:outerShdw>
                </a:effectLst>
              </a:rPr>
              <a:t>cambiado</a:t>
            </a:r>
            <a:r>
              <a:rPr lang="en-US" b="1" dirty="0">
                <a:effectLst>
                  <a:outerShdw blurRad="38100" dist="38100" dir="2700000" algn="tl">
                    <a:srgbClr val="000000">
                      <a:alpha val="43137"/>
                    </a:srgbClr>
                  </a:outerShdw>
                </a:effectLst>
              </a:rPr>
              <a:t>?</a:t>
            </a:r>
            <a:endParaRPr b="1" dirty="0">
              <a:effectLst>
                <a:outerShdw blurRad="38100" dist="38100" dir="2700000" algn="tl">
                  <a:srgbClr val="000000">
                    <a:alpha val="43137"/>
                  </a:srgbClr>
                </a:outerShdw>
              </a:effectLst>
            </a:endParaRPr>
          </a:p>
        </p:txBody>
      </p:sp>
      <p:sp>
        <p:nvSpPr>
          <p:cNvPr id="78" name="Google Shape;78;p16"/>
          <p:cNvSpPr txBox="1">
            <a:spLocks noGrp="1"/>
          </p:cNvSpPr>
          <p:nvPr>
            <p:ph type="body" idx="1"/>
          </p:nvPr>
        </p:nvSpPr>
        <p:spPr>
          <a:xfrm>
            <a:off x="0" y="1111251"/>
            <a:ext cx="8832300" cy="311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ES" sz="2400" dirty="0"/>
              <a:t>El título: </a:t>
            </a:r>
            <a:r>
              <a:rPr lang="es-ES" sz="2400" b="1" dirty="0">
                <a:effectLst>
                  <a:outerShdw blurRad="38100" dist="38100" dir="2700000" algn="tl">
                    <a:srgbClr val="000000">
                      <a:alpha val="43137"/>
                    </a:srgbClr>
                  </a:outerShdw>
                </a:effectLst>
              </a:rPr>
              <a:t>Ya no es un rito (RICA), sino una orden (OICA)</a:t>
            </a:r>
          </a:p>
          <a:p>
            <a:pPr marL="0" lvl="0" indent="0" algn="l" rtl="0">
              <a:spcBef>
                <a:spcPts val="0"/>
              </a:spcBef>
              <a:spcAft>
                <a:spcPts val="0"/>
              </a:spcAft>
              <a:buNone/>
            </a:pPr>
            <a:endParaRPr lang="es-ES" sz="2400" dirty="0"/>
          </a:p>
          <a:p>
            <a:pPr marL="0" lvl="0" indent="0" algn="l" rtl="0">
              <a:spcBef>
                <a:spcPts val="0"/>
              </a:spcBef>
              <a:spcAft>
                <a:spcPts val="0"/>
              </a:spcAft>
              <a:buNone/>
            </a:pPr>
            <a:r>
              <a:rPr lang="es-ES" sz="2400" dirty="0"/>
              <a:t>Nota: </a:t>
            </a:r>
            <a:r>
              <a:rPr lang="es-ES" sz="2400" b="1" dirty="0">
                <a:effectLst>
                  <a:outerShdw blurRad="38100" dist="38100" dir="2700000" algn="tl">
                    <a:srgbClr val="000000">
                      <a:alpha val="43137"/>
                    </a:srgbClr>
                  </a:outerShdw>
                </a:effectLst>
              </a:rPr>
              <a:t>Considere no usar ninguno de los                                            dos acrónimos.</a:t>
            </a:r>
          </a:p>
          <a:p>
            <a:pPr marL="0" lvl="0" indent="0" algn="l" rtl="0">
              <a:spcBef>
                <a:spcPts val="0"/>
              </a:spcBef>
              <a:spcAft>
                <a:spcPts val="0"/>
              </a:spcAft>
              <a:buNone/>
            </a:pPr>
            <a:r>
              <a:rPr lang="es-ES" sz="2400" dirty="0">
                <a:effectLst>
                  <a:outerShdw blurRad="38100" dist="38100" dir="2700000" algn="tl">
                    <a:srgbClr val="000000">
                      <a:alpha val="43137"/>
                    </a:srgbClr>
                  </a:outerShdw>
                </a:effectLst>
              </a:rPr>
              <a:t>¿De qué otra manera puede referirse                                                  al proceso de iniciación en su parroquia?</a:t>
            </a:r>
            <a:endParaRPr sz="2400" dirty="0">
              <a:effectLst>
                <a:outerShdw blurRad="38100" dist="38100" dir="2700000" algn="tl">
                  <a:srgbClr val="000000">
                    <a:alpha val="43137"/>
                  </a:srgbClr>
                </a:outerShdw>
              </a:effectLst>
            </a:endParaRPr>
          </a:p>
          <a:p>
            <a:pPr marL="0" lvl="0" indent="0" algn="l" rtl="0">
              <a:spcBef>
                <a:spcPts val="1200"/>
              </a:spcBef>
              <a:spcAft>
                <a:spcPts val="12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 calcmode="lin" valueType="num">
                                      <p:cBhvr>
                                        <p:cTn id="7" dur="10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anim calcmode="lin" valueType="num">
                                      <p:cBhvr>
                                        <p:cTn id="15" dur="1000" fill="hold"/>
                                        <p:tgtEl>
                                          <p:spTgt spid="78">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78">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78">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7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8">
                                            <p:txEl>
                                              <p:pRg st="3" end="3"/>
                                            </p:txEl>
                                          </p:spTgt>
                                        </p:tgtEl>
                                        <p:attrNameLst>
                                          <p:attrName>style.visibility</p:attrName>
                                        </p:attrNameLst>
                                      </p:cBhvr>
                                      <p:to>
                                        <p:strVal val="visible"/>
                                      </p:to>
                                    </p:set>
                                    <p:anim calcmode="lin" valueType="num">
                                      <p:cBhvr>
                                        <p:cTn id="23" dur="1000" fill="hold"/>
                                        <p:tgtEl>
                                          <p:spTgt spid="78">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78">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78">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618400" y="300768"/>
            <a:ext cx="7512303" cy="813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COMPARANDO EL TEXTO DE LAS EDICIONES DE 1991 vs 2024 (FDLC)</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4" name="Google Shape;84;p17"/>
          <p:cNvSpPr txBox="1"/>
          <p:nvPr/>
        </p:nvSpPr>
        <p:spPr>
          <a:xfrm>
            <a:off x="812800" y="1355375"/>
            <a:ext cx="6225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85" name="Google Shape;85;p17"/>
          <p:cNvSpPr txBox="1"/>
          <p:nvPr/>
        </p:nvSpPr>
        <p:spPr>
          <a:xfrm>
            <a:off x="0" y="1635618"/>
            <a:ext cx="9144000" cy="2324636"/>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s-ES" sz="1800" dirty="0">
                <a:solidFill>
                  <a:schemeClr val="dk2"/>
                </a:solidFill>
              </a:rPr>
              <a:t>Términos actuales                                                     </a:t>
            </a:r>
            <a:r>
              <a:rPr lang="es-ES" sz="1800" b="1" dirty="0">
                <a:solidFill>
                  <a:schemeClr val="dk2"/>
                </a:solidFill>
              </a:rPr>
              <a:t>Términos nuevos  </a:t>
            </a:r>
            <a:r>
              <a:rPr lang="es-ES" sz="1800" dirty="0">
                <a:solidFill>
                  <a:schemeClr val="dk2"/>
                </a:solidFill>
              </a:rPr>
              <a:t>                         Rito de Iniciación Cristiana de Adultos               </a:t>
            </a:r>
            <a:r>
              <a:rPr lang="es-ES" sz="1800" dirty="0">
                <a:solidFill>
                  <a:schemeClr val="dk2"/>
                </a:solidFill>
                <a:effectLst>
                  <a:outerShdw blurRad="38100" dist="38100" dir="2700000" algn="tl">
                    <a:srgbClr val="000000">
                      <a:alpha val="43137"/>
                    </a:srgbClr>
                  </a:outerShdw>
                </a:effectLst>
              </a:rPr>
              <a:t>Orden de Iniciación Cristiana de Adultos</a:t>
            </a:r>
          </a:p>
          <a:p>
            <a:pPr marL="0" lvl="0" indent="457200" algn="l" rtl="0">
              <a:spcBef>
                <a:spcPts val="0"/>
              </a:spcBef>
              <a:spcAft>
                <a:spcPts val="0"/>
              </a:spcAft>
              <a:buNone/>
            </a:pPr>
            <a:r>
              <a:rPr lang="es-ES" sz="1200" dirty="0">
                <a:solidFill>
                  <a:schemeClr val="dk2"/>
                </a:solidFill>
                <a:effectLst>
                  <a:outerShdw blurRad="38100" dist="38100" dir="2700000" algn="tl">
                    <a:srgbClr val="000000">
                      <a:alpha val="43137"/>
                    </a:srgbClr>
                  </a:outerShdw>
                </a:effectLst>
              </a:rPr>
              <a:t>                                                                                                               (Ordo </a:t>
            </a:r>
            <a:r>
              <a:rPr lang="es-ES" sz="1200" dirty="0" err="1">
                <a:solidFill>
                  <a:schemeClr val="dk2"/>
                </a:solidFill>
                <a:effectLst>
                  <a:outerShdw blurRad="38100" dist="38100" dir="2700000" algn="tl">
                    <a:srgbClr val="000000">
                      <a:alpha val="43137"/>
                    </a:srgbClr>
                  </a:outerShdw>
                </a:effectLst>
              </a:rPr>
              <a:t>Initiationis</a:t>
            </a:r>
            <a:r>
              <a:rPr lang="es-ES" sz="1200" dirty="0">
                <a:solidFill>
                  <a:schemeClr val="dk2"/>
                </a:solidFill>
                <a:effectLst>
                  <a:outerShdw blurRad="38100" dist="38100" dir="2700000" algn="tl">
                    <a:srgbClr val="000000">
                      <a:alpha val="43137"/>
                    </a:srgbClr>
                  </a:outerShdw>
                </a:effectLst>
              </a:rPr>
              <a:t> </a:t>
            </a:r>
            <a:r>
              <a:rPr lang="es-ES" sz="1200" dirty="0" err="1">
                <a:solidFill>
                  <a:schemeClr val="dk2"/>
                </a:solidFill>
                <a:effectLst>
                  <a:outerShdw blurRad="38100" dist="38100" dir="2700000" algn="tl">
                    <a:srgbClr val="000000">
                      <a:alpha val="43137"/>
                    </a:srgbClr>
                  </a:outerShdw>
                </a:effectLst>
              </a:rPr>
              <a:t>Christianae</a:t>
            </a:r>
            <a:r>
              <a:rPr lang="es-ES" sz="1200" dirty="0">
                <a:solidFill>
                  <a:schemeClr val="dk2"/>
                </a:solidFill>
                <a:effectLst>
                  <a:outerShdw blurRad="38100" dist="38100" dir="2700000" algn="tl">
                    <a:srgbClr val="000000">
                      <a:alpha val="43137"/>
                    </a:srgbClr>
                  </a:outerShdw>
                </a:effectLst>
              </a:rPr>
              <a:t> </a:t>
            </a:r>
            <a:r>
              <a:rPr lang="es-ES" sz="1200" dirty="0" err="1">
                <a:solidFill>
                  <a:schemeClr val="dk2"/>
                </a:solidFill>
                <a:effectLst>
                  <a:outerShdw blurRad="38100" dist="38100" dir="2700000" algn="tl">
                    <a:srgbClr val="000000">
                      <a:alpha val="43137"/>
                    </a:srgbClr>
                  </a:outerShdw>
                </a:effectLst>
              </a:rPr>
              <a:t>Adultorum</a:t>
            </a:r>
            <a:r>
              <a:rPr lang="es-ES" sz="1200" dirty="0">
                <a:solidFill>
                  <a:schemeClr val="dk2"/>
                </a:solidFill>
                <a:effectLst>
                  <a:outerShdw blurRad="38100" dist="38100" dir="2700000" algn="tl">
                    <a:srgbClr val="000000">
                      <a:alpha val="43137"/>
                    </a:srgbClr>
                  </a:outerShdw>
                </a:effectLst>
              </a:rPr>
              <a:t>)                             </a:t>
            </a:r>
            <a:r>
              <a:rPr lang="es-ES" sz="1800" dirty="0">
                <a:solidFill>
                  <a:schemeClr val="dk2"/>
                </a:solidFill>
              </a:rPr>
              <a:t>Rito de Aceptación en el Catecumenado            </a:t>
            </a:r>
            <a:r>
              <a:rPr lang="es-ES" sz="1800" dirty="0">
                <a:solidFill>
                  <a:schemeClr val="dk2"/>
                </a:solidFill>
                <a:effectLst>
                  <a:outerShdw blurRad="38100" dist="38100" dir="2700000" algn="tl">
                    <a:srgbClr val="000000">
                      <a:alpha val="43137"/>
                    </a:srgbClr>
                  </a:outerShdw>
                </a:effectLst>
              </a:rPr>
              <a:t>Rito de Entrada al Catecumenado             </a:t>
            </a:r>
            <a:r>
              <a:rPr lang="es-ES" sz="1800" dirty="0">
                <a:solidFill>
                  <a:schemeClr val="dk2"/>
                </a:solidFill>
              </a:rPr>
              <a:t>Ritos de preparación para el Sábado Santo</a:t>
            </a:r>
            <a:r>
              <a:rPr lang="es-ES" sz="1800" dirty="0">
                <a:solidFill>
                  <a:schemeClr val="dk2"/>
                </a:solidFill>
                <a:effectLst>
                  <a:outerShdw blurRad="38100" dist="38100" dir="2700000" algn="tl">
                    <a:srgbClr val="000000">
                      <a:alpha val="43137"/>
                    </a:srgbClr>
                  </a:outerShdw>
                </a:effectLst>
              </a:rPr>
              <a:t>        Ritos de preparación inmediata. </a:t>
            </a:r>
          </a:p>
          <a:p>
            <a:pPr marL="0" lvl="0" indent="457200" algn="l" rtl="0">
              <a:spcBef>
                <a:spcPts val="0"/>
              </a:spcBef>
              <a:spcAft>
                <a:spcPts val="0"/>
              </a:spcAft>
              <a:buNone/>
            </a:pPr>
            <a:r>
              <a:rPr lang="es-ES" sz="1800" dirty="0" err="1">
                <a:solidFill>
                  <a:schemeClr val="dk2"/>
                </a:solidFill>
              </a:rPr>
              <a:t>Esponsores</a:t>
            </a:r>
            <a:r>
              <a:rPr lang="es-ES" sz="1800" dirty="0">
                <a:solidFill>
                  <a:schemeClr val="dk2"/>
                </a:solidFill>
                <a:effectLst>
                  <a:outerShdw blurRad="38100" dist="38100" dir="2700000" algn="tl">
                    <a:srgbClr val="000000">
                      <a:alpha val="43137"/>
                    </a:srgbClr>
                  </a:outerShdw>
                </a:effectLst>
              </a:rPr>
              <a:t>                                                   Padrinos (promotores/</a:t>
            </a:r>
            <a:r>
              <a:rPr lang="es-ES" sz="1800" dirty="0" err="1">
                <a:solidFill>
                  <a:schemeClr val="dk2"/>
                </a:solidFill>
                <a:effectLst>
                  <a:outerShdw blurRad="38100" dist="38100" dir="2700000" algn="tl">
                    <a:srgbClr val="000000">
                      <a:alpha val="43137"/>
                    </a:srgbClr>
                  </a:outerShdw>
                </a:effectLst>
              </a:rPr>
              <a:t>acompa</a:t>
            </a:r>
            <a:r>
              <a:rPr lang="es-MX" sz="1800" dirty="0">
                <a:solidFill>
                  <a:schemeClr val="dk2"/>
                </a:solidFill>
                <a:effectLst>
                  <a:outerShdw blurRad="38100" dist="38100" dir="2700000" algn="tl">
                    <a:srgbClr val="000000">
                      <a:alpha val="43137"/>
                    </a:srgbClr>
                  </a:outerShdw>
                </a:effectLst>
              </a:rPr>
              <a:t>ñ</a:t>
            </a:r>
            <a:r>
              <a:rPr lang="es-ES" sz="1800" dirty="0">
                <a:solidFill>
                  <a:schemeClr val="dk2"/>
                </a:solidFill>
                <a:effectLst>
                  <a:outerShdw blurRad="38100" dist="38100" dir="2700000" algn="tl">
                    <a:srgbClr val="000000">
                      <a:alpha val="43137"/>
                    </a:srgbClr>
                  </a:outerShdw>
                </a:effectLst>
              </a:rPr>
              <a:t>antes)</a:t>
            </a:r>
            <a:endParaRPr sz="1300" dirty="0">
              <a:solidFill>
                <a:schemeClr val="dk2"/>
              </a:solidFill>
            </a:endParaRPr>
          </a:p>
          <a:p>
            <a:pPr marL="0" lvl="0" indent="0" algn="l" rtl="0">
              <a:spcBef>
                <a:spcPts val="0"/>
              </a:spcBef>
              <a:spcAft>
                <a:spcPts val="0"/>
              </a:spcAft>
              <a:buNone/>
            </a:pPr>
            <a:endParaRPr sz="1300" dirty="0">
              <a:solidFill>
                <a:schemeClr val="dk2"/>
              </a:solidFill>
            </a:endParaRPr>
          </a:p>
          <a:p>
            <a:pPr marL="0" lvl="0" indent="0" algn="l" rtl="0">
              <a:spcBef>
                <a:spcPts val="0"/>
              </a:spcBef>
              <a:spcAft>
                <a:spcPts val="0"/>
              </a:spcAft>
              <a:buNone/>
            </a:pPr>
            <a:r>
              <a:rPr lang="en" sz="1300" dirty="0">
                <a:solidFill>
                  <a:schemeClr val="dk2"/>
                </a:solidFill>
              </a:rPr>
              <a:t>	A</a:t>
            </a:r>
            <a:r>
              <a:rPr lang="es-ES" sz="1300" dirty="0" err="1">
                <a:solidFill>
                  <a:schemeClr val="dk2"/>
                </a:solidFill>
              </a:rPr>
              <a:t>daptado</a:t>
            </a:r>
            <a:r>
              <a:rPr lang="es-ES" sz="1300" dirty="0">
                <a:solidFill>
                  <a:schemeClr val="dk2"/>
                </a:solidFill>
              </a:rPr>
              <a:t> del folleto preparado por la </a:t>
            </a:r>
            <a:r>
              <a:rPr lang="es-ES" sz="1300" dirty="0">
                <a:solidFill>
                  <a:schemeClr val="dk2"/>
                </a:solidFill>
                <a:effectLst>
                  <a:outerShdw blurRad="38100" dist="38100" dir="2700000" algn="tl">
                    <a:srgbClr val="000000">
                      <a:alpha val="43137"/>
                    </a:srgbClr>
                  </a:outerShdw>
                </a:effectLst>
              </a:rPr>
              <a:t>Federación de Comisiones Litúrgicas Diocesanas </a:t>
            </a:r>
            <a:r>
              <a:rPr lang="es-ES" sz="1300" dirty="0">
                <a:solidFill>
                  <a:schemeClr val="dk2"/>
                </a:solidFill>
              </a:rPr>
              <a:t>                                    	Fuente: Secretaría de la BCDW, junio de 2024 – </a:t>
            </a:r>
            <a:endParaRPr sz="1300" dirty="0">
              <a:solidFill>
                <a:schemeClr val="dk2"/>
              </a:solidFill>
            </a:endParaRPr>
          </a:p>
        </p:txBody>
      </p:sp>
      <p:pic>
        <p:nvPicPr>
          <p:cNvPr id="86" name="Google Shape;86;p17"/>
          <p:cNvPicPr preferRelativeResize="0"/>
          <p:nvPr/>
        </p:nvPicPr>
        <p:blipFill>
          <a:blip r:embed="rId3">
            <a:alphaModFix/>
          </a:blip>
          <a:stretch>
            <a:fillRect/>
          </a:stretch>
        </p:blipFill>
        <p:spPr>
          <a:xfrm>
            <a:off x="4700789" y="3657292"/>
            <a:ext cx="548640" cy="2385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0"/>
            <a:ext cx="8520600" cy="111332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ES" dirty="0"/>
              <a:t>Lo que no ha cambiado:                                                              </a:t>
            </a:r>
            <a:r>
              <a:rPr lang="es-ES" b="1" i="1" dirty="0">
                <a:effectLst>
                  <a:outerShdw blurRad="38100" dist="38100" dir="2700000" algn="tl">
                    <a:srgbClr val="000000">
                      <a:alpha val="43137"/>
                    </a:srgbClr>
                  </a:outerShdw>
                </a:effectLst>
              </a:rPr>
              <a:t>La visión de la Iglesia sobre la iniciación</a:t>
            </a:r>
            <a:endParaRPr b="1" i="1" dirty="0">
              <a:effectLst>
                <a:outerShdw blurRad="38100" dist="38100" dir="2700000" algn="tl">
                  <a:srgbClr val="000000">
                    <a:alpha val="43137"/>
                  </a:srgbClr>
                </a:outerShdw>
              </a:effectLst>
            </a:endParaRPr>
          </a:p>
        </p:txBody>
      </p:sp>
      <p:sp>
        <p:nvSpPr>
          <p:cNvPr id="98" name="Google Shape;98;p19"/>
          <p:cNvSpPr txBox="1">
            <a:spLocks noGrp="1"/>
          </p:cNvSpPr>
          <p:nvPr>
            <p:ph type="body" idx="1"/>
          </p:nvPr>
        </p:nvSpPr>
        <p:spPr>
          <a:xfrm>
            <a:off x="311700" y="964961"/>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ES" sz="2400" b="1" i="1" dirty="0">
                <a:effectLst>
                  <a:outerShdw blurRad="38100" dist="38100" dir="2700000" algn="tl">
                    <a:srgbClr val="000000">
                      <a:alpha val="43137"/>
                    </a:srgbClr>
                  </a:outerShdw>
                </a:effectLst>
              </a:rPr>
              <a:t>“Esta es una oportunidad para analizar más de cerca lo que hemos estado haciendo, lo que deberíamos estar haciendo y lo que la iglesia nos llama a hacer. Y no podemos desaprovechar esta oportunidad”. </a:t>
            </a:r>
            <a:r>
              <a:rPr lang="es-ES" b="1" i="1" dirty="0">
                <a:effectLst>
                  <a:outerShdw blurRad="38100" dist="38100" dir="2700000" algn="tl">
                    <a:srgbClr val="000000">
                      <a:alpha val="43137"/>
                    </a:srgbClr>
                  </a:outerShdw>
                </a:effectLst>
              </a:rPr>
              <a:t>                                      </a:t>
            </a:r>
            <a:r>
              <a:rPr lang="es-ES" b="1" dirty="0"/>
              <a:t>Todd Williamson (FDLC)</a:t>
            </a:r>
            <a:r>
              <a:rPr lang="en" sz="1400" u="sng" dirty="0">
                <a:solidFill>
                  <a:srgbClr val="FF0000"/>
                </a:solidFill>
              </a:rPr>
              <a:t> </a:t>
            </a:r>
            <a:endParaRPr sz="1400" u="sng" dirty="0">
              <a:solidFill>
                <a:srgbClr val="FF0000"/>
              </a:solidFill>
            </a:endParaRPr>
          </a:p>
          <a:p>
            <a:pPr marL="0" lvl="0" indent="0" algn="l" rtl="0">
              <a:spcBef>
                <a:spcPts val="1200"/>
              </a:spcBef>
              <a:spcAft>
                <a:spcPts val="12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p:cTn id="7"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97575" y="69850"/>
            <a:ext cx="9046425" cy="70485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ES" dirty="0"/>
              <a:t>Reflexión para alcanzar la visión de la Iglesia en la iniciación:</a:t>
            </a:r>
            <a:endParaRPr dirty="0"/>
          </a:p>
        </p:txBody>
      </p:sp>
      <p:sp>
        <p:nvSpPr>
          <p:cNvPr id="104" name="Google Shape;104;p20"/>
          <p:cNvSpPr txBox="1">
            <a:spLocks noGrp="1"/>
          </p:cNvSpPr>
          <p:nvPr>
            <p:ph type="body" idx="1"/>
          </p:nvPr>
        </p:nvSpPr>
        <p:spPr>
          <a:xfrm>
            <a:off x="0" y="577850"/>
            <a:ext cx="8978899" cy="4565650"/>
          </a:xfrm>
          <a:prstGeom prst="rect">
            <a:avLst/>
          </a:prstGeom>
        </p:spPr>
        <p:txBody>
          <a:bodyPr spcFirstLastPara="1" wrap="square" lIns="91425" tIns="91425" rIns="91425" bIns="91425" anchor="t" anchorCtr="0">
            <a:normAutofit fontScale="85000" lnSpcReduction="10000"/>
          </a:bodyPr>
          <a:lstStyle/>
          <a:p>
            <a:pPr marL="457200" lvl="0" indent="-334327" algn="l" rtl="0">
              <a:spcBef>
                <a:spcPts val="1200"/>
              </a:spcBef>
              <a:spcAft>
                <a:spcPts val="0"/>
              </a:spcAft>
              <a:buSzPct val="100000"/>
              <a:buChar char="●"/>
            </a:pPr>
            <a:r>
              <a:rPr lang="es-ES" b="1" dirty="0"/>
              <a:t>¿Cuáles son algunas de las mejores prácticas para cada uno de los pasos de la iniciación?</a:t>
            </a:r>
          </a:p>
          <a:p>
            <a:pPr marL="457200" lvl="0" indent="-334327" algn="l" rtl="0">
              <a:spcBef>
                <a:spcPts val="1200"/>
              </a:spcBef>
              <a:spcAft>
                <a:spcPts val="0"/>
              </a:spcAft>
              <a:buSzPct val="100000"/>
              <a:buChar char="●"/>
            </a:pPr>
            <a:r>
              <a:rPr lang="es-ES" b="1" dirty="0"/>
              <a:t>¿He leído, estudiado y reflexionado sobre los textos para descubrir y comprender la visión de la iglesia? </a:t>
            </a:r>
          </a:p>
          <a:p>
            <a:pPr marL="457200" lvl="0" indent="-334327" algn="l" rtl="0">
              <a:spcBef>
                <a:spcPts val="1200"/>
              </a:spcBef>
              <a:spcAft>
                <a:spcPts val="0"/>
              </a:spcAft>
              <a:buSzPct val="100000"/>
              <a:buChar char="●"/>
            </a:pPr>
            <a:r>
              <a:rPr lang="es-ES" b="1" dirty="0"/>
              <a:t>¿Hay algún cambio que pueda hacer para acercarme a la visión? </a:t>
            </a:r>
          </a:p>
          <a:p>
            <a:pPr indent="-334327">
              <a:spcBef>
                <a:spcPts val="1200"/>
              </a:spcBef>
              <a:buSzPct val="100000"/>
            </a:pPr>
            <a:r>
              <a:rPr lang="es-ES" b="1" dirty="0"/>
              <a:t>¿Mi párroco/vicario y mi equipo están de acuerdo y familiarizados con la visión del texto? </a:t>
            </a:r>
          </a:p>
          <a:p>
            <a:pPr indent="-334327">
              <a:spcBef>
                <a:spcPts val="1200"/>
              </a:spcBef>
              <a:buSzPct val="100000"/>
            </a:pPr>
            <a:r>
              <a:rPr lang="es-ES" b="1" dirty="0"/>
              <a:t>El esquema del proceso sigue siendo el mismo. Los mismos pasos (ritos) y períodos. </a:t>
            </a:r>
          </a:p>
          <a:p>
            <a:pPr indent="-334327">
              <a:spcBef>
                <a:spcPts val="1200"/>
              </a:spcBef>
              <a:buSzPct val="100000"/>
            </a:pPr>
            <a:r>
              <a:rPr lang="es-ES" b="1" dirty="0"/>
              <a:t>La disposición del texto no ha cambiado. Los números de párrafo siguen siendo los mismos. </a:t>
            </a:r>
          </a:p>
          <a:p>
            <a:pPr marL="457200" lvl="0" indent="-334327" algn="l" rtl="0">
              <a:spcBef>
                <a:spcPts val="1200"/>
              </a:spcBef>
              <a:spcAft>
                <a:spcPts val="0"/>
              </a:spcAft>
              <a:buSzPct val="100000"/>
              <a:buChar char="●"/>
            </a:pPr>
            <a:r>
              <a:rPr lang="es-ES" b="1" dirty="0"/>
              <a:t>Los apéndices se han mantenido. Ritos, aclamaciones, himnos, canciones y estatutos nacionales combinados (revisados)</a:t>
            </a:r>
          </a:p>
          <a:p>
            <a:pPr marL="457200" lvl="0" indent="-334327" algn="l" rtl="0">
              <a:spcBef>
                <a:spcPts val="1200"/>
              </a:spcBef>
              <a:spcAft>
                <a:spcPts val="0"/>
              </a:spcAft>
              <a:buSzPct val="100000"/>
              <a:buChar char="●"/>
            </a:pPr>
            <a:r>
              <a:rPr lang="es-ES" b="1" dirty="0"/>
              <a:t>La edición revisada incorpora mas música de otros textos rituales.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 calcmode="lin" valueType="num">
                                      <p:cBhvr additive="base">
                                        <p:cTn id="7"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
                                            <p:txEl>
                                              <p:pRg st="1" end="1"/>
                                            </p:txEl>
                                          </p:spTgt>
                                        </p:tgtEl>
                                        <p:attrNameLst>
                                          <p:attrName>style.visibility</p:attrName>
                                        </p:attrNameLst>
                                      </p:cBhvr>
                                      <p:to>
                                        <p:strVal val="visible"/>
                                      </p:to>
                                    </p:set>
                                    <p:anim calcmode="lin" valueType="num">
                                      <p:cBhvr additive="base">
                                        <p:cTn id="13" dur="500" fill="hold"/>
                                        <p:tgtEl>
                                          <p:spTgt spid="1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
                                            <p:txEl>
                                              <p:pRg st="2" end="2"/>
                                            </p:txEl>
                                          </p:spTgt>
                                        </p:tgtEl>
                                        <p:attrNameLst>
                                          <p:attrName>style.visibility</p:attrName>
                                        </p:attrNameLst>
                                      </p:cBhvr>
                                      <p:to>
                                        <p:strVal val="visible"/>
                                      </p:to>
                                    </p:set>
                                    <p:anim calcmode="lin" valueType="num">
                                      <p:cBhvr additive="base">
                                        <p:cTn id="19" dur="500" fill="hold"/>
                                        <p:tgtEl>
                                          <p:spTgt spid="1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
                                            <p:txEl>
                                              <p:pRg st="3" end="3"/>
                                            </p:txEl>
                                          </p:spTgt>
                                        </p:tgtEl>
                                        <p:attrNameLst>
                                          <p:attrName>style.visibility</p:attrName>
                                        </p:attrNameLst>
                                      </p:cBhvr>
                                      <p:to>
                                        <p:strVal val="visible"/>
                                      </p:to>
                                    </p:set>
                                    <p:anim calcmode="lin" valueType="num">
                                      <p:cBhvr additive="base">
                                        <p:cTn id="25" dur="500" fill="hold"/>
                                        <p:tgtEl>
                                          <p:spTgt spid="1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
                                            <p:txEl>
                                              <p:pRg st="4" end="4"/>
                                            </p:txEl>
                                          </p:spTgt>
                                        </p:tgtEl>
                                        <p:attrNameLst>
                                          <p:attrName>style.visibility</p:attrName>
                                        </p:attrNameLst>
                                      </p:cBhvr>
                                      <p:to>
                                        <p:strVal val="visible"/>
                                      </p:to>
                                    </p:set>
                                    <p:anim calcmode="lin" valueType="num">
                                      <p:cBhvr additive="base">
                                        <p:cTn id="31" dur="500" fill="hold"/>
                                        <p:tgtEl>
                                          <p:spTgt spid="10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
                                            <p:txEl>
                                              <p:pRg st="5" end="5"/>
                                            </p:txEl>
                                          </p:spTgt>
                                        </p:tgtEl>
                                        <p:attrNameLst>
                                          <p:attrName>style.visibility</p:attrName>
                                        </p:attrNameLst>
                                      </p:cBhvr>
                                      <p:to>
                                        <p:strVal val="visible"/>
                                      </p:to>
                                    </p:set>
                                    <p:anim calcmode="lin" valueType="num">
                                      <p:cBhvr additive="base">
                                        <p:cTn id="37" dur="500" fill="hold"/>
                                        <p:tgtEl>
                                          <p:spTgt spid="10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
                                            <p:txEl>
                                              <p:pRg st="6" end="6"/>
                                            </p:txEl>
                                          </p:spTgt>
                                        </p:tgtEl>
                                        <p:attrNameLst>
                                          <p:attrName>style.visibility</p:attrName>
                                        </p:attrNameLst>
                                      </p:cBhvr>
                                      <p:to>
                                        <p:strVal val="visible"/>
                                      </p:to>
                                    </p:set>
                                    <p:anim calcmode="lin" valueType="num">
                                      <p:cBhvr additive="base">
                                        <p:cTn id="43" dur="500" fill="hold"/>
                                        <p:tgtEl>
                                          <p:spTgt spid="10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4">
                                            <p:txEl>
                                              <p:pRg st="7" end="7"/>
                                            </p:txEl>
                                          </p:spTgt>
                                        </p:tgtEl>
                                        <p:attrNameLst>
                                          <p:attrName>style.visibility</p:attrName>
                                        </p:attrNameLst>
                                      </p:cBhvr>
                                      <p:to>
                                        <p:strVal val="visible"/>
                                      </p:to>
                                    </p:set>
                                    <p:anim calcmode="lin" valueType="num">
                                      <p:cBhvr additive="base">
                                        <p:cTn id="49" dur="500" fill="hold"/>
                                        <p:tgtEl>
                                          <p:spTgt spid="10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0" y="163325"/>
            <a:ext cx="9023350" cy="61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ts val="1100"/>
              <a:buFont typeface="Arial"/>
              <a:buNone/>
            </a:pPr>
            <a:r>
              <a:rPr lang="es-ES" dirty="0"/>
              <a:t>Reflexión para alcanzar la visión de la Iglesia en la iniciación:</a:t>
            </a:r>
            <a:endParaRPr dirty="0"/>
          </a:p>
        </p:txBody>
      </p:sp>
      <p:sp>
        <p:nvSpPr>
          <p:cNvPr id="110" name="Google Shape;110;p21"/>
          <p:cNvSpPr txBox="1">
            <a:spLocks noGrp="1"/>
          </p:cNvSpPr>
          <p:nvPr>
            <p:ph type="body" idx="1"/>
          </p:nvPr>
        </p:nvSpPr>
        <p:spPr>
          <a:xfrm>
            <a:off x="0" y="711200"/>
            <a:ext cx="9144000" cy="4432299"/>
          </a:xfrm>
          <a:prstGeom prst="rect">
            <a:avLst/>
          </a:prstGeom>
        </p:spPr>
        <p:txBody>
          <a:bodyPr spcFirstLastPara="1" wrap="square" lIns="91425" tIns="91425" rIns="91425" bIns="91425" anchor="t" anchorCtr="0">
            <a:normAutofit fontScale="25000" lnSpcReduction="20000"/>
          </a:bodyPr>
          <a:lstStyle/>
          <a:p>
            <a:pPr marL="457200" lvl="0" indent="0" algn="l" rtl="0">
              <a:spcBef>
                <a:spcPts val="0"/>
              </a:spcBef>
              <a:spcAft>
                <a:spcPts val="0"/>
              </a:spcAft>
              <a:buNone/>
            </a:pPr>
            <a:endParaRPr b="1" dirty="0"/>
          </a:p>
          <a:p>
            <a:pPr marL="457200" lvl="0" indent="-317500" algn="l" rtl="0">
              <a:spcBef>
                <a:spcPts val="1200"/>
              </a:spcBef>
              <a:spcAft>
                <a:spcPts val="0"/>
              </a:spcAft>
              <a:buSzPct val="93333"/>
              <a:buChar char="●"/>
            </a:pPr>
            <a:r>
              <a:rPr lang="es-ES" sz="6000" b="1" dirty="0"/>
              <a:t>Párrafo 9: </a:t>
            </a:r>
            <a:r>
              <a:rPr lang="es-ES" sz="6000" b="1" u="sng" dirty="0"/>
              <a:t>El papel de la comunidad como elemento principal</a:t>
            </a:r>
            <a:r>
              <a:rPr lang="es-ES" sz="6000" b="1" dirty="0"/>
              <a:t>.                                             ¿Cómo promoveré e invitare a la comunidad para que ayude a formar a los que buscan a Cristo?</a:t>
            </a:r>
          </a:p>
          <a:p>
            <a:pPr marL="457200" lvl="0" indent="-317500" algn="l" rtl="0">
              <a:spcBef>
                <a:spcPts val="1200"/>
              </a:spcBef>
              <a:spcAft>
                <a:spcPts val="0"/>
              </a:spcAft>
              <a:buSzPct val="93333"/>
              <a:buChar char="●"/>
            </a:pPr>
            <a:r>
              <a:rPr lang="es-ES" sz="6000" b="1" dirty="0"/>
              <a:t>Párrafo 75: </a:t>
            </a:r>
            <a:r>
              <a:rPr lang="es-ES" sz="6000" b="1" u="sng" dirty="0"/>
              <a:t>Adaptado el proceso al año litúrgico</a:t>
            </a:r>
            <a:r>
              <a:rPr lang="es-ES" sz="6000" b="1" dirty="0"/>
              <a:t>.                                                                                            ¿Estamos catequizando a las personas en la vida de Cristo, </a:t>
            </a:r>
            <a:r>
              <a:rPr lang="es-ES" sz="6000" b="1" dirty="0" err="1"/>
              <a:t>desarrollandolo</a:t>
            </a:r>
            <a:r>
              <a:rPr lang="es-ES" sz="6000" b="1" dirty="0"/>
              <a:t> naturalmente a lo largo del año litúrgico?</a:t>
            </a:r>
          </a:p>
          <a:p>
            <a:pPr marL="457200" lvl="0" indent="-317500" algn="l" rtl="0">
              <a:spcBef>
                <a:spcPts val="1200"/>
              </a:spcBef>
              <a:spcAft>
                <a:spcPts val="0"/>
              </a:spcAft>
              <a:buSzPct val="93333"/>
              <a:buChar char="●"/>
            </a:pPr>
            <a:r>
              <a:rPr lang="es-ES" sz="6000" b="1" dirty="0"/>
              <a:t>Párrafo 76: </a:t>
            </a:r>
            <a:r>
              <a:rPr lang="es-ES" sz="6000" b="1" u="sng" dirty="0"/>
              <a:t>Un proceso, no un programa</a:t>
            </a:r>
            <a:r>
              <a:rPr lang="es-ES" sz="6000" b="1" dirty="0"/>
              <a:t>.                                                                                              La conversión lleva el tiempo que sea necesario. Años, si es necesario.                            ¿Seguimos comenzando nuestro proceso en un momento determinado y terminando en un momento determinado?                                                                                                            ¿Estamos dando la bienvenida, a los que buscan a Cristo, para iniciarse en el proceso cuando vienen a nosotros?</a:t>
            </a:r>
          </a:p>
          <a:p>
            <a:pPr marL="457200" lvl="0" indent="-317500" algn="l" rtl="0">
              <a:spcBef>
                <a:spcPts val="1200"/>
              </a:spcBef>
              <a:spcAft>
                <a:spcPts val="0"/>
              </a:spcAft>
              <a:buSzPct val="93333"/>
              <a:buChar char="●"/>
            </a:pPr>
            <a:r>
              <a:rPr lang="es-ES" sz="6000" b="1" u="sng" dirty="0"/>
              <a:t>La nueva traducción es una oportunidad para abrazar más plenamente la visión del Proceso de Iniciación</a:t>
            </a:r>
            <a:r>
              <a:rPr lang="es-ES" sz="6000" b="1" dirty="0"/>
              <a:t>.                                                                                                                                             ¿Qué cambio harías si no tuvieras miedo al cambio o al fracaso?</a:t>
            </a:r>
            <a:endParaRPr sz="5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
                                            <p:txEl>
                                              <p:pRg st="1" end="1"/>
                                            </p:txEl>
                                          </p:spTgt>
                                        </p:tgtEl>
                                        <p:attrNameLst>
                                          <p:attrName>style.visibility</p:attrName>
                                        </p:attrNameLst>
                                      </p:cBhvr>
                                      <p:to>
                                        <p:strVal val="visible"/>
                                      </p:to>
                                    </p:set>
                                    <p:anim calcmode="lin" valueType="num">
                                      <p:cBhvr additive="base">
                                        <p:cTn id="7" dur="500" fill="hold"/>
                                        <p:tgtEl>
                                          <p:spTgt spid="1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0">
                                            <p:txEl>
                                              <p:pRg st="2" end="2"/>
                                            </p:txEl>
                                          </p:spTgt>
                                        </p:tgtEl>
                                        <p:attrNameLst>
                                          <p:attrName>style.visibility</p:attrName>
                                        </p:attrNameLst>
                                      </p:cBhvr>
                                      <p:to>
                                        <p:strVal val="visible"/>
                                      </p:to>
                                    </p:set>
                                    <p:anim calcmode="lin" valueType="num">
                                      <p:cBhvr additive="base">
                                        <p:cTn id="13" dur="500" fill="hold"/>
                                        <p:tgtEl>
                                          <p:spTgt spid="1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anim calcmode="lin" valueType="num">
                                      <p:cBhvr additive="base">
                                        <p:cTn id="19" dur="500" fill="hold"/>
                                        <p:tgtEl>
                                          <p:spTgt spid="1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0">
                                            <p:txEl>
                                              <p:pRg st="4" end="4"/>
                                            </p:txEl>
                                          </p:spTgt>
                                        </p:tgtEl>
                                        <p:attrNameLst>
                                          <p:attrName>style.visibility</p:attrName>
                                        </p:attrNameLst>
                                      </p:cBhvr>
                                      <p:to>
                                        <p:strVal val="visible"/>
                                      </p:to>
                                    </p:set>
                                    <p:anim calcmode="lin" valueType="num">
                                      <p:cBhvr additive="base">
                                        <p:cTn id="25" dur="500" fill="hold"/>
                                        <p:tgtEl>
                                          <p:spTgt spid="1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311700" y="89075"/>
            <a:ext cx="8520600" cy="838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dirty="0"/>
          </a:p>
          <a:p>
            <a:pPr marL="0" lvl="0" indent="0" algn="ctr" rtl="0">
              <a:spcBef>
                <a:spcPts val="0"/>
              </a:spcBef>
              <a:spcAft>
                <a:spcPts val="0"/>
              </a:spcAft>
              <a:buClr>
                <a:schemeClr val="dk1"/>
              </a:buClr>
              <a:buSzPts val="990"/>
              <a:buFont typeface="Arial"/>
              <a:buNone/>
            </a:pPr>
            <a:r>
              <a:rPr lang="en" dirty="0"/>
              <a:t>Recursos para consultar</a:t>
            </a:r>
            <a:endParaRPr dirty="0"/>
          </a:p>
        </p:txBody>
      </p:sp>
      <p:sp>
        <p:nvSpPr>
          <p:cNvPr id="69" name="Google Shape;69;p15"/>
          <p:cNvSpPr txBox="1">
            <a:spLocks noGrp="1"/>
          </p:cNvSpPr>
          <p:nvPr>
            <p:ph type="subTitle" idx="1"/>
          </p:nvPr>
        </p:nvSpPr>
        <p:spPr>
          <a:xfrm>
            <a:off x="311700" y="893075"/>
            <a:ext cx="8520600" cy="4857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275"/>
              <a:buNone/>
            </a:pPr>
            <a:r>
              <a:rPr lang="es-MX" sz="3000" dirty="0"/>
              <a:t>la Nueva Traducción (Ingles/Español)</a:t>
            </a:r>
            <a:endParaRPr sz="3000" dirty="0"/>
          </a:p>
        </p:txBody>
      </p:sp>
      <p:sp>
        <p:nvSpPr>
          <p:cNvPr id="70" name="Google Shape;70;p15"/>
          <p:cNvSpPr txBox="1"/>
          <p:nvPr/>
        </p:nvSpPr>
        <p:spPr>
          <a:xfrm>
            <a:off x="28575" y="1538848"/>
            <a:ext cx="9088246" cy="2711481"/>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 sz="1800" u="sng" dirty="0">
                <a:solidFill>
                  <a:schemeClr val="accent5"/>
                </a:solidFill>
                <a:hlinkClick r:id="rId3">
                  <a:extLst>
                    <a:ext uri="{A12FA001-AC4F-418D-AE19-62706E023703}">
                      <ahyp:hlinkClr xmlns:ahyp="http://schemas.microsoft.com/office/drawing/2018/hyperlinkcolor" val="tx"/>
                    </a:ext>
                  </a:extLst>
                </a:hlinkClick>
              </a:rPr>
              <a:t>https://teaminitiation.com/presents/ocia-resource</a:t>
            </a:r>
            <a:r>
              <a:rPr lang="en" sz="1800" u="sng" dirty="0">
                <a:solidFill>
                  <a:schemeClr val="accent5"/>
                </a:solidFill>
                <a:hlinkClick r:id="rId4">
                  <a:extLst>
                    <a:ext uri="{A12FA001-AC4F-418D-AE19-62706E023703}">
                      <ahyp:hlinkClr xmlns:ahyp="http://schemas.microsoft.com/office/drawing/2018/hyperlinkcolor" val="tx"/>
                    </a:ext>
                  </a:extLst>
                </a:hlinkClick>
              </a:rPr>
              <a:t>rding/OFPDCXLO?hash=4DA</a:t>
            </a:r>
            <a:r>
              <a:rPr lang="en" sz="1800" u="sng" dirty="0">
                <a:solidFill>
                  <a:schemeClr val="accent5"/>
                </a:solidFill>
                <a:hlinkClick r:id="rId5">
                  <a:extLst>
                    <a:ext uri="{A12FA001-AC4F-418D-AE19-62706E023703}">
                      <ahyp:hlinkClr xmlns:ahyp="http://schemas.microsoft.com/office/drawing/2018/hyperlinkcolor" val="tx"/>
                    </a:ext>
                  </a:extLst>
                </a:hlinkClick>
              </a:rPr>
              <a:t>s/</a:t>
            </a:r>
            <a:r>
              <a:rPr lang="en" sz="1800" dirty="0">
                <a:solidFill>
                  <a:schemeClr val="dk2"/>
                </a:solidFill>
              </a:rPr>
              <a:t> (Team Initiation)</a:t>
            </a:r>
            <a:endParaRPr lang="da-DK" sz="1800" dirty="0">
              <a:solidFill>
                <a:schemeClr val="dk2"/>
              </a:solidFill>
            </a:endParaRPr>
          </a:p>
          <a:p>
            <a:pPr marL="914400" lvl="0" indent="457200" algn="ctr" rtl="0">
              <a:lnSpc>
                <a:spcPct val="115000"/>
              </a:lnSpc>
              <a:spcBef>
                <a:spcPts val="1200"/>
              </a:spcBef>
              <a:spcAft>
                <a:spcPts val="0"/>
              </a:spcAft>
              <a:buNone/>
            </a:pPr>
            <a:r>
              <a:rPr lang="da-DK" sz="1800" u="sng" dirty="0">
                <a:solidFill>
                  <a:schemeClr val="accent5"/>
                </a:solidFill>
                <a:hlinkClick r:id="rId6">
                  <a:extLst>
                    <a:ext uri="{A12FA001-AC4F-418D-AE19-62706E023703}">
                      <ahyp:hlinkClr xmlns:ahyp="http://schemas.microsoft.com/office/drawing/2018/hyperlinkcolor" val="tx"/>
                    </a:ext>
                  </a:extLst>
                </a:hlinkClick>
              </a:rPr>
              <a:t>https://my.demio.com/recoSH20nBDyD</a:t>
            </a:r>
            <a:r>
              <a:rPr lang="da-DK" sz="1800" dirty="0">
                <a:solidFill>
                  <a:schemeClr val="dk2"/>
                </a:solidFill>
              </a:rPr>
              <a:t> (FDLC)</a:t>
            </a:r>
          </a:p>
          <a:p>
            <a:pPr marL="914400" lvl="0" indent="457200" algn="ctr" rtl="0">
              <a:lnSpc>
                <a:spcPct val="115000"/>
              </a:lnSpc>
              <a:spcBef>
                <a:spcPts val="1200"/>
              </a:spcBef>
              <a:spcAft>
                <a:spcPts val="0"/>
              </a:spcAft>
              <a:buNone/>
            </a:pPr>
            <a:r>
              <a:rPr lang="en" sz="1800" u="sng" dirty="0">
                <a:solidFill>
                  <a:schemeClr val="hlink"/>
                </a:solidFill>
                <a:hlinkClick r:id="rId7"/>
              </a:rPr>
              <a:t>https://fdlc.org/2021/11/ocia-whats-new-whats-not-whats-next/  </a:t>
            </a:r>
            <a:r>
              <a:rPr lang="en" sz="1800" dirty="0">
                <a:solidFill>
                  <a:schemeClr val="dk2"/>
                </a:solidFill>
              </a:rPr>
              <a:t>        </a:t>
            </a:r>
            <a:endParaRPr sz="1800" dirty="0">
              <a:solidFill>
                <a:schemeClr val="dk2"/>
              </a:solidFill>
            </a:endParaRPr>
          </a:p>
          <a:p>
            <a:pPr marL="0" lvl="0" indent="0" algn="ctr" rtl="0">
              <a:lnSpc>
                <a:spcPct val="115000"/>
              </a:lnSpc>
              <a:spcBef>
                <a:spcPts val="1200"/>
              </a:spcBef>
              <a:spcAft>
                <a:spcPts val="1200"/>
              </a:spcAft>
              <a:buNone/>
            </a:pPr>
            <a:br>
              <a:rPr lang="en" sz="1800" u="sng" dirty="0">
                <a:solidFill>
                  <a:srgbClr val="00B0F0"/>
                </a:solidFill>
              </a:rPr>
            </a:br>
            <a:r>
              <a:rPr lang="en" sz="1800" u="sng" dirty="0">
                <a:solidFill>
                  <a:srgbClr val="00B0F0"/>
                </a:solidFill>
              </a:rPr>
              <a:t>https://initiationministrypartners.org</a:t>
            </a:r>
            <a:endParaRPr sz="1800" u="sng" dirty="0">
              <a:solidFill>
                <a:srgbClr val="00B0F0"/>
              </a:solidFill>
            </a:endParaRPr>
          </a:p>
        </p:txBody>
      </p:sp>
      <p:pic>
        <p:nvPicPr>
          <p:cNvPr id="5" name="Picture 4" descr="A green and white book cover&#10;&#10;Description automatically generated">
            <a:extLst>
              <a:ext uri="{FF2B5EF4-FFF2-40B4-BE49-F238E27FC236}">
                <a16:creationId xmlns:a16="http://schemas.microsoft.com/office/drawing/2014/main" id="{EF0B1ABC-6F4C-BE82-1D9B-8D95BC022CB6}"/>
              </a:ext>
            </a:extLst>
          </p:cNvPr>
          <p:cNvPicPr>
            <a:picLocks noChangeAspect="1"/>
          </p:cNvPicPr>
          <p:nvPr/>
        </p:nvPicPr>
        <p:blipFill>
          <a:blip r:embed="rId8"/>
          <a:stretch>
            <a:fillRect/>
          </a:stretch>
        </p:blipFill>
        <p:spPr>
          <a:xfrm>
            <a:off x="7657340" y="3166227"/>
            <a:ext cx="1174960" cy="1723442"/>
          </a:xfrm>
          <a:prstGeom prst="rect">
            <a:avLst/>
          </a:prstGeom>
        </p:spPr>
      </p:pic>
      <p:pic>
        <p:nvPicPr>
          <p:cNvPr id="4" name="Picture 3">
            <a:extLst>
              <a:ext uri="{FF2B5EF4-FFF2-40B4-BE49-F238E27FC236}">
                <a16:creationId xmlns:a16="http://schemas.microsoft.com/office/drawing/2014/main" id="{B4DA4F20-56F2-753A-20CA-2176FE909F9C}"/>
              </a:ext>
            </a:extLst>
          </p:cNvPr>
          <p:cNvPicPr>
            <a:picLocks noChangeAspect="1"/>
          </p:cNvPicPr>
          <p:nvPr/>
        </p:nvPicPr>
        <p:blipFill>
          <a:blip r:embed="rId9"/>
          <a:stretch>
            <a:fillRect/>
          </a:stretch>
        </p:blipFill>
        <p:spPr>
          <a:xfrm>
            <a:off x="640398" y="3166227"/>
            <a:ext cx="1205700" cy="17234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s-ES"/>
              <a:t>¿Por qué un cambio de nombre?</a:t>
            </a:r>
            <a:endParaRPr lang="en-US"/>
          </a:p>
        </p:txBody>
      </p:sp>
      <p:pic>
        <p:nvPicPr>
          <p:cNvPr id="5" name="Google Shape;116;p22" descr="A logo for a company&#10;&#10;Description automatically generated">
            <a:extLst>
              <a:ext uri="{FF2B5EF4-FFF2-40B4-BE49-F238E27FC236}">
                <a16:creationId xmlns:a16="http://schemas.microsoft.com/office/drawing/2014/main" id="{A77CAA6D-8530-5A90-77DC-0A0859149F95}"/>
              </a:ext>
            </a:extLst>
          </p:cNvPr>
          <p:cNvPicPr preferRelativeResize="0"/>
          <p:nvPr/>
        </p:nvPicPr>
        <p:blipFill>
          <a:blip r:embed="rId3"/>
          <a:srcRect t="24553" r="2" b="4170"/>
          <a:stretch/>
        </p:blipFill>
        <p:spPr>
          <a:xfrm>
            <a:off x="311700" y="1208225"/>
            <a:ext cx="8520600" cy="326440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7847</TotalTime>
  <Words>1560</Words>
  <Application>Microsoft Office PowerPoint</Application>
  <PresentationFormat>On-screen Show (16:9)</PresentationFormat>
  <Paragraphs>68</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Didact Gothic</vt:lpstr>
      <vt:lpstr>Times New Roman</vt:lpstr>
      <vt:lpstr>Simple Light</vt:lpstr>
      <vt:lpstr>Nuevos Horizontes en el Ministerio de Iniciación</vt:lpstr>
      <vt:lpstr>Oracion</vt:lpstr>
      <vt:lpstr>¿Qué ha cambiado?</vt:lpstr>
      <vt:lpstr>COMPARANDO EL TEXTO DE LAS EDICIONES DE 1991 vs 2024 (FDLC)   </vt:lpstr>
      <vt:lpstr>Lo que no ha cambiado:                                                              La visión de la Iglesia sobre la iniciación</vt:lpstr>
      <vt:lpstr>Reflexión para alcanzar la visión de la Iglesia en la iniciación:</vt:lpstr>
      <vt:lpstr>Reflexión para alcanzar la visión de la Iglesia en la iniciación:</vt:lpstr>
      <vt:lpstr> Recursos para consultar</vt:lpstr>
      <vt:lpstr>¿Por qué un cambio de nombre?</vt:lpstr>
      <vt:lpstr>PowerPoint Presentation</vt:lpstr>
      <vt:lpstr>Nuevo nombre: Socios en el Ministerio de Iniciación</vt:lpstr>
      <vt:lpstr>Socios en el Ministerio de Iniciación</vt:lpstr>
      <vt:lpstr>PowerPoint Presentation</vt:lpstr>
      <vt:lpstr>Eventos</vt:lpstr>
      <vt:lpstr>Contactenos</vt:lpstr>
      <vt:lpstr>PowerPoint Presentation</vt:lpstr>
      <vt:lpstr>Oracion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Luis Guzman</dc:creator>
  <cp:lastModifiedBy>Darleine Arce</cp:lastModifiedBy>
  <cp:revision>14</cp:revision>
  <dcterms:modified xsi:type="dcterms:W3CDTF">2024-08-20T19:16:52Z</dcterms:modified>
</cp:coreProperties>
</file>