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Didact Gothic" panose="00000500000000000000" pitchFamily="2"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247" autoAdjust="0"/>
  </p:normalViewPr>
  <p:slideViewPr>
    <p:cSldViewPr snapToGrid="0">
      <p:cViewPr varScale="1">
        <p:scale>
          <a:sx n="146" d="100"/>
          <a:sy n="146" d="100"/>
        </p:scale>
        <p:origin x="59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atlantainitiationministies@gmail.co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ebfe8cafda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ebfe8cafda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Didact Gothic"/>
                <a:ea typeface="Didact Gothic"/>
                <a:cs typeface="Didact Gothic"/>
                <a:sym typeface="Didact Gothic"/>
              </a:rPr>
              <a:t>The Revised Order of Christian Initiation which we are preparing for, is meant to transform our parishes, its goal is to infuse all aspects of church life, leading people to the heart of encounter,  and leading us to a renewal of missionary disciples.  The Archdiocesan Forum for the RCIA was born in 1985, but in some respects, its ministry in initiation goes further back before such a concept even existed. Nonetheless, after 60 years, and in light of other auxiliary changes, the logo and name are changing.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ebfe8cafda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ebfe8cafda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Henceforth, the group has chosen to embrace the name of Initiation Ministry Partners, as we seek to walk with directors, coordinators, and teams who are in the ministry of Welcoming and leading others to Christian Conversion and/or full Initiation. </a:t>
            </a:r>
            <a:endParaRPr/>
          </a:p>
          <a:p>
            <a:pPr marL="0" lvl="0" indent="0" algn="l" rtl="0">
              <a:spcBef>
                <a:spcPts val="0"/>
              </a:spcBef>
              <a:spcAft>
                <a:spcPts val="0"/>
              </a:spcAft>
              <a:buNone/>
            </a:pPr>
            <a:endParaRPr/>
          </a:p>
          <a:p>
            <a:pPr marL="0" lvl="0" indent="0" algn="l" rtl="0">
              <a:spcBef>
                <a:spcPts val="0"/>
              </a:spcBef>
              <a:spcAft>
                <a:spcPts val="0"/>
              </a:spcAft>
              <a:buNone/>
            </a:pPr>
            <a:r>
              <a:rPr lang="en">
                <a:highlight>
                  <a:srgbClr val="FFFF00"/>
                </a:highlight>
              </a:rPr>
              <a:t>Explanation of Simple Logo:</a:t>
            </a:r>
            <a:endParaRPr>
              <a:highlight>
                <a:srgbClr val="FFFF00"/>
              </a:highlight>
            </a:endParaRPr>
          </a:p>
          <a:p>
            <a:pPr marL="0" lvl="0" indent="0" algn="l" rtl="0">
              <a:spcBef>
                <a:spcPts val="0"/>
              </a:spcBef>
              <a:spcAft>
                <a:spcPts val="0"/>
              </a:spcAft>
              <a:buNone/>
            </a:pPr>
            <a:r>
              <a:rPr lang="en">
                <a:highlight>
                  <a:srgbClr val="FFFF00"/>
                </a:highlight>
              </a:rPr>
              <a:t>We are all on the journey together. Every parish is different; our struggles are different, and yet out goal is the same, to lead all those who come to us to a fruitful encounter with the one, true God, the Son. Our logo, we hope, depicts that individual journey. For some, there may be more obstacles than for others, but we journey together near the stream of life giving water, nourished </a:t>
            </a:r>
            <a:endParaRPr>
              <a:highlight>
                <a:srgbClr val="FFFF00"/>
              </a:highlight>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ebfe8cafda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ebfe8cafda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the new landing page of Initiation Ministry Partners website. (The right hand side features an expanded list of the various topics of blogs that have been written on RCIA topics that can be helpful to you!), The most recent presentations will always be posted at the top so that they’re easily accessible if you were not able to attend the virtual workshop. </a:t>
            </a:r>
            <a:endParaRPr/>
          </a:p>
          <a:p>
            <a:pPr marL="0" lvl="0" indent="0" algn="l" rtl="0">
              <a:spcBef>
                <a:spcPts val="0"/>
              </a:spcBef>
              <a:spcAft>
                <a:spcPts val="0"/>
              </a:spcAft>
              <a:buNone/>
            </a:pPr>
            <a:endParaRPr/>
          </a:p>
          <a:p>
            <a:pPr marL="0" lvl="0" indent="0" algn="l" rtl="0">
              <a:spcBef>
                <a:spcPts val="0"/>
              </a:spcBef>
              <a:spcAft>
                <a:spcPts val="0"/>
              </a:spcAft>
              <a:buNone/>
            </a:pPr>
            <a:r>
              <a:rPr lang="en"/>
              <a:t>We will not go through all of the tabs, so I encourage you to make note of the URL at the top of this screen and visit the website when you have some time and save it to your favorites.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c38dc6559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ec38dc6559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Getting started tab is a great place for new directors or those who are looking for updated information on books, websites, and other handy resources at a quick glance. </a:t>
            </a:r>
            <a:br>
              <a:rPr lang="en" dirty="0"/>
            </a:br>
            <a:br>
              <a:rPr lang="en" dirty="0"/>
            </a:br>
            <a:r>
              <a:rPr lang="en" dirty="0"/>
              <a:t>There are other tabs at the top you may want to check out, including but not limited to </a:t>
            </a:r>
            <a:r>
              <a:rPr lang="en" b="1" dirty="0"/>
              <a:t>children</a:t>
            </a:r>
            <a:r>
              <a:rPr lang="en" dirty="0"/>
              <a:t> &amp; </a:t>
            </a:r>
            <a:r>
              <a:rPr lang="en" b="1" dirty="0"/>
              <a:t>marriage issues</a:t>
            </a:r>
            <a:r>
              <a:rPr lang="en" dirty="0"/>
              <a:t>. Let’s pause briefly here to discuss those.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ef10723de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ef10723de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Events tab allows you to see and join upcoming initiation ministry workshops. </a:t>
            </a:r>
            <a:br>
              <a:rPr lang="en" dirty="0"/>
            </a:br>
            <a:br>
              <a:rPr lang="en" dirty="0"/>
            </a:br>
            <a:r>
              <a:rPr lang="en-US" dirty="0"/>
              <a:t>As</a:t>
            </a:r>
            <a:r>
              <a:rPr lang="en" dirty="0"/>
              <a:t> a note, OED is planning on bringing in national speakers in early 2025 to review the changes to the National Statutes and new translation of the OCIA Ritual Text.  The desire is to reach as many OCIA directors and teams as possible in an in-person event. A poll was sent out to gauge the best meeting times (the deadline to respond is this Friday, August 16</a:t>
            </a:r>
            <a:r>
              <a:rPr lang="en" baseline="30000" dirty="0"/>
              <a:t>th </a:t>
            </a:r>
            <a:r>
              <a:rPr lang="en" dirty="0"/>
              <a:t>). </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ef10723de4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ef10723de4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Lastly, the contact us tab is extremely helpful. Few directors know that we do so much more than host these virtual workshops. Our team is open to helping with talks, putting on an in person workshop for a training day, helping with team training, mentoring for RCIA/OCIA Directors/Coordinators, answer questions, and provide best practices. </a:t>
            </a:r>
            <a:endParaRPr/>
          </a:p>
          <a:p>
            <a:pPr marL="0" lvl="0" indent="0" algn="l" rtl="0">
              <a:spcBef>
                <a:spcPts val="0"/>
              </a:spcBef>
              <a:spcAft>
                <a:spcPts val="0"/>
              </a:spcAft>
              <a:buNone/>
            </a:pPr>
            <a:endParaRPr/>
          </a:p>
          <a:p>
            <a:pPr marL="0" lvl="0" indent="0" algn="l" rtl="0">
              <a:spcBef>
                <a:spcPts val="0"/>
              </a:spcBef>
              <a:spcAft>
                <a:spcPts val="0"/>
              </a:spcAft>
              <a:buNone/>
            </a:pPr>
            <a:r>
              <a:rPr lang="en"/>
              <a:t>The best way for us to serve you is for you to reach out, and the easiest way to reach out is to either use the contact form on this page, OR email </a:t>
            </a:r>
            <a:r>
              <a:rPr lang="en" u="sng">
                <a:solidFill>
                  <a:schemeClr val="hlink"/>
                </a:solidFill>
                <a:hlinkClick r:id="rId3"/>
              </a:rPr>
              <a:t>atlantainitiationministies@gmail.com</a:t>
            </a:r>
            <a:r>
              <a:rPr lang="en"/>
              <a:t>.</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ebfe8cafda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ebfe8cafda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ec1752225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ec1752225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ec1752225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ec1752225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ebfe8cafd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ebfe8cafd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ebfe8cafd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ebfe8cafd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ef10723de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ef10723de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t>“Handing on” from the latin “</a:t>
            </a:r>
            <a:r>
              <a:rPr lang="en" sz="1300">
                <a:solidFill>
                  <a:srgbClr val="101518"/>
                </a:solidFill>
                <a:highlight>
                  <a:srgbClr val="FFFFFF"/>
                </a:highlight>
              </a:rPr>
              <a:t>traditio”.</a:t>
            </a:r>
            <a:endParaRPr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ebfe8cafda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ebfe8cafd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ebfe8cafd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ebfe8cafd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dirty="0"/>
              <a:t>The Revised </a:t>
            </a:r>
            <a:r>
              <a:rPr lang="en" sz="1300" dirty="0">
                <a:solidFill>
                  <a:schemeClr val="dk1"/>
                </a:solidFill>
              </a:rPr>
              <a:t>edition incorporates music from other Ritual Texts (Roman Missal, Order of Confirmation, Order of Blessing of the Oils, and Chrism) to assist presiders during the celebration of the rites so that they aren’t trying to juggle two ritual texts (ideally, they will be able to put down the Roman Missal, turn to the OCIA ritual text, use it, and then return to the Roman Missal at the appropriate time all while being able to participate in the appropriate hymns and acclamations).</a:t>
            </a:r>
            <a:endParaRPr sz="13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ec38dc6559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ec38dc6559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psychologytoday.com/us/basics/wisd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teaminitiation.com/presents/ocia-resources/" TargetMode="External"/><Relationship Id="rId7"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s://fdlc.org/2021/11/ocia-whats-new-whats" TargetMode="External"/><Relationship Id="rId4" Type="http://schemas.openxmlformats.org/officeDocument/2006/relationships/hyperlink" Target="https://my.demio.com/recording/OFPDCXLO?hash=4DASH20nBDy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New Horizons </a:t>
            </a:r>
            <a:endParaRPr/>
          </a:p>
          <a:p>
            <a:pPr marL="0" lvl="0" indent="0" algn="ctr" rtl="0">
              <a:spcBef>
                <a:spcPts val="0"/>
              </a:spcBef>
              <a:spcAft>
                <a:spcPts val="0"/>
              </a:spcAft>
              <a:buNone/>
            </a:pPr>
            <a:r>
              <a:rPr lang="en"/>
              <a:t>in Initiation Ministry</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fontScale="55000" lnSpcReduction="20000"/>
          </a:bodyPr>
          <a:lstStyle/>
          <a:p>
            <a:pPr marL="0" lvl="0" indent="0" algn="ctr" rtl="0">
              <a:spcBef>
                <a:spcPts val="0"/>
              </a:spcBef>
              <a:spcAft>
                <a:spcPts val="0"/>
              </a:spcAft>
              <a:buNone/>
            </a:pPr>
            <a:r>
              <a:rPr lang="en"/>
              <a:t>Upcoming Changes to Catechumenal Ministry </a:t>
            </a:r>
            <a:endParaRPr/>
          </a:p>
          <a:p>
            <a:pPr marL="0" lvl="0" indent="0" algn="ctr" rtl="0">
              <a:spcBef>
                <a:spcPts val="0"/>
              </a:spcBef>
              <a:spcAft>
                <a:spcPts val="0"/>
              </a:spcAft>
              <a:buNone/>
            </a:pPr>
            <a:r>
              <a:rPr lang="en"/>
              <a:t>Rebranding of Name</a:t>
            </a:r>
            <a:endParaRPr/>
          </a:p>
          <a:p>
            <a:pPr marL="0" lvl="0" indent="0" algn="ctr" rtl="0">
              <a:spcBef>
                <a:spcPts val="0"/>
              </a:spcBef>
              <a:spcAft>
                <a:spcPts val="0"/>
              </a:spcAft>
              <a:buNone/>
            </a:pPr>
            <a:r>
              <a:rPr lang="en"/>
              <a:t>Website Support Tools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Rebranding: Why a Name Change? </a:t>
            </a:r>
            <a:endParaRPr dirty="0"/>
          </a:p>
        </p:txBody>
      </p:sp>
      <p:pic>
        <p:nvPicPr>
          <p:cNvPr id="116" name="Google Shape;116;p22"/>
          <p:cNvPicPr preferRelativeResize="0"/>
          <p:nvPr/>
        </p:nvPicPr>
        <p:blipFill>
          <a:blip r:embed="rId3">
            <a:alphaModFix/>
          </a:blip>
          <a:stretch>
            <a:fillRect/>
          </a:stretch>
        </p:blipFill>
        <p:spPr>
          <a:xfrm>
            <a:off x="411198" y="1017725"/>
            <a:ext cx="8321616" cy="39639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New Name: </a:t>
            </a:r>
            <a:r>
              <a:rPr lang="en" b="1" dirty="0"/>
              <a:t>Initiation Ministry Partners</a:t>
            </a:r>
            <a:endParaRPr b="1" dirty="0"/>
          </a:p>
        </p:txBody>
      </p:sp>
      <p:pic>
        <p:nvPicPr>
          <p:cNvPr id="122" name="Google Shape;122;p23"/>
          <p:cNvPicPr preferRelativeResize="0"/>
          <p:nvPr/>
        </p:nvPicPr>
        <p:blipFill>
          <a:blip r:embed="rId3">
            <a:alphaModFix/>
          </a:blip>
          <a:stretch>
            <a:fillRect/>
          </a:stretch>
        </p:blipFill>
        <p:spPr>
          <a:xfrm>
            <a:off x="581800" y="1275075"/>
            <a:ext cx="8105775" cy="3000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311700" y="445025"/>
            <a:ext cx="63975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t>initiationministrypartners.org</a:t>
            </a:r>
            <a:endParaRPr b="1" dirty="0"/>
          </a:p>
        </p:txBody>
      </p:sp>
      <p:pic>
        <p:nvPicPr>
          <p:cNvPr id="128" name="Google Shape;128;p24"/>
          <p:cNvPicPr preferRelativeResize="0"/>
          <p:nvPr/>
        </p:nvPicPr>
        <p:blipFill rotWithShape="1">
          <a:blip r:embed="rId3">
            <a:alphaModFix/>
          </a:blip>
          <a:srcRect t="17081" r="1097"/>
          <a:stretch/>
        </p:blipFill>
        <p:spPr>
          <a:xfrm>
            <a:off x="418823" y="1017725"/>
            <a:ext cx="6290300" cy="3743275"/>
          </a:xfrm>
          <a:prstGeom prst="rect">
            <a:avLst/>
          </a:prstGeom>
          <a:noFill/>
          <a:ln>
            <a:noFill/>
          </a:ln>
        </p:spPr>
      </p:pic>
      <p:pic>
        <p:nvPicPr>
          <p:cNvPr id="129" name="Google Shape;129;p24"/>
          <p:cNvPicPr preferRelativeResize="0"/>
          <p:nvPr/>
        </p:nvPicPr>
        <p:blipFill>
          <a:blip r:embed="rId4">
            <a:alphaModFix/>
          </a:blip>
          <a:stretch>
            <a:fillRect/>
          </a:stretch>
        </p:blipFill>
        <p:spPr>
          <a:xfrm>
            <a:off x="7138199" y="111775"/>
            <a:ext cx="1593400" cy="48377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additive="base">
                                        <p:cTn id="7" dur="1300"/>
                                        <p:tgtEl>
                                          <p:spTgt spid="12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25"/>
          <p:cNvPicPr preferRelativeResize="0"/>
          <p:nvPr/>
        </p:nvPicPr>
        <p:blipFill>
          <a:blip r:embed="rId3">
            <a:alphaModFix/>
          </a:blip>
          <a:stretch>
            <a:fillRect/>
          </a:stretch>
        </p:blipFill>
        <p:spPr>
          <a:xfrm>
            <a:off x="152400" y="152400"/>
            <a:ext cx="8839201" cy="4594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26"/>
          <p:cNvPicPr preferRelativeResize="0"/>
          <p:nvPr/>
        </p:nvPicPr>
        <p:blipFill>
          <a:blip r:embed="rId3">
            <a:alphaModFix/>
          </a:blip>
          <a:stretch>
            <a:fillRect/>
          </a:stretch>
        </p:blipFill>
        <p:spPr>
          <a:xfrm>
            <a:off x="206550" y="1167575"/>
            <a:ext cx="8839198" cy="3033452"/>
          </a:xfrm>
          <a:prstGeom prst="rect">
            <a:avLst/>
          </a:prstGeom>
          <a:noFill/>
          <a:ln>
            <a:noFill/>
          </a:ln>
        </p:spPr>
      </p:pic>
      <p:sp>
        <p:nvSpPr>
          <p:cNvPr id="140" name="Google Shape;140;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Events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Contact us</a:t>
            </a:r>
            <a:endParaRPr/>
          </a:p>
        </p:txBody>
      </p:sp>
      <p:pic>
        <p:nvPicPr>
          <p:cNvPr id="146" name="Google Shape;146;p27"/>
          <p:cNvPicPr preferRelativeResize="0"/>
          <p:nvPr/>
        </p:nvPicPr>
        <p:blipFill>
          <a:blip r:embed="rId3">
            <a:alphaModFix/>
          </a:blip>
          <a:stretch>
            <a:fillRect/>
          </a:stretch>
        </p:blipFill>
        <p:spPr>
          <a:xfrm>
            <a:off x="152400" y="1170125"/>
            <a:ext cx="8572948" cy="3820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Closing Prayer</a:t>
            </a:r>
            <a:endParaRPr/>
          </a:p>
        </p:txBody>
      </p:sp>
      <p:sp>
        <p:nvSpPr>
          <p:cNvPr id="152" name="Google Shape;152;p28"/>
          <p:cNvSpPr txBox="1">
            <a:spLocks noGrp="1"/>
          </p:cNvSpPr>
          <p:nvPr>
            <p:ph type="body" idx="1"/>
          </p:nvPr>
        </p:nvSpPr>
        <p:spPr>
          <a:xfrm>
            <a:off x="311700" y="1152475"/>
            <a:ext cx="4198800" cy="34164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n">
                <a:solidFill>
                  <a:schemeClr val="dk1"/>
                </a:solidFill>
              </a:rPr>
              <a:t>Come, Holy Spirit, fill the hearts of your faithful. And kindle in them the fire of your love. Send forth your Spirit and they shall be created. And you will renew the face of the earth. </a:t>
            </a:r>
            <a:endParaRPr>
              <a:solidFill>
                <a:schemeClr val="dk1"/>
              </a:solidFill>
            </a:endParaRPr>
          </a:p>
          <a:p>
            <a:pPr marL="0" lvl="0" indent="0" algn="l" rtl="0">
              <a:spcBef>
                <a:spcPts val="1200"/>
              </a:spcBef>
              <a:spcAft>
                <a:spcPts val="0"/>
              </a:spcAft>
              <a:buNone/>
            </a:pPr>
            <a:endParaRPr>
              <a:solidFill>
                <a:schemeClr val="dk1"/>
              </a:solidFill>
            </a:endParaRPr>
          </a:p>
          <a:p>
            <a:pPr marL="0" lvl="0" indent="0" algn="l" rtl="0">
              <a:spcBef>
                <a:spcPts val="1200"/>
              </a:spcBef>
              <a:spcAft>
                <a:spcPts val="1200"/>
              </a:spcAft>
              <a:buNone/>
            </a:pPr>
            <a:r>
              <a:rPr lang="en">
                <a:solidFill>
                  <a:schemeClr val="dk1"/>
                </a:solidFill>
              </a:rPr>
              <a:t>Lord, by the light of the Holy Spirit you have taught the hearts of your faithful. In the same Spirit help us to relish what is right and always rejoice in your consolation. We ask this through Christ our Lord. Amen.</a:t>
            </a:r>
            <a:endParaRPr>
              <a:solidFill>
                <a:schemeClr val="dk1"/>
              </a:solidFill>
            </a:endParaRPr>
          </a:p>
        </p:txBody>
      </p:sp>
      <p:pic>
        <p:nvPicPr>
          <p:cNvPr id="153" name="Google Shape;153;p28" title="File:Jean II Restout - Pentecost - WGA19318.jpg - Wikimedia Commons"/>
          <p:cNvPicPr preferRelativeResize="0"/>
          <p:nvPr/>
        </p:nvPicPr>
        <p:blipFill>
          <a:blip r:embed="rId3">
            <a:alphaModFix/>
          </a:blip>
          <a:stretch>
            <a:fillRect/>
          </a:stretch>
        </p:blipFill>
        <p:spPr>
          <a:xfrm>
            <a:off x="4572000" y="317325"/>
            <a:ext cx="4358901" cy="2566133"/>
          </a:xfrm>
          <a:prstGeom prst="rect">
            <a:avLst/>
          </a:prstGeom>
          <a:noFill/>
          <a:ln>
            <a:noFill/>
          </a:ln>
        </p:spPr>
      </p:pic>
      <p:sp>
        <p:nvSpPr>
          <p:cNvPr id="154" name="Google Shape;154;p28"/>
          <p:cNvSpPr txBox="1"/>
          <p:nvPr/>
        </p:nvSpPr>
        <p:spPr>
          <a:xfrm>
            <a:off x="311700" y="4568875"/>
            <a:ext cx="4359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rPr>
              <a:t>The English translation of the Prayer to the Holy Spirit from A Book of Prayers © 1982, International Committee on English in the Liturgy, Inc.</a:t>
            </a:r>
            <a:endParaRPr sz="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04800" y="263591"/>
            <a:ext cx="2808000" cy="657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Opening Prayer</a:t>
            </a:r>
            <a:endParaRPr dirty="0"/>
          </a:p>
        </p:txBody>
      </p:sp>
      <p:sp>
        <p:nvSpPr>
          <p:cNvPr id="61" name="Google Shape;61;p14"/>
          <p:cNvSpPr txBox="1">
            <a:spLocks noGrp="1"/>
          </p:cNvSpPr>
          <p:nvPr>
            <p:ph type="body" idx="1"/>
          </p:nvPr>
        </p:nvSpPr>
        <p:spPr>
          <a:xfrm>
            <a:off x="304800" y="909800"/>
            <a:ext cx="4267200" cy="3890100"/>
          </a:xfrm>
          <a:prstGeom prst="rect">
            <a:avLst/>
          </a:prstGeom>
        </p:spPr>
        <p:txBody>
          <a:bodyPr spcFirstLastPara="1" wrap="square" lIns="91425" tIns="91425" rIns="91425" bIns="91425" anchor="t" anchorCtr="0">
            <a:noAutofit/>
          </a:bodyPr>
          <a:lstStyle/>
          <a:p>
            <a:pPr marL="0" lvl="0" indent="0" algn="l" rtl="0">
              <a:spcBef>
                <a:spcPts val="900"/>
              </a:spcBef>
              <a:spcAft>
                <a:spcPts val="0"/>
              </a:spcAft>
              <a:buClr>
                <a:schemeClr val="dk1"/>
              </a:buClr>
              <a:buSzPts val="1100"/>
              <a:buFont typeface="Arial"/>
              <a:buNone/>
            </a:pPr>
            <a:r>
              <a:rPr lang="en" sz="1400" dirty="0">
                <a:solidFill>
                  <a:srgbClr val="111111"/>
                </a:solidFill>
              </a:rPr>
              <a:t>God, grant us the serenity to accept the things we cannot change, courage to change the things we can, and </a:t>
            </a:r>
            <a:r>
              <a:rPr lang="en" sz="1400" dirty="0">
                <a:solidFill>
                  <a:srgbClr val="111111"/>
                </a:solidFill>
                <a:uFill>
                  <a:noFill/>
                </a:uFill>
                <a:hlinkClick r:id="rId3">
                  <a:extLst>
                    <a:ext uri="{A12FA001-AC4F-418D-AE19-62706E023703}">
                      <ahyp:hlinkClr xmlns:ahyp="http://schemas.microsoft.com/office/drawing/2018/hyperlinkcolor" val="tx"/>
                    </a:ext>
                  </a:extLst>
                </a:hlinkClick>
              </a:rPr>
              <a:t>wisdom</a:t>
            </a:r>
            <a:r>
              <a:rPr lang="en" sz="1400" dirty="0">
                <a:solidFill>
                  <a:srgbClr val="111111"/>
                </a:solidFill>
              </a:rPr>
              <a:t> to know the difference.</a:t>
            </a:r>
            <a:br>
              <a:rPr lang="en" sz="1400" dirty="0">
                <a:solidFill>
                  <a:srgbClr val="111111"/>
                </a:solidFill>
              </a:rPr>
            </a:br>
            <a:endParaRPr sz="1400" dirty="0">
              <a:solidFill>
                <a:srgbClr val="111111"/>
              </a:solidFill>
            </a:endParaRPr>
          </a:p>
          <a:p>
            <a:pPr marL="0" lvl="0" indent="0" algn="l" rtl="0">
              <a:spcBef>
                <a:spcPts val="0"/>
              </a:spcBef>
              <a:spcAft>
                <a:spcPts val="0"/>
              </a:spcAft>
              <a:buClr>
                <a:schemeClr val="dk1"/>
              </a:buClr>
              <a:buSzPts val="1100"/>
              <a:buFont typeface="Arial"/>
              <a:buNone/>
            </a:pPr>
            <a:r>
              <a:rPr lang="en" sz="1400" dirty="0">
                <a:solidFill>
                  <a:srgbClr val="111111"/>
                </a:solidFill>
              </a:rPr>
              <a:t>Heavenly Father, in walking with seekers through the initiation process, may we have peace in knowing that You are always with us. Your love, grace, and mercy are unending. Help us to trust in Your steadfastness and to find comfort in Your presence.</a:t>
            </a:r>
            <a:endParaRPr sz="1400" dirty="0">
              <a:solidFill>
                <a:srgbClr val="111111"/>
              </a:solidFill>
            </a:endParaRPr>
          </a:p>
          <a:p>
            <a:pPr marL="0" lvl="0" indent="0" algn="l" rtl="0">
              <a:spcBef>
                <a:spcPts val="1200"/>
              </a:spcBef>
              <a:spcAft>
                <a:spcPts val="0"/>
              </a:spcAft>
              <a:buNone/>
            </a:pPr>
            <a:r>
              <a:rPr lang="en" sz="1400" dirty="0">
                <a:solidFill>
                  <a:srgbClr val="111111"/>
                </a:solidFill>
              </a:rPr>
              <a:t>Strengthen our faith and those we accompany, reminding us that You are always guiding and protecting us. May we always seek Your will and find our confidence in You. </a:t>
            </a:r>
            <a:endParaRPr sz="1400" dirty="0">
              <a:solidFill>
                <a:srgbClr val="111111"/>
              </a:solidFill>
            </a:endParaRPr>
          </a:p>
          <a:p>
            <a:pPr marL="0" lvl="0" indent="0" algn="l" rtl="0">
              <a:spcBef>
                <a:spcPts val="1200"/>
              </a:spcBef>
              <a:spcAft>
                <a:spcPts val="0"/>
              </a:spcAft>
              <a:buClr>
                <a:schemeClr val="dk1"/>
              </a:buClr>
              <a:buSzPts val="1100"/>
              <a:buFont typeface="Arial"/>
              <a:buNone/>
            </a:pPr>
            <a:r>
              <a:rPr lang="en" sz="1400" dirty="0">
                <a:solidFill>
                  <a:srgbClr val="111111"/>
                </a:solidFill>
              </a:rPr>
              <a:t>Amen.</a:t>
            </a:r>
            <a:endParaRPr sz="1400" dirty="0">
              <a:solidFill>
                <a:srgbClr val="111111"/>
              </a:solidFill>
              <a:highlight>
                <a:srgbClr val="F5F5F5"/>
              </a:highlight>
            </a:endParaRPr>
          </a:p>
          <a:p>
            <a:pPr marL="0" lvl="0" indent="0" algn="l" rtl="0">
              <a:spcBef>
                <a:spcPts val="1200"/>
              </a:spcBef>
              <a:spcAft>
                <a:spcPts val="1200"/>
              </a:spcAft>
              <a:buNone/>
            </a:pPr>
            <a:endParaRPr sz="1400" dirty="0"/>
          </a:p>
        </p:txBody>
      </p:sp>
      <p:sp>
        <p:nvSpPr>
          <p:cNvPr id="62" name="Google Shape;62;p14"/>
          <p:cNvSpPr txBox="1"/>
          <p:nvPr/>
        </p:nvSpPr>
        <p:spPr>
          <a:xfrm>
            <a:off x="5028975" y="4034200"/>
            <a:ext cx="4267200" cy="11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a:solidFill>
                  <a:srgbClr val="0066A4"/>
                </a:solidFill>
                <a:highlight>
                  <a:srgbClr val="FFFFFF"/>
                </a:highlight>
                <a:latin typeface="Times New Roman"/>
                <a:ea typeface="Times New Roman"/>
                <a:cs typeface="Times New Roman"/>
                <a:sym typeface="Times New Roman"/>
              </a:rPr>
              <a:t>From everlasting to everlasting, thou art God.</a:t>
            </a:r>
            <a:endParaRPr sz="1800">
              <a:solidFill>
                <a:srgbClr val="0066A4"/>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r>
              <a:rPr lang="en" sz="1800">
                <a:solidFill>
                  <a:srgbClr val="0066A4"/>
                </a:solidFill>
                <a:highlight>
                  <a:srgbClr val="FFFFFF"/>
                </a:highlight>
                <a:latin typeface="Times New Roman"/>
                <a:ea typeface="Times New Roman"/>
                <a:cs typeface="Times New Roman"/>
                <a:sym typeface="Times New Roman"/>
              </a:rPr>
              <a:t>—Psalm 90:2</a:t>
            </a:r>
            <a:endParaRPr sz="1800">
              <a:solidFill>
                <a:schemeClr val="dk2"/>
              </a:solidFill>
            </a:endParaRPr>
          </a:p>
        </p:txBody>
      </p:sp>
      <p:pic>
        <p:nvPicPr>
          <p:cNvPr id="63" name="Google Shape;63;p14"/>
          <p:cNvPicPr preferRelativeResize="0"/>
          <p:nvPr/>
        </p:nvPicPr>
        <p:blipFill>
          <a:blip r:embed="rId4">
            <a:alphaModFix/>
          </a:blip>
          <a:stretch>
            <a:fillRect/>
          </a:stretch>
        </p:blipFill>
        <p:spPr>
          <a:xfrm>
            <a:off x="4978925" y="1000800"/>
            <a:ext cx="4267199" cy="282808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ctrTitle"/>
          </p:nvPr>
        </p:nvSpPr>
        <p:spPr>
          <a:xfrm>
            <a:off x="311700" y="89075"/>
            <a:ext cx="8520600" cy="8385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endParaRPr/>
          </a:p>
          <a:p>
            <a:pPr marL="0" lvl="0" indent="0" algn="ctr" rtl="0">
              <a:spcBef>
                <a:spcPts val="0"/>
              </a:spcBef>
              <a:spcAft>
                <a:spcPts val="0"/>
              </a:spcAft>
              <a:buClr>
                <a:schemeClr val="dk1"/>
              </a:buClr>
              <a:buSzPts val="990"/>
              <a:buFont typeface="Arial"/>
              <a:buNone/>
            </a:pPr>
            <a:r>
              <a:rPr lang="en"/>
              <a:t>The New Translation</a:t>
            </a:r>
            <a:endParaRPr/>
          </a:p>
        </p:txBody>
      </p:sp>
      <p:sp>
        <p:nvSpPr>
          <p:cNvPr id="69" name="Google Shape;69;p15"/>
          <p:cNvSpPr txBox="1">
            <a:spLocks noGrp="1"/>
          </p:cNvSpPr>
          <p:nvPr>
            <p:ph type="subTitle" idx="1"/>
          </p:nvPr>
        </p:nvSpPr>
        <p:spPr>
          <a:xfrm>
            <a:off x="311700" y="893075"/>
            <a:ext cx="8520600" cy="485700"/>
          </a:xfrm>
          <a:prstGeom prst="rect">
            <a:avLst/>
          </a:prstGeom>
        </p:spPr>
        <p:txBody>
          <a:bodyPr spcFirstLastPara="1" wrap="square" lIns="91425" tIns="91425" rIns="91425" bIns="91425" anchor="t" anchorCtr="0">
            <a:noAutofit/>
          </a:bodyPr>
          <a:lstStyle/>
          <a:p>
            <a:pPr marL="0" lvl="0" indent="0" algn="ctr" rtl="0">
              <a:lnSpc>
                <a:spcPct val="80000"/>
              </a:lnSpc>
              <a:spcBef>
                <a:spcPts val="0"/>
              </a:spcBef>
              <a:spcAft>
                <a:spcPts val="0"/>
              </a:spcAft>
              <a:buSzPts val="275"/>
              <a:buNone/>
            </a:pPr>
            <a:r>
              <a:rPr lang="en" sz="3000"/>
              <a:t>Resources</a:t>
            </a:r>
            <a:endParaRPr sz="3000"/>
          </a:p>
        </p:txBody>
      </p:sp>
      <p:sp>
        <p:nvSpPr>
          <p:cNvPr id="70" name="Google Shape;70;p15"/>
          <p:cNvSpPr txBox="1"/>
          <p:nvPr/>
        </p:nvSpPr>
        <p:spPr>
          <a:xfrm>
            <a:off x="311700" y="1570600"/>
            <a:ext cx="8916600" cy="28353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r>
              <a:rPr lang="en" sz="1800" u="sng">
                <a:solidFill>
                  <a:schemeClr val="accent5"/>
                </a:solidFill>
                <a:hlinkClick r:id="rId3">
                  <a:extLst>
                    <a:ext uri="{A12FA001-AC4F-418D-AE19-62706E023703}">
                      <ahyp:hlinkClr xmlns:ahyp="http://schemas.microsoft.com/office/drawing/2018/hyperlinkcolor" val="tx"/>
                    </a:ext>
                  </a:extLst>
                </a:hlinkClick>
              </a:rPr>
              <a:t>https://teaminitiation.com/presents/ocia-resource</a:t>
            </a:r>
            <a:r>
              <a:rPr lang="en" sz="1800" u="sng">
                <a:solidFill>
                  <a:schemeClr val="accent5"/>
                </a:solidFill>
                <a:hlinkClick r:id="rId4">
                  <a:extLst>
                    <a:ext uri="{A12FA001-AC4F-418D-AE19-62706E023703}">
                      <ahyp:hlinkClr xmlns:ahyp="http://schemas.microsoft.com/office/drawing/2018/hyperlinkcolor" val="tx"/>
                    </a:ext>
                  </a:extLst>
                </a:hlinkClick>
              </a:rPr>
              <a:t>rding/OFPDCXLO?hash=4DA</a:t>
            </a:r>
            <a:r>
              <a:rPr lang="en" sz="1800" u="sng">
                <a:solidFill>
                  <a:schemeClr val="accent5"/>
                </a:solidFill>
                <a:hlinkClick r:id="rId3">
                  <a:extLst>
                    <a:ext uri="{A12FA001-AC4F-418D-AE19-62706E023703}">
                      <ahyp:hlinkClr xmlns:ahyp="http://schemas.microsoft.com/office/drawing/2018/hyperlinkcolor" val="tx"/>
                    </a:ext>
                  </a:extLst>
                </a:hlinkClick>
              </a:rPr>
              <a:t>s/</a:t>
            </a:r>
            <a:r>
              <a:rPr lang="en" sz="1800">
                <a:solidFill>
                  <a:schemeClr val="dk2"/>
                </a:solidFill>
              </a:rPr>
              <a:t> (Team Initiation)</a:t>
            </a:r>
            <a:endParaRPr sz="1800">
              <a:solidFill>
                <a:schemeClr val="dk2"/>
              </a:solidFill>
            </a:endParaRPr>
          </a:p>
          <a:p>
            <a:pPr marL="914400" lvl="0" indent="457200" algn="l" rtl="0">
              <a:lnSpc>
                <a:spcPct val="115000"/>
              </a:lnSpc>
              <a:spcBef>
                <a:spcPts val="1200"/>
              </a:spcBef>
              <a:spcAft>
                <a:spcPts val="0"/>
              </a:spcAft>
              <a:buNone/>
            </a:pPr>
            <a:r>
              <a:rPr lang="en" sz="1800" u="sng">
                <a:solidFill>
                  <a:schemeClr val="accent5"/>
                </a:solidFill>
                <a:hlinkClick r:id="rId4">
                  <a:extLst>
                    <a:ext uri="{A12FA001-AC4F-418D-AE19-62706E023703}">
                      <ahyp:hlinkClr xmlns:ahyp="http://schemas.microsoft.com/office/drawing/2018/hyperlinkcolor" val="tx"/>
                    </a:ext>
                  </a:extLst>
                </a:hlinkClick>
              </a:rPr>
              <a:t>https://my.demio.com/recoSH20nBDyD</a:t>
            </a:r>
            <a:r>
              <a:rPr lang="en" sz="1800">
                <a:solidFill>
                  <a:schemeClr val="dk2"/>
                </a:solidFill>
              </a:rPr>
              <a:t> (FDLC)</a:t>
            </a:r>
            <a:endParaRPr sz="1800">
              <a:solidFill>
                <a:schemeClr val="dk2"/>
              </a:solidFill>
            </a:endParaRPr>
          </a:p>
          <a:p>
            <a:pPr marL="1828800" lvl="0" indent="0" algn="l" rtl="0">
              <a:lnSpc>
                <a:spcPct val="115000"/>
              </a:lnSpc>
              <a:spcBef>
                <a:spcPts val="1200"/>
              </a:spcBef>
              <a:spcAft>
                <a:spcPts val="0"/>
              </a:spcAft>
              <a:buNone/>
            </a:pPr>
            <a:r>
              <a:rPr lang="en" sz="1800" u="sng">
                <a:solidFill>
                  <a:schemeClr val="hlink"/>
                </a:solidFill>
                <a:hlinkClick r:id="rId5"/>
              </a:rPr>
              <a:t>https://fdlc.org/2021/11/ocia-whats-new-whats-not-whats-next/  </a:t>
            </a:r>
            <a:r>
              <a:rPr lang="en" sz="1800">
                <a:solidFill>
                  <a:schemeClr val="dk2"/>
                </a:solidFill>
              </a:rPr>
              <a:t>        (Older FDLC presentation, but it provides</a:t>
            </a:r>
            <a:br>
              <a:rPr lang="en" sz="1800">
                <a:solidFill>
                  <a:schemeClr val="dk2"/>
                </a:solidFill>
              </a:rPr>
            </a:br>
            <a:r>
              <a:rPr lang="en" sz="1800">
                <a:solidFill>
                  <a:schemeClr val="dk2"/>
                </a:solidFill>
              </a:rPr>
              <a:t> some of the changes at a glance. </a:t>
            </a:r>
            <a:endParaRPr sz="1800">
              <a:solidFill>
                <a:schemeClr val="dk2"/>
              </a:solidFill>
            </a:endParaRPr>
          </a:p>
          <a:p>
            <a:pPr marL="0" lvl="0" indent="0" algn="l" rtl="0">
              <a:lnSpc>
                <a:spcPct val="115000"/>
              </a:lnSpc>
              <a:spcBef>
                <a:spcPts val="1200"/>
              </a:spcBef>
              <a:spcAft>
                <a:spcPts val="1200"/>
              </a:spcAft>
              <a:buNone/>
            </a:pPr>
            <a:endParaRPr sz="1800">
              <a:solidFill>
                <a:schemeClr val="dk2"/>
              </a:solidFill>
            </a:endParaRPr>
          </a:p>
        </p:txBody>
      </p:sp>
      <p:pic>
        <p:nvPicPr>
          <p:cNvPr id="71" name="Google Shape;71;p15"/>
          <p:cNvPicPr preferRelativeResize="0"/>
          <p:nvPr/>
        </p:nvPicPr>
        <p:blipFill>
          <a:blip r:embed="rId6">
            <a:alphaModFix/>
          </a:blip>
          <a:stretch>
            <a:fillRect/>
          </a:stretch>
        </p:blipFill>
        <p:spPr>
          <a:xfrm rot="900010">
            <a:off x="7483807" y="3285882"/>
            <a:ext cx="1152144" cy="1668915"/>
          </a:xfrm>
          <a:prstGeom prst="rect">
            <a:avLst/>
          </a:prstGeom>
          <a:noFill/>
          <a:ln>
            <a:noFill/>
          </a:ln>
        </p:spPr>
      </p:pic>
      <p:pic>
        <p:nvPicPr>
          <p:cNvPr id="72" name="Google Shape;72;p15"/>
          <p:cNvPicPr preferRelativeResize="0"/>
          <p:nvPr/>
        </p:nvPicPr>
        <p:blipFill>
          <a:blip r:embed="rId7">
            <a:alphaModFix/>
          </a:blip>
          <a:stretch>
            <a:fillRect/>
          </a:stretch>
        </p:blipFill>
        <p:spPr>
          <a:xfrm rot="-1031999">
            <a:off x="347375" y="2441298"/>
            <a:ext cx="1591056" cy="237793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has changed</a:t>
            </a:r>
            <a:endParaRPr/>
          </a:p>
        </p:txBody>
      </p:sp>
      <p:sp>
        <p:nvSpPr>
          <p:cNvPr id="78" name="Google Shape;78;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 Title: No longer (RCIA) Rite, But (OCIA) Order</a:t>
            </a:r>
            <a:endParaRPr/>
          </a:p>
          <a:p>
            <a:pPr marL="0" lvl="0" indent="0" algn="l" rtl="0">
              <a:spcBef>
                <a:spcPts val="1200"/>
              </a:spcBef>
              <a:spcAft>
                <a:spcPts val="0"/>
              </a:spcAft>
              <a:buNone/>
            </a:pPr>
            <a:endParaRPr/>
          </a:p>
          <a:p>
            <a:pPr marL="0" lvl="0" indent="0" algn="l" rtl="0">
              <a:spcBef>
                <a:spcPts val="1200"/>
              </a:spcBef>
              <a:spcAft>
                <a:spcPts val="0"/>
              </a:spcAft>
              <a:buNone/>
            </a:pPr>
            <a:r>
              <a:rPr lang="en"/>
              <a:t>Personal change: Consider not using either acronym.</a:t>
            </a:r>
            <a:endParaRPr/>
          </a:p>
          <a:p>
            <a:pPr marL="0" lvl="0" indent="0" algn="l" rtl="0">
              <a:spcBef>
                <a:spcPts val="1200"/>
              </a:spcBef>
              <a:spcAft>
                <a:spcPts val="0"/>
              </a:spcAft>
              <a:buNone/>
            </a:pPr>
            <a:r>
              <a:rPr lang="en" b="1">
                <a:solidFill>
                  <a:schemeClr val="dk1"/>
                </a:solidFill>
              </a:rPr>
              <a:t>What other way can you refer to the process of </a:t>
            </a:r>
            <a:br>
              <a:rPr lang="en" b="1">
                <a:solidFill>
                  <a:schemeClr val="dk1"/>
                </a:solidFill>
              </a:rPr>
            </a:br>
            <a:r>
              <a:rPr lang="en" b="1">
                <a:solidFill>
                  <a:schemeClr val="dk1"/>
                </a:solidFill>
              </a:rPr>
              <a:t>initiation in your parish for seekers, team members, </a:t>
            </a:r>
            <a:br>
              <a:rPr lang="en" b="1">
                <a:solidFill>
                  <a:schemeClr val="dk1"/>
                </a:solidFill>
              </a:rPr>
            </a:br>
            <a:r>
              <a:rPr lang="en" b="1">
                <a:solidFill>
                  <a:schemeClr val="dk1"/>
                </a:solidFill>
              </a:rPr>
              <a:t>and community?</a:t>
            </a:r>
            <a:endParaRPr b="1">
              <a:solidFill>
                <a:schemeClr val="dk1"/>
              </a:solidFill>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161200" y="445025"/>
            <a:ext cx="8526600" cy="813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COMPARING VOCABULARY 1988 vs. 2024 editions FDLC</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84" name="Google Shape;84;p17"/>
          <p:cNvSpPr txBox="1"/>
          <p:nvPr/>
        </p:nvSpPr>
        <p:spPr>
          <a:xfrm>
            <a:off x="812800" y="1355375"/>
            <a:ext cx="6225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endParaRPr>
          </a:p>
        </p:txBody>
      </p:sp>
      <p:sp>
        <p:nvSpPr>
          <p:cNvPr id="85" name="Google Shape;85;p17"/>
          <p:cNvSpPr txBox="1"/>
          <p:nvPr/>
        </p:nvSpPr>
        <p:spPr>
          <a:xfrm>
            <a:off x="110250" y="1563200"/>
            <a:ext cx="8817600" cy="3648000"/>
          </a:xfrm>
          <a:prstGeom prst="rect">
            <a:avLst/>
          </a:prstGeom>
          <a:noFill/>
          <a:ln>
            <a:noFill/>
          </a:ln>
        </p:spPr>
        <p:txBody>
          <a:bodyPr spcFirstLastPara="1" wrap="square" lIns="91425" tIns="91425" rIns="91425" bIns="91425" anchor="t" anchorCtr="0">
            <a:noAutofit/>
          </a:bodyPr>
          <a:lstStyle/>
          <a:p>
            <a:pPr marL="0" lvl="0" indent="457200" algn="l" rtl="0">
              <a:spcBef>
                <a:spcPts val="0"/>
              </a:spcBef>
              <a:spcAft>
                <a:spcPts val="0"/>
              </a:spcAft>
              <a:buNone/>
            </a:pPr>
            <a:r>
              <a:rPr lang="en" sz="1800" dirty="0">
                <a:solidFill>
                  <a:schemeClr val="dk2"/>
                </a:solidFill>
              </a:rPr>
              <a:t>Current Term	 English				New Term English</a:t>
            </a:r>
            <a:endParaRPr sz="1800" dirty="0">
              <a:solidFill>
                <a:schemeClr val="dk2"/>
              </a:solidFill>
            </a:endParaRPr>
          </a:p>
          <a:p>
            <a:pPr marL="457200" lvl="0" indent="-311150" algn="l" rtl="0">
              <a:spcBef>
                <a:spcPts val="0"/>
              </a:spcBef>
              <a:spcAft>
                <a:spcPts val="0"/>
              </a:spcAft>
              <a:buClr>
                <a:schemeClr val="dk2"/>
              </a:buClr>
              <a:buSzPts val="1300"/>
              <a:buChar char="●"/>
            </a:pPr>
            <a:r>
              <a:rPr lang="en" sz="1300" dirty="0">
                <a:solidFill>
                  <a:schemeClr val="dk2"/>
                </a:solidFill>
              </a:rPr>
              <a:t>Rite of Christian Initiation of Adults      			Order of Christian Initiation of Adults</a:t>
            </a:r>
            <a:endParaRPr sz="1300" dirty="0">
              <a:solidFill>
                <a:schemeClr val="dk2"/>
              </a:solidFill>
            </a:endParaRPr>
          </a:p>
          <a:p>
            <a:pPr marL="457200" lvl="0" indent="-311150" algn="l" rtl="0">
              <a:spcBef>
                <a:spcPts val="0"/>
              </a:spcBef>
              <a:spcAft>
                <a:spcPts val="0"/>
              </a:spcAft>
              <a:buClr>
                <a:schemeClr val="dk2"/>
              </a:buClr>
              <a:buSzPts val="1300"/>
              <a:buChar char="●"/>
            </a:pPr>
            <a:r>
              <a:rPr lang="en" sz="1300" dirty="0">
                <a:solidFill>
                  <a:schemeClr val="dk2"/>
                </a:solidFill>
              </a:rPr>
              <a:t>Rite of Acceptance into the Order of Catechumens 		Rite for Entrance into the Catechumenate</a:t>
            </a:r>
            <a:endParaRPr sz="1300" dirty="0">
              <a:solidFill>
                <a:schemeClr val="dk2"/>
              </a:solidFill>
            </a:endParaRPr>
          </a:p>
          <a:p>
            <a:pPr marL="457200" lvl="0" indent="-311150" algn="l" rtl="0">
              <a:spcBef>
                <a:spcPts val="0"/>
              </a:spcBef>
              <a:spcAft>
                <a:spcPts val="0"/>
              </a:spcAft>
              <a:buClr>
                <a:schemeClr val="dk2"/>
              </a:buClr>
              <a:buSzPts val="1300"/>
              <a:buChar char="●"/>
            </a:pPr>
            <a:r>
              <a:rPr lang="en" sz="1300" dirty="0">
                <a:solidFill>
                  <a:schemeClr val="dk2"/>
                </a:solidFill>
              </a:rPr>
              <a:t>Signing of the Senses 				Signing of the Forehead and of the Senses </a:t>
            </a:r>
            <a:endParaRPr sz="1300" dirty="0">
              <a:solidFill>
                <a:schemeClr val="dk2"/>
              </a:solidFill>
            </a:endParaRPr>
          </a:p>
          <a:p>
            <a:pPr marL="457200" lvl="0" indent="-311150" algn="l" rtl="0">
              <a:spcBef>
                <a:spcPts val="0"/>
              </a:spcBef>
              <a:spcAft>
                <a:spcPts val="0"/>
              </a:spcAft>
              <a:buClr>
                <a:schemeClr val="dk2"/>
              </a:buClr>
              <a:buSzPts val="1300"/>
              <a:buChar char="●"/>
            </a:pPr>
            <a:r>
              <a:rPr lang="en" sz="1300" dirty="0">
                <a:solidFill>
                  <a:schemeClr val="dk2"/>
                </a:solidFill>
              </a:rPr>
              <a:t>Dismissal of the Catechumens and the Elect		Dismissal of the Catechumens</a:t>
            </a:r>
            <a:endParaRPr sz="1300" dirty="0">
              <a:solidFill>
                <a:schemeClr val="dk2"/>
              </a:solidFill>
            </a:endParaRPr>
          </a:p>
          <a:p>
            <a:pPr marL="457200" lvl="0" indent="-311150" algn="l" rtl="0">
              <a:spcBef>
                <a:spcPts val="0"/>
              </a:spcBef>
              <a:spcAft>
                <a:spcPts val="0"/>
              </a:spcAft>
              <a:buClr>
                <a:schemeClr val="dk2"/>
              </a:buClr>
              <a:buSzPts val="1300"/>
              <a:buChar char="●"/>
            </a:pPr>
            <a:r>
              <a:rPr lang="en" sz="1300" dirty="0">
                <a:solidFill>
                  <a:schemeClr val="dk2"/>
                </a:solidFill>
              </a:rPr>
              <a:t>Sending of the Catechumens for Election			Rite of Sending Catechumens for Election</a:t>
            </a:r>
            <a:endParaRPr sz="1300" dirty="0">
              <a:solidFill>
                <a:schemeClr val="dk2"/>
              </a:solidFill>
            </a:endParaRPr>
          </a:p>
          <a:p>
            <a:pPr marL="457200" lvl="0" indent="0" algn="l" rtl="0">
              <a:spcBef>
                <a:spcPts val="0"/>
              </a:spcBef>
              <a:spcAft>
                <a:spcPts val="0"/>
              </a:spcAft>
              <a:buNone/>
            </a:pPr>
            <a:endParaRPr sz="1300" dirty="0">
              <a:solidFill>
                <a:schemeClr val="dk2"/>
              </a:solidFill>
            </a:endParaRPr>
          </a:p>
          <a:p>
            <a:pPr marL="457200" lvl="0" indent="0" algn="l" rtl="0">
              <a:spcBef>
                <a:spcPts val="0"/>
              </a:spcBef>
              <a:spcAft>
                <a:spcPts val="0"/>
              </a:spcAft>
              <a:buNone/>
            </a:pPr>
            <a:endParaRPr sz="1300" dirty="0">
              <a:solidFill>
                <a:schemeClr val="dk2"/>
              </a:solidFill>
            </a:endParaRPr>
          </a:p>
          <a:p>
            <a:pPr marL="0" lvl="0" indent="0" algn="l" rtl="0">
              <a:spcBef>
                <a:spcPts val="0"/>
              </a:spcBef>
              <a:spcAft>
                <a:spcPts val="0"/>
              </a:spcAft>
              <a:buNone/>
            </a:pPr>
            <a:endParaRPr sz="1300" dirty="0">
              <a:solidFill>
                <a:schemeClr val="dk2"/>
              </a:solidFill>
            </a:endParaRPr>
          </a:p>
          <a:p>
            <a:pPr marL="0" lvl="0" indent="0" algn="l" rtl="0">
              <a:spcBef>
                <a:spcPts val="0"/>
              </a:spcBef>
              <a:spcAft>
                <a:spcPts val="0"/>
              </a:spcAft>
              <a:buNone/>
            </a:pPr>
            <a:r>
              <a:rPr lang="en" sz="1300" dirty="0">
                <a:solidFill>
                  <a:schemeClr val="dk2"/>
                </a:solidFill>
              </a:rPr>
              <a:t>	Adapted from Handout prepared by the Federation of Diocesan Liturgical Commissions</a:t>
            </a:r>
            <a:endParaRPr sz="1300" dirty="0">
              <a:solidFill>
                <a:schemeClr val="dk2"/>
              </a:solidFill>
            </a:endParaRPr>
          </a:p>
          <a:p>
            <a:pPr marL="0" lvl="0" indent="0" algn="l" rtl="0">
              <a:spcBef>
                <a:spcPts val="0"/>
              </a:spcBef>
              <a:spcAft>
                <a:spcPts val="0"/>
              </a:spcAft>
              <a:buNone/>
            </a:pPr>
            <a:r>
              <a:rPr lang="en" sz="1300" dirty="0">
                <a:solidFill>
                  <a:schemeClr val="dk2"/>
                </a:solidFill>
              </a:rPr>
              <a:t>	Source: BCDW Secretariat, June 2024</a:t>
            </a:r>
            <a:endParaRPr sz="1300" dirty="0">
              <a:solidFill>
                <a:schemeClr val="dk2"/>
              </a:solidFill>
            </a:endParaRPr>
          </a:p>
          <a:p>
            <a:pPr marL="0" lvl="0" indent="0" algn="l" rtl="0">
              <a:spcBef>
                <a:spcPts val="0"/>
              </a:spcBef>
              <a:spcAft>
                <a:spcPts val="0"/>
              </a:spcAft>
              <a:buNone/>
            </a:pPr>
            <a:endParaRPr sz="1300" dirty="0">
              <a:solidFill>
                <a:schemeClr val="dk2"/>
              </a:solidFill>
            </a:endParaRPr>
          </a:p>
        </p:txBody>
      </p:sp>
      <p:pic>
        <p:nvPicPr>
          <p:cNvPr id="86" name="Google Shape;86;p17"/>
          <p:cNvPicPr preferRelativeResize="0"/>
          <p:nvPr/>
        </p:nvPicPr>
        <p:blipFill>
          <a:blip r:embed="rId3">
            <a:alphaModFix/>
          </a:blip>
          <a:stretch>
            <a:fillRect/>
          </a:stretch>
        </p:blipFill>
        <p:spPr>
          <a:xfrm>
            <a:off x="7124863" y="3750600"/>
            <a:ext cx="548640" cy="40599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457200" lvl="0" indent="0" algn="l" rtl="0">
              <a:lnSpc>
                <a:spcPct val="100000"/>
              </a:lnSpc>
              <a:spcBef>
                <a:spcPts val="0"/>
              </a:spcBef>
              <a:spcAft>
                <a:spcPts val="0"/>
              </a:spcAft>
              <a:buNone/>
            </a:pPr>
            <a:r>
              <a:rPr lang="en" sz="1800" dirty="0"/>
              <a:t>Current Term	English</a:t>
            </a:r>
            <a:endParaRPr dirty="0"/>
          </a:p>
          <a:p>
            <a:pPr marL="457200" lvl="0" indent="-317500" algn="l" rtl="0">
              <a:spcBef>
                <a:spcPts val="0"/>
              </a:spcBef>
              <a:spcAft>
                <a:spcPts val="0"/>
              </a:spcAft>
              <a:buSzPts val="1400"/>
              <a:buChar char="●"/>
            </a:pPr>
            <a:r>
              <a:rPr lang="en" dirty="0"/>
              <a:t>Clearer terms (Candidate, Candidate for Baptism, Candidate for Full Communion)</a:t>
            </a:r>
            <a:endParaRPr dirty="0"/>
          </a:p>
          <a:p>
            <a:pPr marL="457200" lvl="0" indent="-317500" algn="l" rtl="0">
              <a:spcBef>
                <a:spcPts val="0"/>
              </a:spcBef>
              <a:spcAft>
                <a:spcPts val="0"/>
              </a:spcAft>
              <a:buSzPts val="1400"/>
              <a:buChar char="●"/>
            </a:pPr>
            <a:r>
              <a:rPr lang="en" dirty="0"/>
              <a:t>Part II (Special Circumstances), Par. numbers.</a:t>
            </a:r>
            <a:endParaRPr dirty="0"/>
          </a:p>
          <a:p>
            <a:pPr marL="457200" lvl="0" indent="-317500" algn="l" rtl="0">
              <a:spcBef>
                <a:spcPts val="0"/>
              </a:spcBef>
              <a:spcAft>
                <a:spcPts val="0"/>
              </a:spcAft>
              <a:buSzPts val="1400"/>
              <a:buChar char="●"/>
            </a:pPr>
            <a:r>
              <a:rPr lang="en" dirty="0"/>
              <a:t>Presentation of the Creed</a:t>
            </a:r>
            <a:endParaRPr dirty="0"/>
          </a:p>
          <a:p>
            <a:pPr marL="457200" lvl="0" indent="-317500" algn="l" rtl="0">
              <a:spcBef>
                <a:spcPts val="0"/>
              </a:spcBef>
              <a:spcAft>
                <a:spcPts val="0"/>
              </a:spcAft>
              <a:buSzPts val="1400"/>
              <a:buChar char="●"/>
            </a:pPr>
            <a:r>
              <a:rPr lang="en" dirty="0"/>
              <a:t>Presentation of the Lord’s Prayer</a:t>
            </a:r>
            <a:endParaRPr dirty="0"/>
          </a:p>
          <a:p>
            <a:pPr marL="457200" lvl="0" indent="-317500" algn="l" rtl="0">
              <a:spcBef>
                <a:spcPts val="0"/>
              </a:spcBef>
              <a:spcAft>
                <a:spcPts val="0"/>
              </a:spcAft>
              <a:buSzPts val="1400"/>
              <a:buChar char="●"/>
            </a:pPr>
            <a:r>
              <a:rPr lang="en" dirty="0"/>
              <a:t>Preparation Rites on Holy Saturday</a:t>
            </a:r>
            <a:endParaRPr dirty="0"/>
          </a:p>
        </p:txBody>
      </p:sp>
      <p:sp>
        <p:nvSpPr>
          <p:cNvPr id="92" name="Google Shape;92;p1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457200" algn="l" rtl="0">
              <a:lnSpc>
                <a:spcPct val="100000"/>
              </a:lnSpc>
              <a:spcBef>
                <a:spcPts val="0"/>
              </a:spcBef>
              <a:spcAft>
                <a:spcPts val="0"/>
              </a:spcAft>
              <a:buNone/>
            </a:pPr>
            <a:r>
              <a:rPr lang="en" sz="1800"/>
              <a:t>New Term English</a:t>
            </a:r>
            <a:endParaRPr sz="1800"/>
          </a:p>
          <a:p>
            <a:pPr marL="457200" lvl="0" indent="0" algn="l" rtl="0">
              <a:lnSpc>
                <a:spcPct val="100000"/>
              </a:lnSpc>
              <a:spcBef>
                <a:spcPts val="0"/>
              </a:spcBef>
              <a:spcAft>
                <a:spcPts val="0"/>
              </a:spcAft>
              <a:buNone/>
            </a:pPr>
            <a:r>
              <a:rPr lang="en"/>
              <a:t>Inquirer, Catechumen, Candidate</a:t>
            </a:r>
            <a:endParaRPr/>
          </a:p>
          <a:p>
            <a:pPr marL="0" lvl="0" indent="457200" algn="l" rtl="0">
              <a:lnSpc>
                <a:spcPct val="100000"/>
              </a:lnSpc>
              <a:spcBef>
                <a:spcPts val="0"/>
              </a:spcBef>
              <a:spcAft>
                <a:spcPts val="0"/>
              </a:spcAft>
              <a:buNone/>
            </a:pPr>
            <a:endParaRPr sz="1300"/>
          </a:p>
          <a:p>
            <a:pPr marL="457200" lvl="0" indent="0" algn="l" rtl="0">
              <a:lnSpc>
                <a:spcPct val="100000"/>
              </a:lnSpc>
              <a:spcBef>
                <a:spcPts val="0"/>
              </a:spcBef>
              <a:spcAft>
                <a:spcPts val="0"/>
              </a:spcAft>
              <a:buNone/>
            </a:pPr>
            <a:r>
              <a:rPr lang="en"/>
              <a:t>Part II (Special Circumstances) Chapter nos.   2-6</a:t>
            </a:r>
            <a:endParaRPr/>
          </a:p>
          <a:p>
            <a:pPr marL="457200" lvl="0" indent="0" algn="l" rtl="0">
              <a:lnSpc>
                <a:spcPct val="100000"/>
              </a:lnSpc>
              <a:spcBef>
                <a:spcPts val="0"/>
              </a:spcBef>
              <a:spcAft>
                <a:spcPts val="0"/>
              </a:spcAft>
              <a:buNone/>
            </a:pPr>
            <a:endParaRPr sz="700"/>
          </a:p>
          <a:p>
            <a:pPr marL="457200" lvl="0" indent="0" algn="l" rtl="0">
              <a:lnSpc>
                <a:spcPct val="115000"/>
              </a:lnSpc>
              <a:spcBef>
                <a:spcPts val="0"/>
              </a:spcBef>
              <a:spcAft>
                <a:spcPts val="0"/>
              </a:spcAft>
              <a:buNone/>
            </a:pPr>
            <a:r>
              <a:rPr lang="en"/>
              <a:t>Handing on of the Creed</a:t>
            </a:r>
            <a:endParaRPr/>
          </a:p>
          <a:p>
            <a:pPr marL="457200" lvl="0" indent="0" algn="l" rtl="0">
              <a:lnSpc>
                <a:spcPct val="115000"/>
              </a:lnSpc>
              <a:spcBef>
                <a:spcPts val="0"/>
              </a:spcBef>
              <a:spcAft>
                <a:spcPts val="0"/>
              </a:spcAft>
              <a:buNone/>
            </a:pPr>
            <a:r>
              <a:rPr lang="en"/>
              <a:t>Handing on of the Lord’s Prayer</a:t>
            </a:r>
            <a:endParaRPr/>
          </a:p>
          <a:p>
            <a:pPr marL="457200" lvl="0" indent="0" algn="l" rtl="0">
              <a:lnSpc>
                <a:spcPct val="115000"/>
              </a:lnSpc>
              <a:spcBef>
                <a:spcPts val="0"/>
              </a:spcBef>
              <a:spcAft>
                <a:spcPts val="0"/>
              </a:spcAft>
              <a:buNone/>
            </a:pPr>
            <a:r>
              <a:rPr lang="en"/>
              <a:t>Rites of Immediate Preparation.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Hasn’t Changed: The Church’s Vision for Initiation</a:t>
            </a:r>
            <a:endParaRPr/>
          </a:p>
        </p:txBody>
      </p:sp>
      <p:sp>
        <p:nvSpPr>
          <p:cNvPr id="98" name="Google Shape;98;p19"/>
          <p:cNvSpPr txBox="1">
            <a:spLocks noGrp="1"/>
          </p:cNvSpPr>
          <p:nvPr>
            <p:ph type="body" idx="1"/>
          </p:nvPr>
        </p:nvSpPr>
        <p:spPr>
          <a:xfrm>
            <a:off x="311700" y="1216100"/>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Quote: </a:t>
            </a:r>
            <a:endParaRPr b="1"/>
          </a:p>
          <a:p>
            <a:pPr marL="0" lvl="0" indent="0" algn="l" rtl="0">
              <a:spcBef>
                <a:spcPts val="1200"/>
              </a:spcBef>
              <a:spcAft>
                <a:spcPts val="0"/>
              </a:spcAft>
              <a:buClr>
                <a:schemeClr val="dk1"/>
              </a:buClr>
              <a:buSzPts val="1100"/>
              <a:buFont typeface="Arial"/>
              <a:buNone/>
            </a:pPr>
            <a:r>
              <a:rPr lang="en" sz="1900">
                <a:solidFill>
                  <a:srgbClr val="FF0000"/>
                </a:solidFill>
              </a:rPr>
              <a:t>“</a:t>
            </a:r>
            <a:r>
              <a:rPr lang="en" sz="2000">
                <a:solidFill>
                  <a:srgbClr val="FF0000"/>
                </a:solidFill>
              </a:rPr>
              <a:t>This is an opportunity to take a closer look at what we’ve </a:t>
            </a:r>
            <a:r>
              <a:rPr lang="en" sz="2000" b="1" i="1">
                <a:solidFill>
                  <a:srgbClr val="FF0000"/>
                </a:solidFill>
              </a:rPr>
              <a:t>been</a:t>
            </a:r>
            <a:r>
              <a:rPr lang="en" sz="2000" b="1">
                <a:solidFill>
                  <a:srgbClr val="FF0000"/>
                </a:solidFill>
              </a:rPr>
              <a:t> </a:t>
            </a:r>
            <a:r>
              <a:rPr lang="en" sz="2000">
                <a:solidFill>
                  <a:srgbClr val="FF0000"/>
                </a:solidFill>
              </a:rPr>
              <a:t>doing, what we </a:t>
            </a:r>
            <a:r>
              <a:rPr lang="en" sz="2000" b="1" i="1">
                <a:solidFill>
                  <a:srgbClr val="FF0000"/>
                </a:solidFill>
              </a:rPr>
              <a:t>should</a:t>
            </a:r>
            <a:r>
              <a:rPr lang="en" sz="2000" b="1">
                <a:solidFill>
                  <a:srgbClr val="FF0000"/>
                </a:solidFill>
              </a:rPr>
              <a:t> </a:t>
            </a:r>
            <a:r>
              <a:rPr lang="en" sz="2000">
                <a:solidFill>
                  <a:srgbClr val="FF0000"/>
                </a:solidFill>
              </a:rPr>
              <a:t>be doing, what the church </a:t>
            </a:r>
            <a:r>
              <a:rPr lang="en" sz="2000" b="1" i="1">
                <a:solidFill>
                  <a:srgbClr val="FF0000"/>
                </a:solidFill>
              </a:rPr>
              <a:t>calls</a:t>
            </a:r>
            <a:r>
              <a:rPr lang="en" sz="2000" b="1">
                <a:solidFill>
                  <a:srgbClr val="FF0000"/>
                </a:solidFill>
              </a:rPr>
              <a:t> </a:t>
            </a:r>
            <a:r>
              <a:rPr lang="en" sz="2000">
                <a:solidFill>
                  <a:srgbClr val="FF0000"/>
                </a:solidFill>
              </a:rPr>
              <a:t>us to do. And we can’t miss this opportunity.” Todd Williamson (FDLC)</a:t>
            </a:r>
            <a:endParaRPr sz="2000">
              <a:solidFill>
                <a:srgbClr val="FF0000"/>
              </a:solidFill>
            </a:endParaRPr>
          </a:p>
          <a:p>
            <a:pPr marL="0" lvl="0" indent="0" algn="l" rtl="0">
              <a:spcBef>
                <a:spcPts val="1200"/>
              </a:spcBef>
              <a:spcAft>
                <a:spcPts val="0"/>
              </a:spcAft>
              <a:buClr>
                <a:schemeClr val="dk1"/>
              </a:buClr>
              <a:buSzPts val="1100"/>
              <a:buFont typeface="Arial"/>
              <a:buNone/>
            </a:pPr>
            <a:r>
              <a:rPr lang="en" sz="1400" u="sng">
                <a:solidFill>
                  <a:srgbClr val="FF0000"/>
                </a:solidFill>
              </a:rPr>
              <a:t> </a:t>
            </a:r>
            <a:endParaRPr sz="1400" u="sng">
              <a:solidFill>
                <a:srgbClr val="FF0000"/>
              </a:solidFill>
            </a:endParaRPr>
          </a:p>
          <a:p>
            <a:pPr marL="0" lvl="0" indent="0" algn="l" rtl="0">
              <a:spcBef>
                <a:spcPts val="1200"/>
              </a:spcBef>
              <a:spcAft>
                <a:spcPts val="12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97575" y="163325"/>
            <a:ext cx="8876400" cy="657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To Ponder: Reaching the Church’s Vision for Initiation</a:t>
            </a:r>
            <a:endParaRPr/>
          </a:p>
        </p:txBody>
      </p:sp>
      <p:sp>
        <p:nvSpPr>
          <p:cNvPr id="104" name="Google Shape;104;p20"/>
          <p:cNvSpPr txBox="1">
            <a:spLocks noGrp="1"/>
          </p:cNvSpPr>
          <p:nvPr>
            <p:ph type="body" idx="1"/>
          </p:nvPr>
        </p:nvSpPr>
        <p:spPr>
          <a:xfrm>
            <a:off x="97575" y="820925"/>
            <a:ext cx="8734800" cy="4135800"/>
          </a:xfrm>
          <a:prstGeom prst="rect">
            <a:avLst/>
          </a:prstGeom>
        </p:spPr>
        <p:txBody>
          <a:bodyPr spcFirstLastPara="1" wrap="square" lIns="91425" tIns="91425" rIns="91425" bIns="91425" anchor="t" anchorCtr="0">
            <a:normAutofit/>
          </a:bodyPr>
          <a:lstStyle/>
          <a:p>
            <a:pPr marL="457200" lvl="0" indent="-334327" algn="l" rtl="0">
              <a:spcBef>
                <a:spcPts val="1200"/>
              </a:spcBef>
              <a:spcAft>
                <a:spcPts val="0"/>
              </a:spcAft>
              <a:buSzPct val="100000"/>
              <a:buChar char="●"/>
            </a:pPr>
            <a:r>
              <a:rPr lang="en" b="1" dirty="0"/>
              <a:t>Outline of the process remains the same. Same Steps (Rites) and Periods</a:t>
            </a:r>
            <a:r>
              <a:rPr lang="en" dirty="0"/>
              <a:t>. What are some best practices for each of the steps of initiation?</a:t>
            </a:r>
            <a:endParaRPr dirty="0"/>
          </a:p>
          <a:p>
            <a:pPr marL="457200" lvl="0" indent="-334327" algn="l" rtl="0">
              <a:spcBef>
                <a:spcPts val="1200"/>
              </a:spcBef>
              <a:spcAft>
                <a:spcPts val="0"/>
              </a:spcAft>
              <a:buSzPct val="100000"/>
              <a:buChar char="●"/>
            </a:pPr>
            <a:r>
              <a:rPr lang="en" b="1" dirty="0"/>
              <a:t>Arrangement of text has not changed. Paragraph numbers remain the same.</a:t>
            </a:r>
            <a:r>
              <a:rPr lang="en" dirty="0"/>
              <a:t> Have I (we) read, studied, pondered the texts to uncover and understand the church’s vision? Is there one change I (we) can make to come closer to the vision? Is my pastor and team onboard and familiar with the vision of the text?</a:t>
            </a:r>
            <a:endParaRPr dirty="0"/>
          </a:p>
          <a:p>
            <a:pPr marL="457200" lvl="0" indent="-334327" algn="l" rtl="0">
              <a:spcBef>
                <a:spcPts val="1200"/>
              </a:spcBef>
              <a:spcAft>
                <a:spcPts val="0"/>
              </a:spcAft>
              <a:buSzPct val="100000"/>
              <a:buChar char="●"/>
            </a:pPr>
            <a:r>
              <a:rPr lang="en" b="1" dirty="0"/>
              <a:t>Appendices have remained</a:t>
            </a:r>
            <a:r>
              <a:rPr lang="en" dirty="0"/>
              <a:t>. Combined Rites, Acclamations, Hymns, Songs, National Statutes (Revised)</a:t>
            </a:r>
          </a:p>
          <a:p>
            <a:pPr indent="-334327">
              <a:spcBef>
                <a:spcPts val="1200"/>
              </a:spcBef>
              <a:buSzPct val="100000"/>
            </a:pPr>
            <a:r>
              <a:rPr lang="en-US" b="1" dirty="0"/>
              <a:t>The Revised edition incorporates music from other Ritual Texts</a:t>
            </a:r>
            <a:r>
              <a:rPr lang="en-US" sz="1800" dirty="0">
                <a:solidFill>
                  <a:schemeClr val="dk1"/>
                </a:solidFill>
              </a:rPr>
              <a:t>.</a:t>
            </a:r>
            <a:endParaRPr dirty="0"/>
          </a:p>
          <a:p>
            <a:pPr marL="0" lvl="0" indent="0" algn="l" rtl="0">
              <a:spcBef>
                <a:spcPts val="1200"/>
              </a:spcBef>
              <a:spcAft>
                <a:spcPts val="1200"/>
              </a:spcAft>
              <a:buClr>
                <a:schemeClr val="dk1"/>
              </a:buClr>
              <a:buSzPct val="61111"/>
              <a:buFont typeface="Arial"/>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311700" y="163325"/>
            <a:ext cx="8520600" cy="615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a:t>To Ponder: Continued</a:t>
            </a:r>
            <a:endParaRPr/>
          </a:p>
        </p:txBody>
      </p:sp>
      <p:sp>
        <p:nvSpPr>
          <p:cNvPr id="110" name="Google Shape;110;p21"/>
          <p:cNvSpPr txBox="1">
            <a:spLocks noGrp="1"/>
          </p:cNvSpPr>
          <p:nvPr>
            <p:ph type="body" idx="1"/>
          </p:nvPr>
        </p:nvSpPr>
        <p:spPr>
          <a:xfrm>
            <a:off x="311700" y="895075"/>
            <a:ext cx="8520600" cy="3987600"/>
          </a:xfrm>
          <a:prstGeom prst="rect">
            <a:avLst/>
          </a:prstGeom>
        </p:spPr>
        <p:txBody>
          <a:bodyPr spcFirstLastPara="1" wrap="square" lIns="91425" tIns="91425" rIns="91425" bIns="91425" anchor="t" anchorCtr="0">
            <a:normAutofit fontScale="25000" lnSpcReduction="20000"/>
          </a:bodyPr>
          <a:lstStyle/>
          <a:p>
            <a:pPr marL="457200" lvl="0" indent="0" algn="l" rtl="0">
              <a:spcBef>
                <a:spcPts val="0"/>
              </a:spcBef>
              <a:spcAft>
                <a:spcPts val="0"/>
              </a:spcAft>
              <a:buNone/>
            </a:pPr>
            <a:endParaRPr b="1" dirty="0"/>
          </a:p>
          <a:p>
            <a:pPr marL="457200" lvl="0" indent="-317500" algn="l" rtl="0">
              <a:spcBef>
                <a:spcPts val="1200"/>
              </a:spcBef>
              <a:spcAft>
                <a:spcPts val="0"/>
              </a:spcAft>
              <a:buSzPct val="93333"/>
              <a:buChar char="●"/>
            </a:pPr>
            <a:r>
              <a:rPr lang="en" sz="6000" b="1" dirty="0"/>
              <a:t>Paragraph 9: Role of the community as primary</a:t>
            </a:r>
            <a:r>
              <a:rPr lang="en" sz="6000" dirty="0"/>
              <a:t>.</a:t>
            </a:r>
            <a:r>
              <a:rPr lang="en" sz="5600" dirty="0"/>
              <a:t> </a:t>
            </a:r>
            <a:r>
              <a:rPr lang="en" sz="6000" dirty="0"/>
              <a:t>How can I make better use of the community to form our seekers?</a:t>
            </a:r>
            <a:endParaRPr sz="6000" dirty="0"/>
          </a:p>
          <a:p>
            <a:pPr marL="457200" lvl="0" indent="0" algn="l" rtl="0">
              <a:spcBef>
                <a:spcPts val="1200"/>
              </a:spcBef>
              <a:spcAft>
                <a:spcPts val="0"/>
              </a:spcAft>
              <a:buNone/>
            </a:pPr>
            <a:endParaRPr sz="5600" dirty="0"/>
          </a:p>
          <a:p>
            <a:pPr marL="457200" lvl="0" indent="-323850" algn="l" rtl="0">
              <a:spcBef>
                <a:spcPts val="1200"/>
              </a:spcBef>
              <a:spcAft>
                <a:spcPts val="0"/>
              </a:spcAft>
              <a:buSzPct val="100000"/>
              <a:buChar char="●"/>
            </a:pPr>
            <a:r>
              <a:rPr lang="en" sz="6000" b="1" dirty="0"/>
              <a:t>Paragraph 75: Suited to the Liturgical year</a:t>
            </a:r>
            <a:r>
              <a:rPr lang="en" sz="6000" dirty="0"/>
              <a:t>. Are we immersing people in the life of Christ that unfolds naturally throughout the liturgical year?</a:t>
            </a:r>
            <a:endParaRPr sz="6000" dirty="0"/>
          </a:p>
          <a:p>
            <a:pPr marL="457200" lvl="0" indent="0" algn="l" rtl="0">
              <a:spcBef>
                <a:spcPts val="1200"/>
              </a:spcBef>
              <a:spcAft>
                <a:spcPts val="0"/>
              </a:spcAft>
              <a:buNone/>
            </a:pPr>
            <a:endParaRPr sz="5600" dirty="0"/>
          </a:p>
          <a:p>
            <a:pPr marL="457200" lvl="0" indent="-323850" algn="l" rtl="0">
              <a:spcBef>
                <a:spcPts val="1200"/>
              </a:spcBef>
              <a:spcAft>
                <a:spcPts val="0"/>
              </a:spcAft>
              <a:buSzPct val="100000"/>
              <a:buChar char="●"/>
            </a:pPr>
            <a:r>
              <a:rPr lang="en" sz="6000" b="1" dirty="0"/>
              <a:t>Paragraph 76: A process, not a program.</a:t>
            </a:r>
            <a:r>
              <a:rPr lang="en" sz="6000" dirty="0"/>
              <a:t> It takes as long as it takes for conversion to happen. Years, if necessary. Are we still beginning our process at a set time and ending at a set time? Are we welcoming seekers into the process when they come to us?</a:t>
            </a:r>
            <a:endParaRPr sz="6000" dirty="0"/>
          </a:p>
          <a:p>
            <a:pPr marL="0" lvl="0" indent="457200" algn="l" rtl="0">
              <a:spcBef>
                <a:spcPts val="1200"/>
              </a:spcBef>
              <a:spcAft>
                <a:spcPts val="0"/>
              </a:spcAft>
              <a:buNone/>
            </a:pPr>
            <a:endParaRPr sz="5600" dirty="0"/>
          </a:p>
          <a:p>
            <a:pPr marL="0" lvl="0" indent="457200" algn="l" rtl="0">
              <a:spcBef>
                <a:spcPts val="1200"/>
              </a:spcBef>
              <a:spcAft>
                <a:spcPts val="0"/>
              </a:spcAft>
              <a:buNone/>
            </a:pPr>
            <a:r>
              <a:rPr lang="en" sz="5600" dirty="0"/>
              <a:t>The new translation is an opportunity to embrace the vision of the Initiation Process more fully.</a:t>
            </a:r>
            <a:br>
              <a:rPr lang="en" sz="5600" dirty="0"/>
            </a:br>
            <a:r>
              <a:rPr lang="en" sz="5600" dirty="0"/>
              <a:t>	What one change would you make if you weren't afraid of change or failure? </a:t>
            </a:r>
            <a:endParaRPr sz="5600" dirty="0"/>
          </a:p>
          <a:p>
            <a:pPr marL="457200" lvl="0" indent="0" algn="l" rtl="0">
              <a:spcBef>
                <a:spcPts val="1200"/>
              </a:spcBef>
              <a:spcAft>
                <a:spcPts val="1200"/>
              </a:spcAft>
              <a:buNone/>
            </a:pPr>
            <a:endParaRPr sz="5600"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TotalTime>
  <Words>1630</Words>
  <Application>Microsoft Office PowerPoint</Application>
  <PresentationFormat>On-screen Show (16:9)</PresentationFormat>
  <Paragraphs>93</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Didact Gothic</vt:lpstr>
      <vt:lpstr>Times New Roman</vt:lpstr>
      <vt:lpstr>Arial</vt:lpstr>
      <vt:lpstr>Simple Light</vt:lpstr>
      <vt:lpstr>New Horizons  in Initiation Ministry</vt:lpstr>
      <vt:lpstr>Opening Prayer</vt:lpstr>
      <vt:lpstr> The New Translation</vt:lpstr>
      <vt:lpstr>What has changed</vt:lpstr>
      <vt:lpstr>COMPARING VOCABULARY 1988 vs. 2024 editions FDLC   </vt:lpstr>
      <vt:lpstr>PowerPoint Presentation</vt:lpstr>
      <vt:lpstr>What Hasn’t Changed: The Church’s Vision for Initiation</vt:lpstr>
      <vt:lpstr>To Ponder: Reaching the Church’s Vision for Initiation</vt:lpstr>
      <vt:lpstr>To Ponder: Continued</vt:lpstr>
      <vt:lpstr>Rebranding: Why a Name Change? </vt:lpstr>
      <vt:lpstr>New Name: Initiation Ministry Partners</vt:lpstr>
      <vt:lpstr>initiationministrypartners.org</vt:lpstr>
      <vt:lpstr>PowerPoint Presentation</vt:lpstr>
      <vt:lpstr>Events</vt:lpstr>
      <vt:lpstr>Contact us</vt:lpstr>
      <vt:lpstr>Closing Prayer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Darleine Arce</cp:lastModifiedBy>
  <cp:revision>3</cp:revision>
  <dcterms:modified xsi:type="dcterms:W3CDTF">2024-08-13T17:04:54Z</dcterms:modified>
</cp:coreProperties>
</file>