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6" r:id="rId1"/>
  </p:sldMasterIdLst>
  <p:notesMasterIdLst>
    <p:notesMasterId r:id="rId33"/>
  </p:notesMasterIdLst>
  <p:sldIdLst>
    <p:sldId id="315" r:id="rId2"/>
    <p:sldId id="337" r:id="rId3"/>
    <p:sldId id="351" r:id="rId4"/>
    <p:sldId id="374" r:id="rId5"/>
    <p:sldId id="375" r:id="rId6"/>
    <p:sldId id="376" r:id="rId7"/>
    <p:sldId id="378" r:id="rId8"/>
    <p:sldId id="260" r:id="rId9"/>
    <p:sldId id="377"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 id="272" r:id="rId24"/>
    <p:sldId id="392" r:id="rId25"/>
    <p:sldId id="393" r:id="rId26"/>
    <p:sldId id="394" r:id="rId27"/>
    <p:sldId id="395" r:id="rId28"/>
    <p:sldId id="352" r:id="rId29"/>
    <p:sldId id="346" r:id="rId30"/>
    <p:sldId id="344" r:id="rId31"/>
    <p:sldId id="371" r:id="rId3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03A"/>
    <a:srgbClr val="FF9933"/>
    <a:srgbClr val="CC00CC"/>
    <a:srgbClr val="99CCFF"/>
    <a:srgbClr val="FFFFFF"/>
    <a:srgbClr val="0099FF"/>
    <a:srgbClr val="3333FF"/>
    <a:srgbClr val="336666"/>
    <a:srgbClr val="CCCC00"/>
    <a:srgbClr val="39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2224" autoAdjust="0"/>
  </p:normalViewPr>
  <p:slideViewPr>
    <p:cSldViewPr>
      <p:cViewPr varScale="1">
        <p:scale>
          <a:sx n="110" d="100"/>
          <a:sy n="110" d="100"/>
        </p:scale>
        <p:origin x="816" y="90"/>
      </p:cViewPr>
      <p:guideLst>
        <p:guide orient="horz" pos="2160"/>
        <p:guide pos="2880"/>
      </p:guideLst>
    </p:cSldViewPr>
  </p:slideViewPr>
  <p:outlineViewPr>
    <p:cViewPr>
      <p:scale>
        <a:sx n="33" d="100"/>
        <a:sy n="33" d="100"/>
      </p:scale>
      <p:origin x="0" y="-25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Guzman" userId="122fa87f82ba6fe0" providerId="LiveId" clId="{A9E901DB-B53C-4FD7-8799-71E14780D835}"/>
    <pc:docChg chg="modSld modNotesMaster">
      <pc:chgData name="Luis Guzman" userId="122fa87f82ba6fe0" providerId="LiveId" clId="{A9E901DB-B53C-4FD7-8799-71E14780D835}" dt="2024-05-10T20:04:45.988" v="11" actId="20577"/>
      <pc:docMkLst>
        <pc:docMk/>
      </pc:docMkLst>
      <pc:sldChg chg="modNotes">
        <pc:chgData name="Luis Guzman" userId="122fa87f82ba6fe0" providerId="LiveId" clId="{A9E901DB-B53C-4FD7-8799-71E14780D835}" dt="2024-05-10T19:57:54.896" v="0"/>
        <pc:sldMkLst>
          <pc:docMk/>
          <pc:sldMk cId="0" sldId="260"/>
        </pc:sldMkLst>
      </pc:sldChg>
      <pc:sldChg chg="modNotes">
        <pc:chgData name="Luis Guzman" userId="122fa87f82ba6fe0" providerId="LiveId" clId="{A9E901DB-B53C-4FD7-8799-71E14780D835}" dt="2024-05-10T19:57:54.896" v="0"/>
        <pc:sldMkLst>
          <pc:docMk/>
          <pc:sldMk cId="1141100057" sldId="272"/>
        </pc:sldMkLst>
      </pc:sldChg>
      <pc:sldChg chg="modSp mod">
        <pc:chgData name="Luis Guzman" userId="122fa87f82ba6fe0" providerId="LiveId" clId="{A9E901DB-B53C-4FD7-8799-71E14780D835}" dt="2024-05-10T20:04:45.988" v="11" actId="20577"/>
        <pc:sldMkLst>
          <pc:docMk/>
          <pc:sldMk cId="1679546208" sldId="337"/>
        </pc:sldMkLst>
        <pc:spChg chg="mod">
          <ac:chgData name="Luis Guzman" userId="122fa87f82ba6fe0" providerId="LiveId" clId="{A9E901DB-B53C-4FD7-8799-71E14780D835}" dt="2024-05-10T20:04:45.988" v="11" actId="20577"/>
          <ac:spMkLst>
            <pc:docMk/>
            <pc:sldMk cId="1679546208" sldId="337"/>
            <ac:spMk id="307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12429-9F62-4F68-9807-3E7BCC78D9F6}" type="doc">
      <dgm:prSet loTypeId="urn:microsoft.com/office/officeart/2005/8/layout/hChevron3" loCatId="process" qsTypeId="urn:microsoft.com/office/officeart/2005/8/quickstyle/simple1" qsCatId="simple" csTypeId="urn:microsoft.com/office/officeart/2005/8/colors/accent1_2" csCatId="accent1" phldr="1"/>
      <dgm:spPr/>
    </dgm:pt>
    <dgm:pt modelId="{1D7F05D9-DA39-427B-BE8F-5181000511F0}">
      <dgm:prSet phldrT="[Text]" custT="1"/>
      <dgm:spPr>
        <a:gradFill flip="none" rotWithShape="1">
          <a:gsLst>
            <a:gs pos="0">
              <a:schemeClr val="accent1">
                <a:lumMod val="5000"/>
                <a:lumOff val="95000"/>
              </a:schemeClr>
            </a:gs>
            <a:gs pos="0">
              <a:schemeClr val="accent1">
                <a:lumMod val="45000"/>
                <a:lumOff val="55000"/>
              </a:schemeClr>
            </a:gs>
            <a:gs pos="100000">
              <a:schemeClr val="accent1">
                <a:lumMod val="91000"/>
                <a:lumOff val="9000"/>
              </a:schemeClr>
            </a:gs>
            <a:gs pos="12000">
              <a:schemeClr val="accent1">
                <a:lumMod val="30000"/>
                <a:lumOff val="70000"/>
              </a:schemeClr>
            </a:gs>
          </a:gsLst>
          <a:lin ang="0" scaled="1"/>
          <a:tileRect/>
        </a:gradFill>
      </dgm:spPr>
      <dgm:t>
        <a:bodyPr/>
        <a:lstStyle/>
        <a:p>
          <a:pPr marL="285750" indent="0" algn="l"/>
          <a:r>
            <a:rPr lang="en-US" sz="1400" b="1" dirty="0">
              <a:solidFill>
                <a:srgbClr val="333399"/>
              </a:solidFill>
              <a:effectLst/>
            </a:rPr>
            <a:t>2. </a:t>
          </a:r>
          <a:r>
            <a:rPr lang="es-MX" sz="1400" b="1" noProof="0" dirty="0">
              <a:solidFill>
                <a:srgbClr val="333399"/>
              </a:solidFill>
              <a:effectLst/>
            </a:rPr>
            <a:t>Catequesis</a:t>
          </a:r>
        </a:p>
      </dgm:t>
    </dgm:pt>
    <dgm:pt modelId="{F2F09F93-CE28-4658-96DE-C24259410F32}" type="parTrans" cxnId="{69F62875-781B-4FE2-8D5D-63B9F668CD55}">
      <dgm:prSet/>
      <dgm:spPr/>
      <dgm:t>
        <a:bodyPr/>
        <a:lstStyle/>
        <a:p>
          <a:endParaRPr lang="en-US"/>
        </a:p>
      </dgm:t>
    </dgm:pt>
    <dgm:pt modelId="{E132018A-4A5D-48D4-A5F6-2B3ED04988BD}" type="sibTrans" cxnId="{69F62875-781B-4FE2-8D5D-63B9F668CD55}">
      <dgm:prSet/>
      <dgm:spPr/>
      <dgm:t>
        <a:bodyPr/>
        <a:lstStyle/>
        <a:p>
          <a:endParaRPr lang="en-US"/>
        </a:p>
      </dgm:t>
    </dgm:pt>
    <dgm:pt modelId="{6F56DDFC-F448-4D04-9273-B0814F282B2F}">
      <dgm:prSet phldrT="[Tex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dgm:spPr>
      <dgm:t>
        <a:bodyPr/>
        <a:lstStyle/>
        <a:p>
          <a:pPr marL="344488" indent="0" algn="l"/>
          <a:r>
            <a:rPr lang="en-US" sz="1400" b="1" dirty="0">
              <a:solidFill>
                <a:srgbClr val="333399"/>
              </a:solidFill>
              <a:effectLst/>
            </a:rPr>
            <a:t>3. </a:t>
          </a:r>
          <a:r>
            <a:rPr lang="es-MX" sz="1400" b="1" noProof="0" dirty="0">
              <a:solidFill>
                <a:srgbClr val="333399"/>
              </a:solidFill>
              <a:effectLst/>
            </a:rPr>
            <a:t>Continuación</a:t>
          </a:r>
        </a:p>
      </dgm:t>
    </dgm:pt>
    <dgm:pt modelId="{8B72746F-A382-4564-8979-8F8E30C596FE}" type="parTrans" cxnId="{B0BF1CD0-EABB-4F48-9CE7-69A3FD4C861C}">
      <dgm:prSet/>
      <dgm:spPr/>
      <dgm:t>
        <a:bodyPr/>
        <a:lstStyle/>
        <a:p>
          <a:endParaRPr lang="en-US"/>
        </a:p>
      </dgm:t>
    </dgm:pt>
    <dgm:pt modelId="{1DB49915-F7F7-4082-ACAD-4D067035DBB7}" type="sibTrans" cxnId="{B0BF1CD0-EABB-4F48-9CE7-69A3FD4C861C}">
      <dgm:prSet/>
      <dgm:spPr/>
      <dgm:t>
        <a:bodyPr/>
        <a:lstStyle/>
        <a:p>
          <a:endParaRPr lang="en-US"/>
        </a:p>
      </dgm:t>
    </dgm:pt>
    <dgm:pt modelId="{F2774CF6-F595-4E49-9B6A-15AF6D17C40C}">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dgm:spPr>
      <dgm:t>
        <a:bodyPr/>
        <a:lstStyle/>
        <a:p>
          <a:pPr marL="285750" indent="0" algn="l"/>
          <a:r>
            <a:rPr lang="en-US" sz="1400" b="1" dirty="0">
              <a:solidFill>
                <a:srgbClr val="333399"/>
              </a:solidFill>
              <a:effectLst/>
            </a:rPr>
            <a:t>1. </a:t>
          </a:r>
          <a:r>
            <a:rPr lang="es-MX" sz="1400" b="1" noProof="0" dirty="0">
              <a:solidFill>
                <a:srgbClr val="333399"/>
              </a:solidFill>
              <a:effectLst/>
            </a:rPr>
            <a:t>Proclamación Inicial</a:t>
          </a:r>
        </a:p>
      </dgm:t>
    </dgm:pt>
    <dgm:pt modelId="{B4777448-17E0-4085-8226-CCCEBB14F6A1}" type="sibTrans" cxnId="{72BF6A32-E044-482F-9CA6-BAE907F26334}">
      <dgm:prSet/>
      <dgm:spPr/>
      <dgm:t>
        <a:bodyPr/>
        <a:lstStyle/>
        <a:p>
          <a:endParaRPr lang="en-US"/>
        </a:p>
      </dgm:t>
    </dgm:pt>
    <dgm:pt modelId="{7F14A503-DB7B-4177-A549-4ED269457145}" type="parTrans" cxnId="{72BF6A32-E044-482F-9CA6-BAE907F26334}">
      <dgm:prSet/>
      <dgm:spPr/>
      <dgm:t>
        <a:bodyPr/>
        <a:lstStyle/>
        <a:p>
          <a:endParaRPr lang="en-US"/>
        </a:p>
      </dgm:t>
    </dgm:pt>
    <dgm:pt modelId="{C27F9107-9CF9-41A6-AEB8-C298FBEF2F3E}" type="pres">
      <dgm:prSet presAssocID="{3CE12429-9F62-4F68-9807-3E7BCC78D9F6}" presName="Name0" presStyleCnt="0">
        <dgm:presLayoutVars>
          <dgm:dir/>
          <dgm:resizeHandles val="exact"/>
        </dgm:presLayoutVars>
      </dgm:prSet>
      <dgm:spPr/>
    </dgm:pt>
    <dgm:pt modelId="{C4B5AB32-FB71-46AD-B7A0-B60A200DC729}" type="pres">
      <dgm:prSet presAssocID="{F2774CF6-F595-4E49-9B6A-15AF6D17C40C}" presName="parTxOnly" presStyleLbl="node1" presStyleIdx="0" presStyleCnt="3" custScaleX="88983" custLinFactNeighborX="-572">
        <dgm:presLayoutVars>
          <dgm:bulletEnabled val="1"/>
        </dgm:presLayoutVars>
      </dgm:prSet>
      <dgm:spPr/>
    </dgm:pt>
    <dgm:pt modelId="{BB1EAA1D-DB8F-4401-A7A6-B8F2499A35B1}" type="pres">
      <dgm:prSet presAssocID="{B4777448-17E0-4085-8226-CCCEBB14F6A1}" presName="parSpace" presStyleCnt="0"/>
      <dgm:spPr/>
    </dgm:pt>
    <dgm:pt modelId="{68C567CD-E52E-4920-89ED-7391C8925500}" type="pres">
      <dgm:prSet presAssocID="{1D7F05D9-DA39-427B-BE8F-5181000511F0}" presName="parTxOnly" presStyleLbl="node1" presStyleIdx="1" presStyleCnt="3" custScaleX="87280" custLinFactNeighborX="-99" custLinFactNeighborY="29610">
        <dgm:presLayoutVars>
          <dgm:bulletEnabled val="1"/>
        </dgm:presLayoutVars>
      </dgm:prSet>
      <dgm:spPr/>
    </dgm:pt>
    <dgm:pt modelId="{A194366E-2C56-4323-8EAF-D9DCE70727F4}" type="pres">
      <dgm:prSet presAssocID="{E132018A-4A5D-48D4-A5F6-2B3ED04988BD}" presName="parSpace" presStyleCnt="0"/>
      <dgm:spPr/>
    </dgm:pt>
    <dgm:pt modelId="{C5961C91-4776-4534-A0A9-0A58180B2D9D}" type="pres">
      <dgm:prSet presAssocID="{6F56DDFC-F448-4D04-9273-B0814F282B2F}" presName="parTxOnly" presStyleLbl="node1" presStyleIdx="2" presStyleCnt="3" custScaleX="75215" custLinFactNeighborX="-17824" custLinFactNeighborY="-14285">
        <dgm:presLayoutVars>
          <dgm:bulletEnabled val="1"/>
        </dgm:presLayoutVars>
      </dgm:prSet>
      <dgm:spPr/>
    </dgm:pt>
  </dgm:ptLst>
  <dgm:cxnLst>
    <dgm:cxn modelId="{0E58E601-0594-4D78-9877-661ECBBE2B72}" type="presOf" srcId="{F2774CF6-F595-4E49-9B6A-15AF6D17C40C}" destId="{C4B5AB32-FB71-46AD-B7A0-B60A200DC729}" srcOrd="0" destOrd="0" presId="urn:microsoft.com/office/officeart/2005/8/layout/hChevron3"/>
    <dgm:cxn modelId="{8A48D52B-C873-4531-80CB-C1E378E25A01}" type="presOf" srcId="{6F56DDFC-F448-4D04-9273-B0814F282B2F}" destId="{C5961C91-4776-4534-A0A9-0A58180B2D9D}" srcOrd="0" destOrd="0" presId="urn:microsoft.com/office/officeart/2005/8/layout/hChevron3"/>
    <dgm:cxn modelId="{72BF6A32-E044-482F-9CA6-BAE907F26334}" srcId="{3CE12429-9F62-4F68-9807-3E7BCC78D9F6}" destId="{F2774CF6-F595-4E49-9B6A-15AF6D17C40C}" srcOrd="0" destOrd="0" parTransId="{7F14A503-DB7B-4177-A549-4ED269457145}" sibTransId="{B4777448-17E0-4085-8226-CCCEBB14F6A1}"/>
    <dgm:cxn modelId="{69F62875-781B-4FE2-8D5D-63B9F668CD55}" srcId="{3CE12429-9F62-4F68-9807-3E7BCC78D9F6}" destId="{1D7F05D9-DA39-427B-BE8F-5181000511F0}" srcOrd="1" destOrd="0" parTransId="{F2F09F93-CE28-4658-96DE-C24259410F32}" sibTransId="{E132018A-4A5D-48D4-A5F6-2B3ED04988BD}"/>
    <dgm:cxn modelId="{DFB8F555-338E-4521-8E73-A1A1E0BE8AA0}" type="presOf" srcId="{1D7F05D9-DA39-427B-BE8F-5181000511F0}" destId="{68C567CD-E52E-4920-89ED-7391C8925500}" srcOrd="0" destOrd="0" presId="urn:microsoft.com/office/officeart/2005/8/layout/hChevron3"/>
    <dgm:cxn modelId="{82D9FA7F-D203-4491-8150-76ED8FEF4D8D}" type="presOf" srcId="{3CE12429-9F62-4F68-9807-3E7BCC78D9F6}" destId="{C27F9107-9CF9-41A6-AEB8-C298FBEF2F3E}" srcOrd="0" destOrd="0" presId="urn:microsoft.com/office/officeart/2005/8/layout/hChevron3"/>
    <dgm:cxn modelId="{B0BF1CD0-EABB-4F48-9CE7-69A3FD4C861C}" srcId="{3CE12429-9F62-4F68-9807-3E7BCC78D9F6}" destId="{6F56DDFC-F448-4D04-9273-B0814F282B2F}" srcOrd="2" destOrd="0" parTransId="{8B72746F-A382-4564-8979-8F8E30C596FE}" sibTransId="{1DB49915-F7F7-4082-ACAD-4D067035DBB7}"/>
    <dgm:cxn modelId="{54BEFD30-6750-429A-A7D7-5F9CB6454878}" type="presParOf" srcId="{C27F9107-9CF9-41A6-AEB8-C298FBEF2F3E}" destId="{C4B5AB32-FB71-46AD-B7A0-B60A200DC729}" srcOrd="0" destOrd="0" presId="urn:microsoft.com/office/officeart/2005/8/layout/hChevron3"/>
    <dgm:cxn modelId="{A5564680-6101-4E9F-B62D-A848484DE35B}" type="presParOf" srcId="{C27F9107-9CF9-41A6-AEB8-C298FBEF2F3E}" destId="{BB1EAA1D-DB8F-4401-A7A6-B8F2499A35B1}" srcOrd="1" destOrd="0" presId="urn:microsoft.com/office/officeart/2005/8/layout/hChevron3"/>
    <dgm:cxn modelId="{362FFD15-35C5-45ED-B20E-05B9AB9B82F0}" type="presParOf" srcId="{C27F9107-9CF9-41A6-AEB8-C298FBEF2F3E}" destId="{68C567CD-E52E-4920-89ED-7391C8925500}" srcOrd="2" destOrd="0" presId="urn:microsoft.com/office/officeart/2005/8/layout/hChevron3"/>
    <dgm:cxn modelId="{6EFD1DE3-2397-4CD9-B95F-BF6EC430D0DE}" type="presParOf" srcId="{C27F9107-9CF9-41A6-AEB8-C298FBEF2F3E}" destId="{A194366E-2C56-4323-8EAF-D9DCE70727F4}" srcOrd="3" destOrd="0" presId="urn:microsoft.com/office/officeart/2005/8/layout/hChevron3"/>
    <dgm:cxn modelId="{0552DBDD-6BC4-462A-9237-D7934D6A4E10}" type="presParOf" srcId="{C27F9107-9CF9-41A6-AEB8-C298FBEF2F3E}" destId="{C5961C91-4776-4534-A0A9-0A58180B2D9D}" srcOrd="4" destOrd="0" presId="urn:microsoft.com/office/officeart/2005/8/layout/hChevron3"/>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5AB32-FB71-46AD-B7A0-B60A200DC729}">
      <dsp:nvSpPr>
        <dsp:cNvPr id="0" name=""/>
        <dsp:cNvSpPr/>
      </dsp:nvSpPr>
      <dsp:spPr>
        <a:xfrm>
          <a:off x="0" y="0"/>
          <a:ext cx="3781720" cy="283324"/>
        </a:xfrm>
        <a:prstGeom prst="homePlat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285750" lvl="0" indent="0" algn="l" defTabSz="622300">
            <a:lnSpc>
              <a:spcPct val="90000"/>
            </a:lnSpc>
            <a:spcBef>
              <a:spcPct val="0"/>
            </a:spcBef>
            <a:spcAft>
              <a:spcPct val="35000"/>
            </a:spcAft>
            <a:buNone/>
          </a:pPr>
          <a:r>
            <a:rPr lang="en-US" sz="1400" b="1" kern="1200" dirty="0">
              <a:solidFill>
                <a:srgbClr val="333399"/>
              </a:solidFill>
              <a:effectLst/>
            </a:rPr>
            <a:t>1. </a:t>
          </a:r>
          <a:r>
            <a:rPr lang="es-MX" sz="1400" b="1" kern="1200" noProof="0" dirty="0">
              <a:solidFill>
                <a:srgbClr val="333399"/>
              </a:solidFill>
              <a:effectLst/>
            </a:rPr>
            <a:t>Proclamación Inicial</a:t>
          </a:r>
        </a:p>
      </dsp:txBody>
      <dsp:txXfrm>
        <a:off x="0" y="0"/>
        <a:ext cx="3710889" cy="283324"/>
      </dsp:txXfrm>
    </dsp:sp>
    <dsp:sp modelId="{68C567CD-E52E-4920-89ED-7391C8925500}">
      <dsp:nvSpPr>
        <dsp:cNvPr id="0" name=""/>
        <dsp:cNvSpPr/>
      </dsp:nvSpPr>
      <dsp:spPr>
        <a:xfrm>
          <a:off x="2932852" y="0"/>
          <a:ext cx="3709344" cy="283324"/>
        </a:xfrm>
        <a:prstGeom prst="chevron">
          <a:avLst/>
        </a:prstGeom>
        <a:gradFill flip="none" rotWithShape="1">
          <a:gsLst>
            <a:gs pos="0">
              <a:schemeClr val="accent1">
                <a:lumMod val="5000"/>
                <a:lumOff val="95000"/>
              </a:schemeClr>
            </a:gs>
            <a:gs pos="0">
              <a:schemeClr val="accent1">
                <a:lumMod val="45000"/>
                <a:lumOff val="55000"/>
              </a:schemeClr>
            </a:gs>
            <a:gs pos="100000">
              <a:schemeClr val="accent1">
                <a:lumMod val="91000"/>
                <a:lumOff val="9000"/>
              </a:schemeClr>
            </a:gs>
            <a:gs pos="12000">
              <a:schemeClr val="accent1">
                <a:lumMod val="30000"/>
                <a:lumOff val="70000"/>
              </a:schemeClr>
            </a:gs>
          </a:gsLst>
          <a:lin ang="0" scaled="1"/>
          <a:tileRect/>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285750" lvl="0" indent="0" algn="l" defTabSz="622300">
            <a:lnSpc>
              <a:spcPct val="90000"/>
            </a:lnSpc>
            <a:spcBef>
              <a:spcPct val="0"/>
            </a:spcBef>
            <a:spcAft>
              <a:spcPct val="35000"/>
            </a:spcAft>
            <a:buNone/>
          </a:pPr>
          <a:r>
            <a:rPr lang="en-US" sz="1400" b="1" kern="1200" dirty="0">
              <a:solidFill>
                <a:srgbClr val="333399"/>
              </a:solidFill>
              <a:effectLst/>
            </a:rPr>
            <a:t>2. </a:t>
          </a:r>
          <a:r>
            <a:rPr lang="es-MX" sz="1400" b="1" kern="1200" noProof="0" dirty="0">
              <a:solidFill>
                <a:srgbClr val="333399"/>
              </a:solidFill>
              <a:effectLst/>
            </a:rPr>
            <a:t>Catequesis</a:t>
          </a:r>
        </a:p>
      </dsp:txBody>
      <dsp:txXfrm>
        <a:off x="3074514" y="0"/>
        <a:ext cx="3426020" cy="283324"/>
      </dsp:txXfrm>
    </dsp:sp>
    <dsp:sp modelId="{C5961C91-4776-4534-A0A9-0A58180B2D9D}">
      <dsp:nvSpPr>
        <dsp:cNvPr id="0" name=""/>
        <dsp:cNvSpPr/>
      </dsp:nvSpPr>
      <dsp:spPr>
        <a:xfrm>
          <a:off x="5641548" y="0"/>
          <a:ext cx="3196589" cy="283324"/>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344488" lvl="0" indent="0" algn="l" defTabSz="622300">
            <a:lnSpc>
              <a:spcPct val="90000"/>
            </a:lnSpc>
            <a:spcBef>
              <a:spcPct val="0"/>
            </a:spcBef>
            <a:spcAft>
              <a:spcPct val="35000"/>
            </a:spcAft>
            <a:buNone/>
          </a:pPr>
          <a:r>
            <a:rPr lang="en-US" sz="1400" b="1" kern="1200" dirty="0">
              <a:solidFill>
                <a:srgbClr val="333399"/>
              </a:solidFill>
              <a:effectLst/>
            </a:rPr>
            <a:t>3. </a:t>
          </a:r>
          <a:r>
            <a:rPr lang="es-MX" sz="1400" b="1" kern="1200" noProof="0" dirty="0">
              <a:solidFill>
                <a:srgbClr val="333399"/>
              </a:solidFill>
              <a:effectLst/>
            </a:rPr>
            <a:t>Continuación</a:t>
          </a:r>
        </a:p>
      </dsp:txBody>
      <dsp:txXfrm>
        <a:off x="5783210" y="0"/>
        <a:ext cx="2913265" cy="28332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02" name="Rectangle 2"/>
          <p:cNvSpPr>
            <a:spLocks noGrp="1" noChangeArrowheads="1"/>
          </p:cNvSpPr>
          <p:nvPr>
            <p:ph type="hdr" sz="quarter"/>
          </p:nvPr>
        </p:nvSpPr>
        <p:spPr bwMode="auto">
          <a:xfrm>
            <a:off x="1" y="0"/>
            <a:ext cx="3077739" cy="469424"/>
          </a:xfrm>
          <a:prstGeom prst="rect">
            <a:avLst/>
          </a:prstGeom>
          <a:noFill/>
          <a:ln w="9525">
            <a:noFill/>
            <a:miter lim="800000"/>
            <a:headEnd/>
            <a:tailEnd/>
          </a:ln>
          <a:effectLst/>
        </p:spPr>
        <p:txBody>
          <a:bodyPr vert="horz" wrap="square" lIns="94195" tIns="47097" rIns="94195" bIns="47097" numCol="1" anchor="t" anchorCtr="0" compatLnSpc="1">
            <a:prstTxWarp prst="textNoShape">
              <a:avLst/>
            </a:prstTxWarp>
          </a:bodyPr>
          <a:lstStyle>
            <a:lvl1pPr eaLnBrk="1" hangingPunct="1">
              <a:defRPr sz="1200"/>
            </a:lvl1pPr>
          </a:lstStyle>
          <a:p>
            <a:pPr>
              <a:defRPr/>
            </a:pPr>
            <a:endParaRPr lang="en-US"/>
          </a:p>
        </p:txBody>
      </p:sp>
      <p:sp>
        <p:nvSpPr>
          <p:cNvPr id="563203" name="Rectangle 3"/>
          <p:cNvSpPr>
            <a:spLocks noGrp="1" noChangeArrowheads="1"/>
          </p:cNvSpPr>
          <p:nvPr>
            <p:ph type="dt" idx="1"/>
          </p:nvPr>
        </p:nvSpPr>
        <p:spPr bwMode="auto">
          <a:xfrm>
            <a:off x="4023093" y="0"/>
            <a:ext cx="3077739" cy="469424"/>
          </a:xfrm>
          <a:prstGeom prst="rect">
            <a:avLst/>
          </a:prstGeom>
          <a:noFill/>
          <a:ln w="9525">
            <a:noFill/>
            <a:miter lim="800000"/>
            <a:headEnd/>
            <a:tailEnd/>
          </a:ln>
          <a:effectLst/>
        </p:spPr>
        <p:txBody>
          <a:bodyPr vert="horz" wrap="square" lIns="94195" tIns="47097" rIns="94195" bIns="47097" numCol="1" anchor="t" anchorCtr="0" compatLnSpc="1">
            <a:prstTxWarp prst="textNoShape">
              <a:avLst/>
            </a:prstTxWarp>
          </a:bodyPr>
          <a:lstStyle>
            <a:lvl1pPr algn="r" eaLnBrk="1" hangingPunct="1">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05" name="Rectangle 5"/>
          <p:cNvSpPr>
            <a:spLocks noGrp="1" noChangeArrowheads="1"/>
          </p:cNvSpPr>
          <p:nvPr>
            <p:ph type="body" sz="quarter" idx="3"/>
          </p:nvPr>
        </p:nvSpPr>
        <p:spPr bwMode="auto">
          <a:xfrm>
            <a:off x="710249" y="4459528"/>
            <a:ext cx="5681980" cy="4224814"/>
          </a:xfrm>
          <a:prstGeom prst="rect">
            <a:avLst/>
          </a:prstGeom>
          <a:noFill/>
          <a:ln w="9525">
            <a:noFill/>
            <a:miter lim="800000"/>
            <a:headEnd/>
            <a:tailEnd/>
          </a:ln>
          <a:effectLst/>
        </p:spPr>
        <p:txBody>
          <a:bodyPr vert="horz" wrap="square" lIns="94195" tIns="47097" rIns="94195" bIns="470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06" name="Rectangle 6"/>
          <p:cNvSpPr>
            <a:spLocks noGrp="1" noChangeArrowheads="1"/>
          </p:cNvSpPr>
          <p:nvPr>
            <p:ph type="ftr" sz="quarter" idx="4"/>
          </p:nvPr>
        </p:nvSpPr>
        <p:spPr bwMode="auto">
          <a:xfrm>
            <a:off x="1" y="8917422"/>
            <a:ext cx="3077739" cy="469424"/>
          </a:xfrm>
          <a:prstGeom prst="rect">
            <a:avLst/>
          </a:prstGeom>
          <a:noFill/>
          <a:ln w="9525">
            <a:noFill/>
            <a:miter lim="800000"/>
            <a:headEnd/>
            <a:tailEnd/>
          </a:ln>
          <a:effectLst/>
        </p:spPr>
        <p:txBody>
          <a:bodyPr vert="horz" wrap="square" lIns="94195" tIns="47097" rIns="94195" bIns="47097" numCol="1" anchor="b" anchorCtr="0" compatLnSpc="1">
            <a:prstTxWarp prst="textNoShape">
              <a:avLst/>
            </a:prstTxWarp>
          </a:bodyPr>
          <a:lstStyle>
            <a:lvl1pPr eaLnBrk="1" hangingPunct="1">
              <a:defRPr sz="1200"/>
            </a:lvl1pPr>
          </a:lstStyle>
          <a:p>
            <a:pPr>
              <a:defRPr/>
            </a:pPr>
            <a:endParaRPr lang="en-US"/>
          </a:p>
        </p:txBody>
      </p:sp>
      <p:sp>
        <p:nvSpPr>
          <p:cNvPr id="563207" name="Rectangle 7"/>
          <p:cNvSpPr>
            <a:spLocks noGrp="1" noChangeArrowheads="1"/>
          </p:cNvSpPr>
          <p:nvPr>
            <p:ph type="sldNum" sz="quarter" idx="5"/>
          </p:nvPr>
        </p:nvSpPr>
        <p:spPr bwMode="auto">
          <a:xfrm>
            <a:off x="4023093" y="8917422"/>
            <a:ext cx="3077739" cy="469424"/>
          </a:xfrm>
          <a:prstGeom prst="rect">
            <a:avLst/>
          </a:prstGeom>
          <a:noFill/>
          <a:ln w="9525">
            <a:noFill/>
            <a:miter lim="800000"/>
            <a:headEnd/>
            <a:tailEnd/>
          </a:ln>
          <a:effectLst/>
        </p:spPr>
        <p:txBody>
          <a:bodyPr vert="horz" wrap="square" lIns="94195" tIns="47097" rIns="94195" bIns="47097" numCol="1" anchor="b" anchorCtr="0" compatLnSpc="1">
            <a:prstTxWarp prst="textNoShape">
              <a:avLst/>
            </a:prstTxWarp>
          </a:bodyPr>
          <a:lstStyle>
            <a:lvl1pPr algn="r" eaLnBrk="1" hangingPunct="1">
              <a:defRPr sz="1200"/>
            </a:lvl1pPr>
          </a:lstStyle>
          <a:p>
            <a:pPr>
              <a:defRPr/>
            </a:pPr>
            <a:fld id="{3D0458FC-4789-42CB-AE8A-BA1B5EE022BB}" type="slidenum">
              <a:rPr lang="en-US"/>
              <a:pPr>
                <a:defRPr/>
              </a:pPr>
              <a:t>‹#›</a:t>
            </a:fld>
            <a:endParaRPr lang="en-US"/>
          </a:p>
        </p:txBody>
      </p:sp>
    </p:spTree>
    <p:extLst>
      <p:ext uri="{BB962C8B-B14F-4D97-AF65-F5344CB8AC3E}">
        <p14:creationId xmlns:p14="http://schemas.microsoft.com/office/powerpoint/2010/main" val="17657051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338" indent="-294360">
              <a:defRPr>
                <a:solidFill>
                  <a:schemeClr val="tx1"/>
                </a:solidFill>
                <a:latin typeface="Arial" charset="0"/>
              </a:defRPr>
            </a:lvl2pPr>
            <a:lvl3pPr marL="1177443" indent="-235489">
              <a:defRPr>
                <a:solidFill>
                  <a:schemeClr val="tx1"/>
                </a:solidFill>
                <a:latin typeface="Arial" charset="0"/>
              </a:defRPr>
            </a:lvl3pPr>
            <a:lvl4pPr marL="1648420" indent="-235489">
              <a:defRPr>
                <a:solidFill>
                  <a:schemeClr val="tx1"/>
                </a:solidFill>
                <a:latin typeface="Arial" charset="0"/>
              </a:defRPr>
            </a:lvl4pPr>
            <a:lvl5pPr marL="2119398" indent="-235489">
              <a:defRPr>
                <a:solidFill>
                  <a:schemeClr val="tx1"/>
                </a:solidFill>
                <a:latin typeface="Arial" charset="0"/>
              </a:defRPr>
            </a:lvl5pPr>
            <a:lvl6pPr marL="2590374" indent="-235489" eaLnBrk="0" fontAlgn="base" hangingPunct="0">
              <a:spcBef>
                <a:spcPct val="0"/>
              </a:spcBef>
              <a:spcAft>
                <a:spcPct val="0"/>
              </a:spcAft>
              <a:defRPr>
                <a:solidFill>
                  <a:schemeClr val="tx1"/>
                </a:solidFill>
                <a:latin typeface="Arial" charset="0"/>
              </a:defRPr>
            </a:lvl6pPr>
            <a:lvl7pPr marL="3061351" indent="-235489" eaLnBrk="0" fontAlgn="base" hangingPunct="0">
              <a:spcBef>
                <a:spcPct val="0"/>
              </a:spcBef>
              <a:spcAft>
                <a:spcPct val="0"/>
              </a:spcAft>
              <a:defRPr>
                <a:solidFill>
                  <a:schemeClr val="tx1"/>
                </a:solidFill>
                <a:latin typeface="Arial" charset="0"/>
              </a:defRPr>
            </a:lvl7pPr>
            <a:lvl8pPr marL="3532328" indent="-235489" eaLnBrk="0" fontAlgn="base" hangingPunct="0">
              <a:spcBef>
                <a:spcPct val="0"/>
              </a:spcBef>
              <a:spcAft>
                <a:spcPct val="0"/>
              </a:spcAft>
              <a:defRPr>
                <a:solidFill>
                  <a:schemeClr val="tx1"/>
                </a:solidFill>
                <a:latin typeface="Arial" charset="0"/>
              </a:defRPr>
            </a:lvl8pPr>
            <a:lvl9pPr marL="4003307" indent="-235489" eaLnBrk="0" fontAlgn="base" hangingPunct="0">
              <a:spcBef>
                <a:spcPct val="0"/>
              </a:spcBef>
              <a:spcAft>
                <a:spcPct val="0"/>
              </a:spcAft>
              <a:defRPr>
                <a:solidFill>
                  <a:schemeClr val="tx1"/>
                </a:solidFill>
                <a:latin typeface="Arial" charset="0"/>
              </a:defRPr>
            </a:lvl9pPr>
          </a:lstStyle>
          <a:p>
            <a:fld id="{0404A7AB-3FAC-4921-BA19-552942D846BF}" type="slidenum">
              <a:rPr lang="en-US" smtClean="0"/>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61188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338" indent="-294360">
              <a:defRPr>
                <a:solidFill>
                  <a:schemeClr val="tx1"/>
                </a:solidFill>
                <a:latin typeface="Arial" charset="0"/>
              </a:defRPr>
            </a:lvl2pPr>
            <a:lvl3pPr marL="1177443" indent="-235489">
              <a:defRPr>
                <a:solidFill>
                  <a:schemeClr val="tx1"/>
                </a:solidFill>
                <a:latin typeface="Arial" charset="0"/>
              </a:defRPr>
            </a:lvl3pPr>
            <a:lvl4pPr marL="1648420" indent="-235489">
              <a:defRPr>
                <a:solidFill>
                  <a:schemeClr val="tx1"/>
                </a:solidFill>
                <a:latin typeface="Arial" charset="0"/>
              </a:defRPr>
            </a:lvl4pPr>
            <a:lvl5pPr marL="2119398" indent="-235489">
              <a:defRPr>
                <a:solidFill>
                  <a:schemeClr val="tx1"/>
                </a:solidFill>
                <a:latin typeface="Arial" charset="0"/>
              </a:defRPr>
            </a:lvl5pPr>
            <a:lvl6pPr marL="2590374" indent="-235489" eaLnBrk="0" fontAlgn="base" hangingPunct="0">
              <a:spcBef>
                <a:spcPct val="0"/>
              </a:spcBef>
              <a:spcAft>
                <a:spcPct val="0"/>
              </a:spcAft>
              <a:defRPr>
                <a:solidFill>
                  <a:schemeClr val="tx1"/>
                </a:solidFill>
                <a:latin typeface="Arial" charset="0"/>
              </a:defRPr>
            </a:lvl6pPr>
            <a:lvl7pPr marL="3061351" indent="-235489" eaLnBrk="0" fontAlgn="base" hangingPunct="0">
              <a:spcBef>
                <a:spcPct val="0"/>
              </a:spcBef>
              <a:spcAft>
                <a:spcPct val="0"/>
              </a:spcAft>
              <a:defRPr>
                <a:solidFill>
                  <a:schemeClr val="tx1"/>
                </a:solidFill>
                <a:latin typeface="Arial" charset="0"/>
              </a:defRPr>
            </a:lvl7pPr>
            <a:lvl8pPr marL="3532328" indent="-235489" eaLnBrk="0" fontAlgn="base" hangingPunct="0">
              <a:spcBef>
                <a:spcPct val="0"/>
              </a:spcBef>
              <a:spcAft>
                <a:spcPct val="0"/>
              </a:spcAft>
              <a:defRPr>
                <a:solidFill>
                  <a:schemeClr val="tx1"/>
                </a:solidFill>
                <a:latin typeface="Arial" charset="0"/>
              </a:defRPr>
            </a:lvl8pPr>
            <a:lvl9pPr marL="4003307" indent="-235489" eaLnBrk="0" fontAlgn="base" hangingPunct="0">
              <a:spcBef>
                <a:spcPct val="0"/>
              </a:spcBef>
              <a:spcAft>
                <a:spcPct val="0"/>
              </a:spcAft>
              <a:defRPr>
                <a:solidFill>
                  <a:schemeClr val="tx1"/>
                </a:solidFill>
                <a:latin typeface="Arial" charset="0"/>
              </a:defRPr>
            </a:lvl9pPr>
          </a:lstStyle>
          <a:p>
            <a:fld id="{0404A7AB-3FAC-4921-BA19-552942D846BF}" type="slidenum">
              <a:rPr lang="en-US" smtClean="0"/>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395356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338" indent="-294360">
              <a:defRPr>
                <a:solidFill>
                  <a:schemeClr val="tx1"/>
                </a:solidFill>
                <a:latin typeface="Arial" charset="0"/>
              </a:defRPr>
            </a:lvl2pPr>
            <a:lvl3pPr marL="1177443" indent="-235489">
              <a:defRPr>
                <a:solidFill>
                  <a:schemeClr val="tx1"/>
                </a:solidFill>
                <a:latin typeface="Arial" charset="0"/>
              </a:defRPr>
            </a:lvl3pPr>
            <a:lvl4pPr marL="1648420" indent="-235489">
              <a:defRPr>
                <a:solidFill>
                  <a:schemeClr val="tx1"/>
                </a:solidFill>
                <a:latin typeface="Arial" charset="0"/>
              </a:defRPr>
            </a:lvl4pPr>
            <a:lvl5pPr marL="2119398" indent="-235489">
              <a:defRPr>
                <a:solidFill>
                  <a:schemeClr val="tx1"/>
                </a:solidFill>
                <a:latin typeface="Arial" charset="0"/>
              </a:defRPr>
            </a:lvl5pPr>
            <a:lvl6pPr marL="2590374" indent="-235489" eaLnBrk="0" fontAlgn="base" hangingPunct="0">
              <a:spcBef>
                <a:spcPct val="0"/>
              </a:spcBef>
              <a:spcAft>
                <a:spcPct val="0"/>
              </a:spcAft>
              <a:defRPr>
                <a:solidFill>
                  <a:schemeClr val="tx1"/>
                </a:solidFill>
                <a:latin typeface="Arial" charset="0"/>
              </a:defRPr>
            </a:lvl6pPr>
            <a:lvl7pPr marL="3061351" indent="-235489" eaLnBrk="0" fontAlgn="base" hangingPunct="0">
              <a:spcBef>
                <a:spcPct val="0"/>
              </a:spcBef>
              <a:spcAft>
                <a:spcPct val="0"/>
              </a:spcAft>
              <a:defRPr>
                <a:solidFill>
                  <a:schemeClr val="tx1"/>
                </a:solidFill>
                <a:latin typeface="Arial" charset="0"/>
              </a:defRPr>
            </a:lvl7pPr>
            <a:lvl8pPr marL="3532328" indent="-235489" eaLnBrk="0" fontAlgn="base" hangingPunct="0">
              <a:spcBef>
                <a:spcPct val="0"/>
              </a:spcBef>
              <a:spcAft>
                <a:spcPct val="0"/>
              </a:spcAft>
              <a:defRPr>
                <a:solidFill>
                  <a:schemeClr val="tx1"/>
                </a:solidFill>
                <a:latin typeface="Arial" charset="0"/>
              </a:defRPr>
            </a:lvl8pPr>
            <a:lvl9pPr marL="4003307" indent="-235489"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3</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316801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418bd26e35_0_107:notes"/>
          <p:cNvSpPr>
            <a:spLocks noGrp="1" noRot="1" noChangeAspect="1"/>
          </p:cNvSpPr>
          <p:nvPr>
            <p:ph type="sldImg" idx="2"/>
          </p:nvPr>
        </p:nvSpPr>
        <p:spPr>
          <a:xfrm>
            <a:off x="1143000" y="685800"/>
            <a:ext cx="4575175" cy="3430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418bd26e35_0_107:notes"/>
          <p:cNvSpPr txBox="1">
            <a:spLocks noGrp="1"/>
          </p:cNvSpPr>
          <p:nvPr>
            <p:ph type="body" idx="1"/>
          </p:nvPr>
        </p:nvSpPr>
        <p:spPr>
          <a:xfrm>
            <a:off x="686107" y="4344869"/>
            <a:ext cx="5488854" cy="4116192"/>
          </a:xfrm>
          <a:prstGeom prst="rect">
            <a:avLst/>
          </a:prstGeom>
        </p:spPr>
        <p:txBody>
          <a:bodyPr spcFirstLastPara="1" wrap="square" lIns="91452" tIns="91452" rIns="91452" bIns="91452" anchor="t" anchorCtr="0">
            <a:noAutofit/>
          </a:bodyPr>
          <a:lstStyle/>
          <a:p>
            <a:pPr>
              <a:spcBef>
                <a:spcPts val="0"/>
              </a:spcBef>
              <a:spcAft>
                <a:spcPts val="0"/>
              </a:spcAft>
            </a:pPr>
            <a:r>
              <a:rPr lang="en"/>
              <a:t>Define what we mean by year- round. </a:t>
            </a:r>
            <a:endParaRPr/>
          </a:p>
          <a:p>
            <a:pPr>
              <a:spcBef>
                <a:spcPts val="0"/>
              </a:spcBef>
              <a:spcAft>
                <a:spcPts val="0"/>
              </a:spcAft>
            </a:pPr>
            <a:endParaRPr/>
          </a:p>
          <a:p>
            <a:pPr>
              <a:spcBef>
                <a:spcPts val="0"/>
              </a:spcBef>
              <a:spcAft>
                <a:spcPts val="0"/>
              </a:spcAft>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2625"/>
            <a:ext cx="4556125" cy="3417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428A91-36A3-4AAB-9053-17E3A3F4DFD3}" type="slidenum">
              <a:rPr lang="en-US" smtClean="0"/>
              <a:pPr/>
              <a:t>23</a:t>
            </a:fld>
            <a:endParaRPr lang="en-US"/>
          </a:p>
        </p:txBody>
      </p:sp>
    </p:spTree>
    <p:extLst>
      <p:ext uri="{BB962C8B-B14F-4D97-AF65-F5344CB8AC3E}">
        <p14:creationId xmlns:p14="http://schemas.microsoft.com/office/powerpoint/2010/main" val="424768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338" indent="-294360">
              <a:defRPr>
                <a:solidFill>
                  <a:schemeClr val="tx1"/>
                </a:solidFill>
                <a:latin typeface="Arial" charset="0"/>
              </a:defRPr>
            </a:lvl2pPr>
            <a:lvl3pPr marL="1177443" indent="-235489">
              <a:defRPr>
                <a:solidFill>
                  <a:schemeClr val="tx1"/>
                </a:solidFill>
                <a:latin typeface="Arial" charset="0"/>
              </a:defRPr>
            </a:lvl3pPr>
            <a:lvl4pPr marL="1648420" indent="-235489">
              <a:defRPr>
                <a:solidFill>
                  <a:schemeClr val="tx1"/>
                </a:solidFill>
                <a:latin typeface="Arial" charset="0"/>
              </a:defRPr>
            </a:lvl4pPr>
            <a:lvl5pPr marL="2119398" indent="-235489">
              <a:defRPr>
                <a:solidFill>
                  <a:schemeClr val="tx1"/>
                </a:solidFill>
                <a:latin typeface="Arial" charset="0"/>
              </a:defRPr>
            </a:lvl5pPr>
            <a:lvl6pPr marL="2590374" indent="-235489" eaLnBrk="0" fontAlgn="base" hangingPunct="0">
              <a:spcBef>
                <a:spcPct val="0"/>
              </a:spcBef>
              <a:spcAft>
                <a:spcPct val="0"/>
              </a:spcAft>
              <a:defRPr>
                <a:solidFill>
                  <a:schemeClr val="tx1"/>
                </a:solidFill>
                <a:latin typeface="Arial" charset="0"/>
              </a:defRPr>
            </a:lvl6pPr>
            <a:lvl7pPr marL="3061351" indent="-235489" eaLnBrk="0" fontAlgn="base" hangingPunct="0">
              <a:spcBef>
                <a:spcPct val="0"/>
              </a:spcBef>
              <a:spcAft>
                <a:spcPct val="0"/>
              </a:spcAft>
              <a:defRPr>
                <a:solidFill>
                  <a:schemeClr val="tx1"/>
                </a:solidFill>
                <a:latin typeface="Arial" charset="0"/>
              </a:defRPr>
            </a:lvl7pPr>
            <a:lvl8pPr marL="3532328" indent="-235489" eaLnBrk="0" fontAlgn="base" hangingPunct="0">
              <a:spcBef>
                <a:spcPct val="0"/>
              </a:spcBef>
              <a:spcAft>
                <a:spcPct val="0"/>
              </a:spcAft>
              <a:defRPr>
                <a:solidFill>
                  <a:schemeClr val="tx1"/>
                </a:solidFill>
                <a:latin typeface="Arial" charset="0"/>
              </a:defRPr>
            </a:lvl8pPr>
            <a:lvl9pPr marL="4003307" indent="-235489" eaLnBrk="0" fontAlgn="base" hangingPunct="0">
              <a:spcBef>
                <a:spcPct val="0"/>
              </a:spcBef>
              <a:spcAft>
                <a:spcPct val="0"/>
              </a:spcAft>
              <a:defRPr>
                <a:solidFill>
                  <a:schemeClr val="tx1"/>
                </a:solidFill>
                <a:latin typeface="Arial" charset="0"/>
              </a:defRPr>
            </a:lvl9pPr>
          </a:lstStyle>
          <a:p>
            <a:fld id="{608F4281-7259-44C9-B484-13F05A7FCC0A}" type="slidenum">
              <a:rPr lang="en-US" smtClean="0"/>
              <a:pPr/>
              <a:t>28</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10-01s</a:t>
            </a:r>
          </a:p>
          <a:p>
            <a:pPr eaLnBrk="1" hangingPunct="1"/>
            <a:endParaRPr lang="en-US" dirty="0"/>
          </a:p>
          <a:p>
            <a:pPr eaLnBrk="1" hangingPunct="1"/>
            <a:endParaRPr lang="en-US" dirty="0"/>
          </a:p>
        </p:txBody>
      </p:sp>
    </p:spTree>
    <p:extLst>
      <p:ext uri="{BB962C8B-B14F-4D97-AF65-F5344CB8AC3E}">
        <p14:creationId xmlns:p14="http://schemas.microsoft.com/office/powerpoint/2010/main" val="2541582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338" indent="-294360">
              <a:defRPr>
                <a:solidFill>
                  <a:schemeClr val="tx1"/>
                </a:solidFill>
                <a:latin typeface="Arial" charset="0"/>
              </a:defRPr>
            </a:lvl2pPr>
            <a:lvl3pPr marL="1177443" indent="-235489">
              <a:defRPr>
                <a:solidFill>
                  <a:schemeClr val="tx1"/>
                </a:solidFill>
                <a:latin typeface="Arial" charset="0"/>
              </a:defRPr>
            </a:lvl3pPr>
            <a:lvl4pPr marL="1648420" indent="-235489">
              <a:defRPr>
                <a:solidFill>
                  <a:schemeClr val="tx1"/>
                </a:solidFill>
                <a:latin typeface="Arial" charset="0"/>
              </a:defRPr>
            </a:lvl4pPr>
            <a:lvl5pPr marL="2119398" indent="-235489">
              <a:defRPr>
                <a:solidFill>
                  <a:schemeClr val="tx1"/>
                </a:solidFill>
                <a:latin typeface="Arial" charset="0"/>
              </a:defRPr>
            </a:lvl5pPr>
            <a:lvl6pPr marL="2590374" indent="-235489" eaLnBrk="0" fontAlgn="base" hangingPunct="0">
              <a:spcBef>
                <a:spcPct val="0"/>
              </a:spcBef>
              <a:spcAft>
                <a:spcPct val="0"/>
              </a:spcAft>
              <a:defRPr>
                <a:solidFill>
                  <a:schemeClr val="tx1"/>
                </a:solidFill>
                <a:latin typeface="Arial" charset="0"/>
              </a:defRPr>
            </a:lvl6pPr>
            <a:lvl7pPr marL="3061351" indent="-235489" eaLnBrk="0" fontAlgn="base" hangingPunct="0">
              <a:spcBef>
                <a:spcPct val="0"/>
              </a:spcBef>
              <a:spcAft>
                <a:spcPct val="0"/>
              </a:spcAft>
              <a:defRPr>
                <a:solidFill>
                  <a:schemeClr val="tx1"/>
                </a:solidFill>
                <a:latin typeface="Arial" charset="0"/>
              </a:defRPr>
            </a:lvl7pPr>
            <a:lvl8pPr marL="3532328" indent="-235489" eaLnBrk="0" fontAlgn="base" hangingPunct="0">
              <a:spcBef>
                <a:spcPct val="0"/>
              </a:spcBef>
              <a:spcAft>
                <a:spcPct val="0"/>
              </a:spcAft>
              <a:defRPr>
                <a:solidFill>
                  <a:schemeClr val="tx1"/>
                </a:solidFill>
                <a:latin typeface="Arial" charset="0"/>
              </a:defRPr>
            </a:lvl8pPr>
            <a:lvl9pPr marL="4003307" indent="-235489" eaLnBrk="0" fontAlgn="base" hangingPunct="0">
              <a:spcBef>
                <a:spcPct val="0"/>
              </a:spcBef>
              <a:spcAft>
                <a:spcPct val="0"/>
              </a:spcAft>
              <a:defRPr>
                <a:solidFill>
                  <a:schemeClr val="tx1"/>
                </a:solidFill>
                <a:latin typeface="Arial" charset="0"/>
              </a:defRPr>
            </a:lvl9pPr>
          </a:lstStyle>
          <a:p>
            <a:fld id="{DCA9B00F-9BBC-4326-A763-81BD2143BB75}" type="slidenum">
              <a:rPr lang="en-US" smtClean="0"/>
              <a:pPr/>
              <a:t>29</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10-03a</a:t>
            </a:r>
          </a:p>
        </p:txBody>
      </p:sp>
    </p:spTree>
    <p:extLst>
      <p:ext uri="{BB962C8B-B14F-4D97-AF65-F5344CB8AC3E}">
        <p14:creationId xmlns:p14="http://schemas.microsoft.com/office/powerpoint/2010/main" val="2617629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338" indent="-294360">
              <a:defRPr>
                <a:solidFill>
                  <a:schemeClr val="tx1"/>
                </a:solidFill>
                <a:latin typeface="Arial" charset="0"/>
              </a:defRPr>
            </a:lvl2pPr>
            <a:lvl3pPr marL="1177443" indent="-235489">
              <a:defRPr>
                <a:solidFill>
                  <a:schemeClr val="tx1"/>
                </a:solidFill>
                <a:latin typeface="Arial" charset="0"/>
              </a:defRPr>
            </a:lvl3pPr>
            <a:lvl4pPr marL="1648420" indent="-235489">
              <a:defRPr>
                <a:solidFill>
                  <a:schemeClr val="tx1"/>
                </a:solidFill>
                <a:latin typeface="Arial" charset="0"/>
              </a:defRPr>
            </a:lvl4pPr>
            <a:lvl5pPr marL="2119398" indent="-235489">
              <a:defRPr>
                <a:solidFill>
                  <a:schemeClr val="tx1"/>
                </a:solidFill>
                <a:latin typeface="Arial" charset="0"/>
              </a:defRPr>
            </a:lvl5pPr>
            <a:lvl6pPr marL="2590374" indent="-235489" eaLnBrk="0" fontAlgn="base" hangingPunct="0">
              <a:spcBef>
                <a:spcPct val="0"/>
              </a:spcBef>
              <a:spcAft>
                <a:spcPct val="0"/>
              </a:spcAft>
              <a:defRPr>
                <a:solidFill>
                  <a:schemeClr val="tx1"/>
                </a:solidFill>
                <a:latin typeface="Arial" charset="0"/>
              </a:defRPr>
            </a:lvl6pPr>
            <a:lvl7pPr marL="3061351" indent="-235489" eaLnBrk="0" fontAlgn="base" hangingPunct="0">
              <a:spcBef>
                <a:spcPct val="0"/>
              </a:spcBef>
              <a:spcAft>
                <a:spcPct val="0"/>
              </a:spcAft>
              <a:defRPr>
                <a:solidFill>
                  <a:schemeClr val="tx1"/>
                </a:solidFill>
                <a:latin typeface="Arial" charset="0"/>
              </a:defRPr>
            </a:lvl7pPr>
            <a:lvl8pPr marL="3532328" indent="-235489" eaLnBrk="0" fontAlgn="base" hangingPunct="0">
              <a:spcBef>
                <a:spcPct val="0"/>
              </a:spcBef>
              <a:spcAft>
                <a:spcPct val="0"/>
              </a:spcAft>
              <a:defRPr>
                <a:solidFill>
                  <a:schemeClr val="tx1"/>
                </a:solidFill>
                <a:latin typeface="Arial" charset="0"/>
              </a:defRPr>
            </a:lvl8pPr>
            <a:lvl9pPr marL="4003307" indent="-235489" eaLnBrk="0" fontAlgn="base" hangingPunct="0">
              <a:spcBef>
                <a:spcPct val="0"/>
              </a:spcBef>
              <a:spcAft>
                <a:spcPct val="0"/>
              </a:spcAft>
              <a:defRPr>
                <a:solidFill>
                  <a:schemeClr val="tx1"/>
                </a:solidFill>
                <a:latin typeface="Arial" charset="0"/>
              </a:defRPr>
            </a:lvl9pPr>
          </a:lstStyle>
          <a:p>
            <a:fld id="{0404A7AB-3FAC-4921-BA19-552942D846BF}" type="slidenum">
              <a:rPr lang="en-US" smtClean="0"/>
              <a:pPr/>
              <a:t>30</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237324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338" indent="-294360">
              <a:defRPr>
                <a:solidFill>
                  <a:schemeClr val="tx1"/>
                </a:solidFill>
                <a:latin typeface="Arial" charset="0"/>
              </a:defRPr>
            </a:lvl2pPr>
            <a:lvl3pPr marL="1177443" indent="-235489">
              <a:defRPr>
                <a:solidFill>
                  <a:schemeClr val="tx1"/>
                </a:solidFill>
                <a:latin typeface="Arial" charset="0"/>
              </a:defRPr>
            </a:lvl3pPr>
            <a:lvl4pPr marL="1648420" indent="-235489">
              <a:defRPr>
                <a:solidFill>
                  <a:schemeClr val="tx1"/>
                </a:solidFill>
                <a:latin typeface="Arial" charset="0"/>
              </a:defRPr>
            </a:lvl4pPr>
            <a:lvl5pPr marL="2119398" indent="-235489">
              <a:defRPr>
                <a:solidFill>
                  <a:schemeClr val="tx1"/>
                </a:solidFill>
                <a:latin typeface="Arial" charset="0"/>
              </a:defRPr>
            </a:lvl5pPr>
            <a:lvl6pPr marL="2590374" indent="-235489" eaLnBrk="0" fontAlgn="base" hangingPunct="0">
              <a:spcBef>
                <a:spcPct val="0"/>
              </a:spcBef>
              <a:spcAft>
                <a:spcPct val="0"/>
              </a:spcAft>
              <a:defRPr>
                <a:solidFill>
                  <a:schemeClr val="tx1"/>
                </a:solidFill>
                <a:latin typeface="Arial" charset="0"/>
              </a:defRPr>
            </a:lvl6pPr>
            <a:lvl7pPr marL="3061351" indent="-235489" eaLnBrk="0" fontAlgn="base" hangingPunct="0">
              <a:spcBef>
                <a:spcPct val="0"/>
              </a:spcBef>
              <a:spcAft>
                <a:spcPct val="0"/>
              </a:spcAft>
              <a:defRPr>
                <a:solidFill>
                  <a:schemeClr val="tx1"/>
                </a:solidFill>
                <a:latin typeface="Arial" charset="0"/>
              </a:defRPr>
            </a:lvl7pPr>
            <a:lvl8pPr marL="3532328" indent="-235489" eaLnBrk="0" fontAlgn="base" hangingPunct="0">
              <a:spcBef>
                <a:spcPct val="0"/>
              </a:spcBef>
              <a:spcAft>
                <a:spcPct val="0"/>
              </a:spcAft>
              <a:defRPr>
                <a:solidFill>
                  <a:schemeClr val="tx1"/>
                </a:solidFill>
                <a:latin typeface="Arial" charset="0"/>
              </a:defRPr>
            </a:lvl8pPr>
            <a:lvl9pPr marL="4003307" indent="-235489" eaLnBrk="0" fontAlgn="base" hangingPunct="0">
              <a:spcBef>
                <a:spcPct val="0"/>
              </a:spcBef>
              <a:spcAft>
                <a:spcPct val="0"/>
              </a:spcAft>
              <a:defRPr>
                <a:solidFill>
                  <a:schemeClr val="tx1"/>
                </a:solidFill>
                <a:latin typeface="Arial" charset="0"/>
              </a:defRPr>
            </a:lvl9pPr>
          </a:lstStyle>
          <a:p>
            <a:fld id="{DCA9B00F-9BBC-4326-A763-81BD2143BB75}" type="slidenum">
              <a:rPr lang="en-US" smtClean="0"/>
              <a:pPr/>
              <a:t>31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10-03a</a:t>
            </a:r>
          </a:p>
        </p:txBody>
      </p:sp>
    </p:spTree>
    <p:extLst>
      <p:ext uri="{BB962C8B-B14F-4D97-AF65-F5344CB8AC3E}">
        <p14:creationId xmlns:p14="http://schemas.microsoft.com/office/powerpoint/2010/main" val="10193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endParaRPr lang="en-US"/>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a:p>
        </p:txBody>
      </p:sp>
      <p:sp>
        <p:nvSpPr>
          <p:cNvPr id="6" name="Slide Number Placeholder 5"/>
          <p:cNvSpPr>
            <a:spLocks noGrp="1"/>
          </p:cNvSpPr>
          <p:nvPr>
            <p:ph type="sldNum" sz="quarter" idx="12"/>
          </p:nvPr>
        </p:nvSpPr>
        <p:spPr>
          <a:xfrm>
            <a:off x="8275320" y="6117336"/>
            <a:ext cx="411480" cy="365125"/>
          </a:xfrm>
        </p:spPr>
        <p:txBody>
          <a:bodyPr/>
          <a:lstStyle/>
          <a:p>
            <a:pPr>
              <a:defRPr/>
            </a:pPr>
            <a:fld id="{81D1F873-162C-4220-89EE-3A1415EE01B7}" type="slidenum">
              <a:rPr lang="en-US" smtClean="0"/>
              <a:pPr>
                <a:defRPr/>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33292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3365083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8230029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35555595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179984427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248270066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76999048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A95351-9277-42E9-8A3E-55F32A42015D}" type="slidenum">
              <a:rPr lang="en-US" smtClean="0"/>
              <a:pPr>
                <a:defRPr/>
              </a:pPr>
              <a:t>‹#›</a:t>
            </a:fld>
            <a:endParaRPr lang="en-US"/>
          </a:p>
        </p:txBody>
      </p:sp>
    </p:spTree>
    <p:extLst>
      <p:ext uri="{BB962C8B-B14F-4D97-AF65-F5344CB8AC3E}">
        <p14:creationId xmlns:p14="http://schemas.microsoft.com/office/powerpoint/2010/main" val="277255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8733E7-DF95-4370-BF67-F9533ACBE3B8}" type="slidenum">
              <a:rPr lang="en-US" smtClean="0"/>
              <a:pPr>
                <a:defRPr/>
              </a:pPr>
              <a:t>‹#›</a:t>
            </a:fld>
            <a:endParaRPr lang="en-US"/>
          </a:p>
        </p:txBody>
      </p:sp>
    </p:spTree>
    <p:extLst>
      <p:ext uri="{BB962C8B-B14F-4D97-AF65-F5344CB8AC3E}">
        <p14:creationId xmlns:p14="http://schemas.microsoft.com/office/powerpoint/2010/main" val="450915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p:nvPr/>
        </p:nvSpPr>
        <p:spPr>
          <a:xfrm>
            <a:off x="-125" y="6727600"/>
            <a:ext cx="9144000" cy="130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23" name="Google Shape;23;p4"/>
          <p:cNvCxnSpPr/>
          <p:nvPr/>
        </p:nvCxnSpPr>
        <p:spPr>
          <a:xfrm>
            <a:off x="419425" y="1538927"/>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496967"/>
            <a:ext cx="8520600" cy="860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890400"/>
            <a:ext cx="8520600" cy="4201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06122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63752CE-DA15-4A42-ACD8-99A7F40D430F}" type="datetimeFigureOut">
              <a:rPr lang="es-MX" smtClean="0"/>
              <a:t>29/05/2024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B084A10-2C06-4599-BA1F-31A77CABCA4E}" type="slidenum">
              <a:rPr lang="es-MX" smtClean="0"/>
              <a:t>‹#›</a:t>
            </a:fld>
            <a:endParaRPr lang="es-MX"/>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212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en-US"/>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a:p>
        </p:txBody>
      </p:sp>
      <p:sp>
        <p:nvSpPr>
          <p:cNvPr id="6" name="Slide Number Placeholder 5"/>
          <p:cNvSpPr>
            <a:spLocks noGrp="1"/>
          </p:cNvSpPr>
          <p:nvPr>
            <p:ph type="sldNum" sz="quarter" idx="12"/>
          </p:nvPr>
        </p:nvSpPr>
        <p:spPr>
          <a:xfrm>
            <a:off x="8258967" y="6108173"/>
            <a:ext cx="427833" cy="365125"/>
          </a:xfrm>
        </p:spPr>
        <p:txBody>
          <a:bodyPr/>
          <a:lstStyle/>
          <a:p>
            <a:pPr>
              <a:defRPr/>
            </a:pPr>
            <a:fld id="{1F5B16B8-947D-4FBB-B241-B6415930DBA0}" type="slidenum">
              <a:rPr lang="en-US" smtClean="0"/>
              <a:pPr>
                <a:defRPr/>
              </a:pPr>
              <a:t>‹#›</a:t>
            </a:fld>
            <a:endParaRPr lang="en-US"/>
          </a:p>
        </p:txBody>
      </p:sp>
    </p:spTree>
    <p:extLst>
      <p:ext uri="{BB962C8B-B14F-4D97-AF65-F5344CB8AC3E}">
        <p14:creationId xmlns:p14="http://schemas.microsoft.com/office/powerpoint/2010/main" val="240837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73317" y="6116070"/>
            <a:ext cx="413483" cy="365125"/>
          </a:xfrm>
        </p:spPr>
        <p:txBody>
          <a:bodyPr/>
          <a:lstStyle/>
          <a:p>
            <a:pPr>
              <a:defRPr/>
            </a:pPr>
            <a:fld id="{1F7ECD0A-C1C4-4417-9372-EBCE8D6B8207}" type="slidenum">
              <a:rPr lang="en-US" smtClean="0"/>
              <a:pPr>
                <a:defRPr/>
              </a:pPr>
              <a:t>‹#›</a:t>
            </a:fld>
            <a:endParaRPr lang="en-US"/>
          </a:p>
        </p:txBody>
      </p:sp>
    </p:spTree>
    <p:extLst>
      <p:ext uri="{BB962C8B-B14F-4D97-AF65-F5344CB8AC3E}">
        <p14:creationId xmlns:p14="http://schemas.microsoft.com/office/powerpoint/2010/main" val="239522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169803833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3C1AEF-0AC6-4F79-A32E-2681CC812FB3}" type="slidenum">
              <a:rPr lang="en-US" smtClean="0"/>
              <a:pPr>
                <a:defRPr/>
              </a:pPr>
              <a:t>‹#›</a:t>
            </a:fld>
            <a:endParaRPr lang="en-US"/>
          </a:p>
        </p:txBody>
      </p:sp>
    </p:spTree>
    <p:extLst>
      <p:ext uri="{BB962C8B-B14F-4D97-AF65-F5344CB8AC3E}">
        <p14:creationId xmlns:p14="http://schemas.microsoft.com/office/powerpoint/2010/main" val="184779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68FC4F9-D7DE-41D5-8D3C-9C45A45EA5E1}" type="slidenum">
              <a:rPr lang="en-US" smtClean="0"/>
              <a:pPr>
                <a:defRPr/>
              </a:pPr>
              <a:t>‹#›</a:t>
            </a:fld>
            <a:endParaRPr lang="en-US"/>
          </a:p>
        </p:txBody>
      </p:sp>
    </p:spTree>
    <p:extLst>
      <p:ext uri="{BB962C8B-B14F-4D97-AF65-F5344CB8AC3E}">
        <p14:creationId xmlns:p14="http://schemas.microsoft.com/office/powerpoint/2010/main" val="406500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A59807B-658B-4FAA-BC26-48D640D57EEE}" type="slidenum">
              <a:rPr lang="en-US" smtClean="0"/>
              <a:pPr>
                <a:defRPr/>
              </a:pPr>
              <a:t>‹#›</a:t>
            </a:fld>
            <a:endParaRPr lang="en-US"/>
          </a:p>
        </p:txBody>
      </p:sp>
    </p:spTree>
    <p:extLst>
      <p:ext uri="{BB962C8B-B14F-4D97-AF65-F5344CB8AC3E}">
        <p14:creationId xmlns:p14="http://schemas.microsoft.com/office/powerpoint/2010/main" val="66165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A5B5A3F-3E39-4E43-A71D-4455DB5D8514}" type="slidenum">
              <a:rPr lang="en-US" smtClean="0"/>
              <a:pPr>
                <a:defRPr/>
              </a:pPr>
              <a:t>‹#›</a:t>
            </a:fld>
            <a:endParaRPr lang="en-US"/>
          </a:p>
        </p:txBody>
      </p:sp>
    </p:spTree>
    <p:extLst>
      <p:ext uri="{BB962C8B-B14F-4D97-AF65-F5344CB8AC3E}">
        <p14:creationId xmlns:p14="http://schemas.microsoft.com/office/powerpoint/2010/main" val="334822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314951053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2010517049"/>
      </p:ext>
    </p:extLst>
  </p:cSld>
  <p:clrMap bg1="lt1" tx1="dk1" bg2="lt2" tx2="dk2" accent1="accent1" accent2="accent2" accent3="accent3" accent4="accent4" accent5="accent5" accent6="accent6" hlink="hlink" folHlink="folHlink"/>
  <p:sldLayoutIdLst>
    <p:sldLayoutId id="2147484727" r:id="rId1"/>
    <p:sldLayoutId id="2147484728" r:id="rId2"/>
    <p:sldLayoutId id="2147484729" r:id="rId3"/>
    <p:sldLayoutId id="2147484730" r:id="rId4"/>
    <p:sldLayoutId id="2147484731" r:id="rId5"/>
    <p:sldLayoutId id="2147484732" r:id="rId6"/>
    <p:sldLayoutId id="2147484733" r:id="rId7"/>
    <p:sldLayoutId id="2147484734" r:id="rId8"/>
    <p:sldLayoutId id="2147484735" r:id="rId9"/>
    <p:sldLayoutId id="2147484736" r:id="rId10"/>
    <p:sldLayoutId id="2147484737" r:id="rId11"/>
    <p:sldLayoutId id="2147484738" r:id="rId12"/>
    <p:sldLayoutId id="2147484739" r:id="rId13"/>
    <p:sldLayoutId id="2147484740" r:id="rId14"/>
    <p:sldLayoutId id="2147484741" r:id="rId15"/>
    <p:sldLayoutId id="2147484742" r:id="rId16"/>
    <p:sldLayoutId id="2147484743" r:id="rId17"/>
    <p:sldLayoutId id="2147484744" r:id="rId18"/>
    <p:sldLayoutId id="2147484745" r:id="rId19"/>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ciaatlant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diagramData" Target="../diagrams/data1.xml"/><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2.png"/><Relationship Id="rId11" Type="http://schemas.microsoft.com/office/2007/relationships/diagramDrawing" Target="../diagrams/drawing1.xml"/><Relationship Id="rId5" Type="http://schemas.openxmlformats.org/officeDocument/2006/relationships/image" Target="../media/image11.png"/><Relationship Id="rId10" Type="http://schemas.openxmlformats.org/officeDocument/2006/relationships/diagramColors" Target="../diagrams/colors1.xml"/><Relationship Id="rId4" Type="http://schemas.openxmlformats.org/officeDocument/2006/relationships/image" Target="../media/image10.png"/><Relationship Id="rId9" Type="http://schemas.openxmlformats.org/officeDocument/2006/relationships/diagramQuickStyle" Target="../diagrams/quickStyle1.xml"/><Relationship Id="rId1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581089" y="914400"/>
            <a:ext cx="8542111" cy="6019800"/>
          </a:xfrm>
        </p:spPr>
        <p:txBody>
          <a:bodyPr>
            <a:normAutofit fontScale="47500" lnSpcReduction="20000"/>
          </a:bodyPr>
          <a:lstStyle/>
          <a:p>
            <a:pPr marL="0" indent="0" algn="ctr">
              <a:spcBef>
                <a:spcPts val="0"/>
              </a:spcBef>
              <a:spcAft>
                <a:spcPts val="0"/>
              </a:spcAft>
              <a:buNone/>
            </a:pPr>
            <a:r>
              <a:rPr lang="en-US" sz="5100" b="1" dirty="0">
                <a:solidFill>
                  <a:schemeClr val="bg2">
                    <a:lumMod val="50000"/>
                  </a:schemeClr>
                </a:solidFill>
              </a:rPr>
              <a:t>	TALLER DE INICIACION CRISTIANA  </a:t>
            </a:r>
          </a:p>
          <a:p>
            <a:pPr marL="0" indent="0" algn="ctr">
              <a:spcBef>
                <a:spcPts val="0"/>
              </a:spcBef>
              <a:spcAft>
                <a:spcPts val="0"/>
              </a:spcAft>
              <a:buNone/>
            </a:pPr>
            <a:endParaRPr lang="en-US" sz="2300" b="1" dirty="0">
              <a:solidFill>
                <a:schemeClr val="bg2">
                  <a:lumMod val="50000"/>
                </a:schemeClr>
              </a:solidFill>
            </a:endParaRPr>
          </a:p>
          <a:p>
            <a:pPr marL="0" indent="0" algn="ctr">
              <a:spcBef>
                <a:spcPts val="0"/>
              </a:spcBef>
              <a:spcAft>
                <a:spcPts val="0"/>
              </a:spcAft>
              <a:buNone/>
            </a:pPr>
            <a:r>
              <a:rPr lang="en-US" sz="4300" b="1" i="1" dirty="0">
                <a:solidFill>
                  <a:srgbClr val="00B050"/>
                </a:solidFill>
              </a:rPr>
              <a:t>   </a:t>
            </a:r>
            <a:r>
              <a:rPr lang="es-MX" sz="6400" b="1" i="1" dirty="0">
                <a:solidFill>
                  <a:srgbClr val="3AB03A"/>
                </a:solidFill>
              </a:rPr>
              <a:t>“Las preocupaciones y preguntas que no dejan dormir a los directores y/o coordinadores del proceso de la </a:t>
            </a:r>
            <a:r>
              <a:rPr lang="es-MX" sz="6400" b="1" i="1" u="sng" dirty="0">
                <a:solidFill>
                  <a:srgbClr val="3AB03A"/>
                </a:solidFill>
                <a:effectLst>
                  <a:outerShdw blurRad="38100" dist="38100" dir="2700000" algn="tl">
                    <a:srgbClr val="000000">
                      <a:alpha val="43137"/>
                    </a:srgbClr>
                  </a:outerShdw>
                </a:effectLst>
              </a:rPr>
              <a:t>OICA</a:t>
            </a:r>
            <a:r>
              <a:rPr lang="es-MX" sz="6400" b="1" i="1" dirty="0">
                <a:solidFill>
                  <a:srgbClr val="3AB03A"/>
                </a:solidFill>
              </a:rPr>
              <a:t> (antes RICA)”</a:t>
            </a:r>
          </a:p>
          <a:p>
            <a:pPr marL="0" indent="0">
              <a:buNone/>
            </a:pPr>
            <a:endParaRPr lang="en-US" sz="4800" dirty="0">
              <a:solidFill>
                <a:srgbClr val="3AB03A"/>
              </a:solidFill>
            </a:endParaRPr>
          </a:p>
          <a:p>
            <a:pPr marL="0" lvl="0" indent="0" rtl="0">
              <a:lnSpc>
                <a:spcPct val="100000"/>
              </a:lnSpc>
              <a:spcBef>
                <a:spcPts val="0"/>
              </a:spcBef>
              <a:spcAft>
                <a:spcPts val="0"/>
              </a:spcAft>
              <a:buNone/>
            </a:pPr>
            <a:r>
              <a:rPr lang="en-US" sz="2200" dirty="0"/>
              <a:t>	</a:t>
            </a:r>
          </a:p>
          <a:p>
            <a:pPr marL="0" lvl="0" indent="0" rtl="0">
              <a:lnSpc>
                <a:spcPct val="100000"/>
              </a:lnSpc>
              <a:spcBef>
                <a:spcPts val="0"/>
              </a:spcBef>
              <a:spcAft>
                <a:spcPts val="0"/>
              </a:spcAft>
              <a:buNone/>
            </a:pPr>
            <a:endParaRPr lang="en-US" sz="22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22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20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20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20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20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20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20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r>
              <a:rPr lang="en-US" sz="2000" b="1" dirty="0">
                <a:solidFill>
                  <a:schemeClr val="bg2">
                    <a:lumMod val="50000"/>
                  </a:schemeClr>
                </a:solidFill>
                <a:latin typeface="Arial"/>
                <a:ea typeface="Arial"/>
                <a:cs typeface="Arial"/>
                <a:sym typeface="Arial"/>
              </a:rPr>
              <a:t>                                                    </a:t>
            </a:r>
          </a:p>
          <a:p>
            <a:pPr marL="0" indent="0" algn="ctr">
              <a:spcBef>
                <a:spcPts val="0"/>
              </a:spcBef>
              <a:spcAft>
                <a:spcPts val="0"/>
              </a:spcAft>
              <a:buNone/>
            </a:pPr>
            <a:r>
              <a:rPr lang="en-US" sz="2000" b="1" dirty="0">
                <a:solidFill>
                  <a:schemeClr val="bg2">
                    <a:lumMod val="50000"/>
                  </a:schemeClr>
                </a:solidFill>
                <a:latin typeface="Arial"/>
                <a:ea typeface="Arial"/>
                <a:cs typeface="Arial"/>
                <a:sym typeface="Arial"/>
              </a:rPr>
              <a:t>			</a:t>
            </a:r>
          </a:p>
          <a:p>
            <a:pPr marL="0" indent="0" algn="ctr">
              <a:spcBef>
                <a:spcPts val="0"/>
              </a:spcBef>
              <a:spcAft>
                <a:spcPts val="0"/>
              </a:spcAft>
              <a:buNone/>
            </a:pPr>
            <a:endParaRPr lang="en-US" sz="2000" b="1" dirty="0">
              <a:solidFill>
                <a:schemeClr val="bg2">
                  <a:lumMod val="50000"/>
                </a:schemeClr>
              </a:solidFill>
              <a:latin typeface="Arial"/>
              <a:cs typeface="Arial"/>
              <a:sym typeface="Arial"/>
            </a:endParaRPr>
          </a:p>
          <a:p>
            <a:pPr marL="0" indent="0" algn="ctr">
              <a:spcBef>
                <a:spcPts val="0"/>
              </a:spcBef>
              <a:spcAft>
                <a:spcPts val="0"/>
              </a:spcAft>
              <a:buNone/>
            </a:pPr>
            <a:endParaRPr lang="en-US" sz="2000" b="1" dirty="0">
              <a:solidFill>
                <a:schemeClr val="bg2">
                  <a:lumMod val="50000"/>
                </a:schemeClr>
              </a:solidFill>
              <a:latin typeface="Arial"/>
              <a:cs typeface="Arial"/>
              <a:sym typeface="Arial"/>
            </a:endParaRPr>
          </a:p>
          <a:p>
            <a:pPr marL="0" indent="0" algn="ctr">
              <a:spcBef>
                <a:spcPts val="0"/>
              </a:spcBef>
              <a:spcAft>
                <a:spcPts val="0"/>
              </a:spcAft>
              <a:buNone/>
            </a:pPr>
            <a:endParaRPr lang="en-US" sz="2000" b="1" dirty="0">
              <a:solidFill>
                <a:schemeClr val="bg2">
                  <a:lumMod val="50000"/>
                </a:schemeClr>
              </a:solidFill>
              <a:latin typeface="Arial"/>
              <a:cs typeface="Arial"/>
              <a:sym typeface="Arial"/>
            </a:endParaRPr>
          </a:p>
          <a:p>
            <a:pPr marL="0" indent="0" algn="ctr">
              <a:spcBef>
                <a:spcPts val="0"/>
              </a:spcBef>
              <a:spcAft>
                <a:spcPts val="0"/>
              </a:spcAft>
              <a:buNone/>
            </a:pPr>
            <a:endParaRPr lang="en-US" sz="2000" b="1" dirty="0">
              <a:solidFill>
                <a:schemeClr val="bg2">
                  <a:lumMod val="50000"/>
                </a:schemeClr>
              </a:solidFill>
              <a:latin typeface="Arial"/>
              <a:cs typeface="Arial"/>
              <a:sym typeface="Arial"/>
            </a:endParaRPr>
          </a:p>
          <a:p>
            <a:pPr marL="0" indent="0" algn="ctr">
              <a:spcBef>
                <a:spcPts val="0"/>
              </a:spcBef>
              <a:spcAft>
                <a:spcPts val="0"/>
              </a:spcAft>
              <a:buNone/>
            </a:pPr>
            <a:r>
              <a:rPr lang="es-MX" sz="3400" b="1" dirty="0">
                <a:solidFill>
                  <a:schemeClr val="accent1">
                    <a:lumMod val="50000"/>
                  </a:schemeClr>
                </a:solidFill>
              </a:rPr>
              <a:t>Foro Arquidiocesano de Atlanta                                                                                                                                                                                                                                                          			Presidente: 	DARLEINE ARCE HERNANDEZ                                                                                                                                                                                                                   Miembros: 	 </a:t>
            </a:r>
            <a:r>
              <a:rPr lang="es-MX" sz="3400" b="1" i="1" dirty="0">
                <a:solidFill>
                  <a:schemeClr val="accent1">
                    <a:lumMod val="50000"/>
                  </a:schemeClr>
                </a:solidFill>
              </a:rPr>
              <a:t>ADOLFO TRANA</a:t>
            </a:r>
          </a:p>
          <a:p>
            <a:pPr marL="0" indent="0" algn="ctr">
              <a:spcBef>
                <a:spcPts val="0"/>
              </a:spcBef>
              <a:spcAft>
                <a:spcPts val="0"/>
              </a:spcAft>
              <a:buNone/>
            </a:pPr>
            <a:r>
              <a:rPr lang="es-MX" sz="3400" b="1" i="1" dirty="0">
                <a:solidFill>
                  <a:schemeClr val="accent1">
                    <a:lumMod val="50000"/>
                  </a:schemeClr>
                </a:solidFill>
              </a:rPr>
              <a:t>			     DR. LUIS GUZMAN</a:t>
            </a:r>
          </a:p>
          <a:p>
            <a:pPr marL="0" indent="0" algn="ctr">
              <a:lnSpc>
                <a:spcPct val="170000"/>
              </a:lnSpc>
              <a:spcBef>
                <a:spcPts val="0"/>
              </a:spcBef>
              <a:spcAft>
                <a:spcPts val="0"/>
              </a:spcAft>
              <a:buNone/>
            </a:pPr>
            <a:r>
              <a:rPr lang="en-US" sz="4200" b="1" u="sng" dirty="0">
                <a:solidFill>
                  <a:srgbClr val="FF0000"/>
                </a:solidFill>
                <a:effectLst>
                  <a:outerShdw blurRad="38100" dist="38100" dir="2700000" algn="tl">
                    <a:srgbClr val="000000">
                      <a:alpha val="43137"/>
                    </a:srgbClr>
                  </a:outerShdw>
                </a:effectLst>
                <a:ea typeface="Arial"/>
                <a:cs typeface="Arial"/>
                <a:sym typeface="Arial"/>
                <a:hlinkClick r:id="rId3">
                  <a:extLst>
                    <a:ext uri="{A12FA001-AC4F-418D-AE19-62706E023703}">
                      <ahyp:hlinkClr xmlns:ahyp="http://schemas.microsoft.com/office/drawing/2018/hyperlinkcolor" val="tx"/>
                    </a:ext>
                  </a:extLst>
                </a:hlinkClick>
              </a:rPr>
              <a:t>https://rciaatlanta.org/</a:t>
            </a:r>
            <a:endParaRPr lang="en-US" sz="4200" b="1" dirty="0">
              <a:solidFill>
                <a:srgbClr val="FF0000"/>
              </a:solidFill>
              <a:effectLst>
                <a:outerShdw blurRad="38100" dist="38100" dir="2700000" algn="tl">
                  <a:srgbClr val="000000">
                    <a:alpha val="43137"/>
                  </a:srgbClr>
                </a:outerShdw>
              </a:effectLst>
              <a:ea typeface="Arial"/>
              <a:cs typeface="Arial"/>
              <a:sym typeface="Arial"/>
            </a:endParaRPr>
          </a:p>
          <a:p>
            <a:pPr marL="0" lvl="0" indent="0" rtl="0">
              <a:lnSpc>
                <a:spcPct val="170000"/>
              </a:lnSpc>
              <a:spcBef>
                <a:spcPts val="0"/>
              </a:spcBef>
              <a:spcAft>
                <a:spcPts val="0"/>
              </a:spcAft>
              <a:buNone/>
            </a:pPr>
            <a:endParaRPr lang="en-US" sz="2000" b="1" dirty="0">
              <a:solidFill>
                <a:schemeClr val="bg2">
                  <a:lumMod val="50000"/>
                </a:schemeClr>
              </a:solidFill>
              <a:latin typeface="Arial"/>
              <a:ea typeface="Arial"/>
              <a:cs typeface="Arial"/>
              <a:sym typeface="Arial"/>
            </a:endParaRPr>
          </a:p>
          <a:p>
            <a:pPr marL="0" lvl="0" indent="0" algn="ctr" rtl="0">
              <a:lnSpc>
                <a:spcPct val="170000"/>
              </a:lnSpc>
              <a:spcBef>
                <a:spcPts val="0"/>
              </a:spcBef>
              <a:spcAft>
                <a:spcPts val="0"/>
              </a:spcAft>
              <a:buNone/>
            </a:pPr>
            <a:r>
              <a:rPr lang="en-US" sz="3500" b="1" i="1" dirty="0">
                <a:solidFill>
                  <a:schemeClr val="bg2">
                    <a:lumMod val="50000"/>
                  </a:schemeClr>
                </a:solidFill>
                <a:latin typeface="Arial"/>
                <a:ea typeface="Arial"/>
                <a:cs typeface="Arial"/>
                <a:sym typeface="Arial"/>
              </a:rPr>
              <a:t>Martes 21 de Mayo, 2024, 6:30pm </a:t>
            </a:r>
            <a:endParaRPr lang="en-US" sz="2200" b="1" i="1" dirty="0">
              <a:solidFill>
                <a:schemeClr val="bg2">
                  <a:lumMod val="50000"/>
                </a:schemeClr>
              </a:solidFill>
            </a:endParaRPr>
          </a:p>
          <a:p>
            <a:pPr marL="0" indent="0" algn="ctr">
              <a:spcBef>
                <a:spcPts val="0"/>
              </a:spcBef>
              <a:buNone/>
            </a:pPr>
            <a:r>
              <a:rPr lang="en-US" sz="2800" b="1" i="1" dirty="0">
                <a:solidFill>
                  <a:srgbClr val="336666"/>
                </a:solidFill>
              </a:rPr>
              <a:t> </a:t>
            </a:r>
            <a:endParaRPr lang="en-US" sz="1900" dirty="0"/>
          </a:p>
        </p:txBody>
      </p:sp>
      <p:sp>
        <p:nvSpPr>
          <p:cNvPr id="2" name="Slide Number Placeholder 1">
            <a:extLst>
              <a:ext uri="{FF2B5EF4-FFF2-40B4-BE49-F238E27FC236}">
                <a16:creationId xmlns:a16="http://schemas.microsoft.com/office/drawing/2014/main" id="{92EDCCAA-E7BB-4840-B6D6-85BF8830AEE0}"/>
              </a:ext>
            </a:extLst>
          </p:cNvPr>
          <p:cNvSpPr>
            <a:spLocks noGrp="1"/>
          </p:cNvSpPr>
          <p:nvPr>
            <p:ph type="sldNum" sz="quarter" idx="12"/>
          </p:nvPr>
        </p:nvSpPr>
        <p:spPr>
          <a:xfrm>
            <a:off x="7523000" y="6400800"/>
            <a:ext cx="1600200" cy="457200"/>
          </a:xfrm>
        </p:spPr>
        <p:txBody>
          <a:bodyPr/>
          <a:lstStyle/>
          <a:p>
            <a:pPr>
              <a:defRPr/>
            </a:pPr>
            <a:fld id="{1F5B16B8-947D-4FBB-B241-B6415930DBA0}" type="slidenum">
              <a:rPr lang="en-US" smtClean="0"/>
              <a:pPr>
                <a:defRPr/>
              </a:pPr>
              <a:t>1</a:t>
            </a:fld>
            <a:endParaRPr lang="en-US" dirty="0"/>
          </a:p>
        </p:txBody>
      </p:sp>
      <p:pic>
        <p:nvPicPr>
          <p:cNvPr id="7" name="Picture 6">
            <a:extLst>
              <a:ext uri="{FF2B5EF4-FFF2-40B4-BE49-F238E27FC236}">
                <a16:creationId xmlns:a16="http://schemas.microsoft.com/office/drawing/2014/main" id="{5C8607BE-6AF8-420C-9EF0-49EC5CD37D70}"/>
              </a:ext>
            </a:extLst>
          </p:cNvPr>
          <p:cNvPicPr>
            <a:picLocks noChangeAspect="1"/>
          </p:cNvPicPr>
          <p:nvPr/>
        </p:nvPicPr>
        <p:blipFill>
          <a:blip r:embed="rId4"/>
          <a:stretch>
            <a:fillRect/>
          </a:stretch>
        </p:blipFill>
        <p:spPr>
          <a:xfrm>
            <a:off x="6954795" y="-70022"/>
            <a:ext cx="2209800" cy="1123470"/>
          </a:xfrm>
          <a:prstGeom prst="rect">
            <a:avLst/>
          </a:prstGeom>
        </p:spPr>
      </p:pic>
      <p:pic>
        <p:nvPicPr>
          <p:cNvPr id="10" name="Picture 9">
            <a:extLst>
              <a:ext uri="{FF2B5EF4-FFF2-40B4-BE49-F238E27FC236}">
                <a16:creationId xmlns:a16="http://schemas.microsoft.com/office/drawing/2014/main" id="{53DDDE8D-212A-6D2C-8C86-35F20C4F16BC}"/>
              </a:ext>
            </a:extLst>
          </p:cNvPr>
          <p:cNvPicPr>
            <a:picLocks noChangeAspect="1"/>
          </p:cNvPicPr>
          <p:nvPr/>
        </p:nvPicPr>
        <p:blipFill>
          <a:blip r:embed="rId5"/>
          <a:stretch>
            <a:fillRect/>
          </a:stretch>
        </p:blipFill>
        <p:spPr>
          <a:xfrm>
            <a:off x="2895600" y="2748595"/>
            <a:ext cx="3886200" cy="1823405"/>
          </a:xfrm>
          <a:prstGeom prst="rect">
            <a:avLst/>
          </a:prstGeom>
        </p:spPr>
      </p:pic>
    </p:spTree>
    <p:extLst>
      <p:ext uri="{BB962C8B-B14F-4D97-AF65-F5344CB8AC3E}">
        <p14:creationId xmlns:p14="http://schemas.microsoft.com/office/powerpoint/2010/main" val="1056542727"/>
      </p:ext>
    </p:extLst>
  </p:cSld>
  <p:clrMapOvr>
    <a:masterClrMapping/>
  </p:clrMapOvr>
  <p:transition advClick="0" advTm="4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6DC94-68E0-B142-44C3-967D73199FD4}"/>
              </a:ext>
            </a:extLst>
          </p:cNvPr>
          <p:cNvSpPr>
            <a:spLocks noGrp="1"/>
          </p:cNvSpPr>
          <p:nvPr>
            <p:ph type="title"/>
          </p:nvPr>
        </p:nvSpPr>
        <p:spPr>
          <a:xfrm>
            <a:off x="976540" y="-152400"/>
            <a:ext cx="8161827" cy="1295399"/>
          </a:xfrm>
        </p:spPr>
        <p:txBody>
          <a:bodyPr>
            <a:normAutofit/>
          </a:bodyPr>
          <a:lstStyle/>
          <a:p>
            <a:r>
              <a:rPr lang="es-ES" sz="3200" b="1" kern="0" dirty="0">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6. ¿Cómo tratar a las personas con necesidades especiales/discapacidades, en RICA? </a:t>
            </a:r>
            <a:endParaRPr lang="en-US" sz="3200"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1DB4A54F-36D4-CD6B-09BE-F3D321446AF4}"/>
              </a:ext>
            </a:extLst>
          </p:cNvPr>
          <p:cNvSpPr>
            <a:spLocks noGrp="1"/>
          </p:cNvSpPr>
          <p:nvPr>
            <p:ph idx="1"/>
          </p:nvPr>
        </p:nvSpPr>
        <p:spPr>
          <a:xfrm>
            <a:off x="1143000" y="990600"/>
            <a:ext cx="7995367" cy="5867400"/>
          </a:xfrm>
        </p:spPr>
        <p:txBody>
          <a:bodyPr>
            <a:normAutofit fontScale="92500" lnSpcReduction="10000"/>
          </a:bodyPr>
          <a:lstStyle/>
          <a:p>
            <a:pPr marL="0" marR="0"/>
            <a:r>
              <a:rPr lang="es-ES" sz="1800" dirty="0">
                <a:effectLst/>
                <a:latin typeface="Aptos" panose="020B0004020202020204" pitchFamily="34" charset="0"/>
                <a:ea typeface="Times New Roman" panose="02020603050405020304" pitchFamily="18" charset="0"/>
              </a:rPr>
              <a:t>Solo porque alguien tenga una discapacidad no significa necesariamente que necesiten apoyo. </a:t>
            </a:r>
            <a:endParaRPr lang="en-US" sz="1800" dirty="0">
              <a:effectLst/>
              <a:latin typeface="Aptos" panose="020B0004020202020204" pitchFamily="34" charset="0"/>
              <a:ea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Estamos acostumbrados a que una persona ‘normal’ que asiste a las sesiones, es capaz de usar los materiales y realizar las tareas, pero si tiene diferentes habilidades (discapacidad) puede que sean un poco más lentos, y que no podrán participar plenamente, pero aún así pueden participar con sus compañeros ‘normales’. </a:t>
            </a: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Si, puede haber individuos que necesiten apoyo o adaptaciones. Por ejemplo, alguien que es sordo para asistir al OICA entenderá el proceso cuando se presenta en lenguaje de signos. </a:t>
            </a:r>
          </a:p>
          <a:p>
            <a:pPr marL="0" marR="0"/>
            <a:r>
              <a:rPr lang="es-ES" sz="1800" kern="100" dirty="0">
                <a:latin typeface="Aptos" panose="020B0004020202020204" pitchFamily="34" charset="0"/>
                <a:ea typeface="Aptos" panose="020B0004020202020204" pitchFamily="34" charset="0"/>
                <a:cs typeface="Times New Roman" panose="02020603050405020304" pitchFamily="18" charset="0"/>
              </a:rPr>
              <a:t>E</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l Ministerio de Discapacidad de la Arquidiócesis puede proporcionar intérpretes para acompañar a esa persona.</a:t>
            </a:r>
            <a:r>
              <a:rPr lang="es-ES" sz="1800" dirty="0">
                <a:effectLst/>
                <a:latin typeface="Times New Roman" panose="02020603050405020304" pitchFamily="18" charset="0"/>
                <a:ea typeface="Times New Roman" panose="02020603050405020304" pitchFamily="18" charset="0"/>
              </a:rPr>
              <a:t> </a:t>
            </a:r>
            <a:r>
              <a:rPr lang="es-ES" sz="1800" dirty="0">
                <a:effectLst/>
                <a:latin typeface="Aptos" panose="020B0004020202020204" pitchFamily="34" charset="0"/>
                <a:ea typeface="Times New Roman" panose="02020603050405020304" pitchFamily="18" charset="0"/>
              </a:rPr>
              <a:t>Para personas con autismo pueden ser necesarios textos con letra grande, puede necesitar un asiento adaptado o poder levantarse y caminar durante la clase para poder procesar el material. </a:t>
            </a:r>
            <a:endParaRPr lang="en-US" sz="1800" dirty="0">
              <a:effectLst/>
              <a:latin typeface="Aptos" panose="020B0004020202020204" pitchFamily="34" charset="0"/>
              <a:ea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Para </a:t>
            </a:r>
            <a:r>
              <a:rPr lang="es-ES" sz="1800" kern="100" dirty="0">
                <a:latin typeface="Aptos" panose="020B0004020202020204" pitchFamily="34" charset="0"/>
                <a:ea typeface="Aptos" panose="020B0004020202020204" pitchFamily="34" charset="0"/>
                <a:cs typeface="Times New Roman" panose="02020603050405020304" pitchFamily="18" charset="0"/>
              </a:rPr>
              <a:t>formar </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a las personas con discapacidad debemos hacerlo a través de un proceso adaptado, y ese proceso se debe adaptar realmente al nivel cognitivo del individuo, de acuerdo a su discapacidad. </a:t>
            </a: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Los catequistas y/o padrinos deben usar un lenguaje muy concreto</a:t>
            </a:r>
          </a:p>
          <a:p>
            <a:r>
              <a:rPr lang="es-ES" sz="1800" kern="100" dirty="0">
                <a:latin typeface="Aptos" panose="020B0004020202020204" pitchFamily="34" charset="0"/>
                <a:ea typeface="Aptos" panose="020B0004020202020204" pitchFamily="34" charset="0"/>
                <a:cs typeface="Times New Roman" panose="02020603050405020304" pitchFamily="18" charset="0"/>
              </a:rPr>
              <a:t>L</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os casos de duda deben resolverse a favor del derecho del católico a recibir el sacramento. Porque queremos inclinar la balanza hacia el lado del individuo bautizado, queremos llevarlos a la plena </a:t>
            </a:r>
            <a:r>
              <a:rPr lang="es-ES" sz="1800" kern="100" dirty="0" err="1">
                <a:effectLst/>
                <a:latin typeface="Aptos" panose="020B0004020202020204" pitchFamily="34" charset="0"/>
                <a:ea typeface="Aptos" panose="020B0004020202020204" pitchFamily="34" charset="0"/>
                <a:cs typeface="Times New Roman" panose="02020603050405020304" pitchFamily="18" charset="0"/>
              </a:rPr>
              <a:t>comunion</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con la iglesia. </a:t>
            </a:r>
            <a:endParaRPr lang="en-US" dirty="0"/>
          </a:p>
        </p:txBody>
      </p:sp>
      <p:sp>
        <p:nvSpPr>
          <p:cNvPr id="4" name="Marcador de número de diapositiva 3">
            <a:extLst>
              <a:ext uri="{FF2B5EF4-FFF2-40B4-BE49-F238E27FC236}">
                <a16:creationId xmlns:a16="http://schemas.microsoft.com/office/drawing/2014/main" id="{371AAFBD-9BA5-C358-F5BE-C7E82D599102}"/>
              </a:ext>
            </a:extLst>
          </p:cNvPr>
          <p:cNvSpPr>
            <a:spLocks noGrp="1"/>
          </p:cNvSpPr>
          <p:nvPr>
            <p:ph type="sldNum" sz="quarter" idx="12"/>
          </p:nvPr>
        </p:nvSpPr>
        <p:spPr/>
        <p:txBody>
          <a:bodyPr/>
          <a:lstStyle/>
          <a:p>
            <a:pPr>
              <a:defRPr/>
            </a:pPr>
            <a:fld id="{1F5B16B8-947D-4FBB-B241-B6415930DBA0}" type="slidenum">
              <a:rPr lang="en-US" smtClean="0"/>
              <a:pPr>
                <a:defRPr/>
              </a:pPr>
              <a:t>10</a:t>
            </a:fld>
            <a:endParaRPr lang="en-US" dirty="0"/>
          </a:p>
        </p:txBody>
      </p:sp>
    </p:spTree>
    <p:extLst>
      <p:ext uri="{BB962C8B-B14F-4D97-AF65-F5344CB8AC3E}">
        <p14:creationId xmlns:p14="http://schemas.microsoft.com/office/powerpoint/2010/main" val="9661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1B362-6C2B-44AA-2982-8125D3D31FFD}"/>
              </a:ext>
            </a:extLst>
          </p:cNvPr>
          <p:cNvSpPr>
            <a:spLocks noGrp="1"/>
          </p:cNvSpPr>
          <p:nvPr>
            <p:ph type="title"/>
          </p:nvPr>
        </p:nvSpPr>
        <p:spPr>
          <a:xfrm>
            <a:off x="982832" y="4194"/>
            <a:ext cx="7704667" cy="1981200"/>
          </a:xfrm>
        </p:spPr>
        <p:txBody>
          <a:bodyPr>
            <a:normAutofit/>
          </a:bodyPr>
          <a:lstStyle/>
          <a:p>
            <a:r>
              <a:rPr lang="es-ES" b="1" kern="0" dirty="0">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7. ¿Se puede adaptar el RICA para circunstancias especiales? </a:t>
            </a:r>
            <a:endParaRPr lang="en-US"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AC2BFFC8-0B46-972F-0D57-406ACECC88AD}"/>
              </a:ext>
            </a:extLst>
          </p:cNvPr>
          <p:cNvSpPr>
            <a:spLocks noGrp="1"/>
          </p:cNvSpPr>
          <p:nvPr>
            <p:ph idx="1"/>
          </p:nvPr>
        </p:nvSpPr>
        <p:spPr>
          <a:xfrm>
            <a:off x="762000" y="1752600"/>
            <a:ext cx="8381999" cy="5101206"/>
          </a:xfrm>
        </p:spPr>
        <p:txBody>
          <a:bodyPr/>
          <a:lstStyle/>
          <a:p>
            <a:pPr marL="0" marR="0"/>
            <a:r>
              <a:rPr lang="es-ES" dirty="0">
                <a:effectLst/>
                <a:latin typeface="Aptos" panose="020B0004020202020204" pitchFamily="34" charset="0"/>
                <a:ea typeface="Times New Roman" panose="02020603050405020304" pitchFamily="18" charset="0"/>
              </a:rPr>
              <a:t>Durante el COVID, tuvimos que adaptarnos cuando no podíamos reunirnos, usando la tecnología con sesiones virtuales. </a:t>
            </a:r>
            <a:endParaRPr lang="en-US" dirty="0">
              <a:effectLst/>
              <a:latin typeface="Aptos" panose="020B0004020202020204" pitchFamily="34" charset="0"/>
              <a:ea typeface="Times New Roman" panose="02020603050405020304" pitchFamily="18" charset="0"/>
            </a:endParaRPr>
          </a:p>
          <a:p>
            <a:pPr marL="0" marR="0"/>
            <a:r>
              <a:rPr lang="es-ES" kern="100" dirty="0">
                <a:latin typeface="Aptos" panose="020B0004020202020204" pitchFamily="34" charset="0"/>
                <a:ea typeface="Aptos" panose="020B0004020202020204" pitchFamily="34" charset="0"/>
                <a:cs typeface="Times New Roman" panose="02020603050405020304" pitchFamily="18" charset="0"/>
              </a:rPr>
              <a:t>A</a:t>
            </a:r>
            <a:r>
              <a:rPr lang="es-ES" kern="100" dirty="0">
                <a:effectLst/>
                <a:latin typeface="Aptos" panose="020B0004020202020204" pitchFamily="34" charset="0"/>
                <a:ea typeface="Aptos" panose="020B0004020202020204" pitchFamily="34" charset="0"/>
                <a:cs typeface="Times New Roman" panose="02020603050405020304" pitchFamily="18" charset="0"/>
              </a:rPr>
              <a:t> veces alguien está enfermo o tiene que viajar por trabajo o puede tener una emergencia familiar. Podemos </a:t>
            </a:r>
            <a:r>
              <a:rPr lang="es-ES" dirty="0">
                <a:effectLst/>
                <a:latin typeface="inherit"/>
                <a:ea typeface="Times New Roman" panose="02020603050405020304" pitchFamily="18" charset="0"/>
              </a:rPr>
              <a:t>utilizar una serie de recursos que complementan y apoyan nuestro proceso</a:t>
            </a:r>
            <a:r>
              <a:rPr lang="es-ES"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a:r>
              <a:rPr lang="es-ES" dirty="0">
                <a:effectLst/>
                <a:latin typeface="inherit"/>
                <a:ea typeface="Times New Roman" panose="02020603050405020304" pitchFamily="18" charset="0"/>
              </a:rPr>
              <a:t>Para complementar el proceso se tiene excelentes recursos, LTP, TEAM RCIA, Jornada de Fe (antes Camino de Fe) de Liguori. </a:t>
            </a:r>
          </a:p>
          <a:p>
            <a:pPr marL="0"/>
            <a:r>
              <a:rPr lang="es-ES" dirty="0">
                <a:latin typeface="Aptos" panose="020B0004020202020204" pitchFamily="34" charset="0"/>
                <a:ea typeface="Times New Roman" panose="02020603050405020304" pitchFamily="18" charset="0"/>
              </a:rPr>
              <a:t>Pero el proceso de la OICA debería llevarse a cabo en persona y en comunidad, así como con la liturgia de la Palabra. </a:t>
            </a:r>
          </a:p>
          <a:p>
            <a:pPr marL="0" marR="0"/>
            <a:endParaRPr lang="en-US" sz="1800" dirty="0">
              <a:effectLst/>
              <a:latin typeface="Times New Roman" panose="02020603050405020304" pitchFamily="18" charset="0"/>
              <a:ea typeface="Times New Roman" panose="02020603050405020304" pitchFamily="18" charset="0"/>
            </a:endParaRPr>
          </a:p>
          <a:p>
            <a:pPr marL="0" marR="0"/>
            <a:endParaRPr lang="en-US" dirty="0"/>
          </a:p>
        </p:txBody>
      </p:sp>
      <p:sp>
        <p:nvSpPr>
          <p:cNvPr id="4" name="Marcador de número de diapositiva 3">
            <a:extLst>
              <a:ext uri="{FF2B5EF4-FFF2-40B4-BE49-F238E27FC236}">
                <a16:creationId xmlns:a16="http://schemas.microsoft.com/office/drawing/2014/main" id="{970120D6-045D-5D24-5E74-2F6C022F278D}"/>
              </a:ext>
            </a:extLst>
          </p:cNvPr>
          <p:cNvSpPr>
            <a:spLocks noGrp="1"/>
          </p:cNvSpPr>
          <p:nvPr>
            <p:ph type="sldNum" sz="quarter" idx="12"/>
          </p:nvPr>
        </p:nvSpPr>
        <p:spPr/>
        <p:txBody>
          <a:bodyPr/>
          <a:lstStyle/>
          <a:p>
            <a:pPr>
              <a:defRPr/>
            </a:pPr>
            <a:fld id="{1F5B16B8-947D-4FBB-B241-B6415930DBA0}" type="slidenum">
              <a:rPr lang="en-US" smtClean="0"/>
              <a:pPr>
                <a:defRPr/>
              </a:pPr>
              <a:t>11</a:t>
            </a:fld>
            <a:endParaRPr lang="en-US"/>
          </a:p>
        </p:txBody>
      </p:sp>
    </p:spTree>
    <p:extLst>
      <p:ext uri="{BB962C8B-B14F-4D97-AF65-F5344CB8AC3E}">
        <p14:creationId xmlns:p14="http://schemas.microsoft.com/office/powerpoint/2010/main" val="1921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C499C-A16A-A9C4-D8B4-D9EA45542E8D}"/>
              </a:ext>
            </a:extLst>
          </p:cNvPr>
          <p:cNvSpPr>
            <a:spLocks noGrp="1"/>
          </p:cNvSpPr>
          <p:nvPr>
            <p:ph type="title"/>
          </p:nvPr>
        </p:nvSpPr>
        <p:spPr>
          <a:xfrm>
            <a:off x="945062" y="-47784"/>
            <a:ext cx="7933267" cy="1371599"/>
          </a:xfrm>
        </p:spPr>
        <p:txBody>
          <a:bodyPr>
            <a:normAutofit/>
          </a:bodyPr>
          <a:lstStyle/>
          <a:p>
            <a:r>
              <a:rPr lang="es-MX" sz="6000" b="1" dirty="0">
                <a:effectLst>
                  <a:outerShdw blurRad="38100" dist="38100" dir="2700000" algn="tl">
                    <a:srgbClr val="000000">
                      <a:alpha val="43137"/>
                    </a:srgbClr>
                  </a:outerShdw>
                </a:effectLst>
              </a:rPr>
              <a:t>Niños y/o Adolescentes</a:t>
            </a:r>
            <a:endParaRPr lang="en-US" sz="6000"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3AC6FC24-A8C0-822D-0F5B-D395392D0350}"/>
              </a:ext>
            </a:extLst>
          </p:cNvPr>
          <p:cNvSpPr>
            <a:spLocks noGrp="1"/>
          </p:cNvSpPr>
          <p:nvPr>
            <p:ph idx="1"/>
          </p:nvPr>
        </p:nvSpPr>
        <p:spPr>
          <a:xfrm>
            <a:off x="753534" y="990600"/>
            <a:ext cx="8390466" cy="5867400"/>
          </a:xfrm>
        </p:spPr>
        <p:txBody>
          <a:bodyPr>
            <a:normAutofit/>
          </a:bodyPr>
          <a:lstStyle/>
          <a:p>
            <a:pPr marL="0" indent="0">
              <a:buNone/>
            </a:pPr>
            <a:r>
              <a:rPr lang="es-ES" sz="2800" b="1" kern="0" dirty="0">
                <a:effectLst/>
                <a:latin typeface="inherit"/>
                <a:ea typeface="Times New Roman" panose="02020603050405020304" pitchFamily="18" charset="0"/>
                <a:cs typeface="Courier New" panose="02070309020205020404" pitchFamily="49" charset="0"/>
              </a:rPr>
              <a:t>8. ¿El proceso del RICA es para niños y adolescentes?</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La respuesta es sí ,en el párrafo </a:t>
            </a:r>
            <a:r>
              <a:rPr lang="es-ES" sz="1800" b="1" kern="100" dirty="0">
                <a:effectLst/>
                <a:latin typeface="Aptos" panose="020B0004020202020204" pitchFamily="34" charset="0"/>
                <a:ea typeface="Aptos" panose="020B0004020202020204" pitchFamily="34" charset="0"/>
                <a:cs typeface="Times New Roman" panose="02020603050405020304" pitchFamily="18" charset="0"/>
              </a:rPr>
              <a:t>252</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hay una sección completa adaptada a individuos que tienen circunstancias particulares y allí encontrarán mucha información para niños que han alcanzado la edad catequética pero que aún no han recibido los sacramentos de Iniciación.                                                                     Poder ayudar a las familias a tener una comprensión inicial de quién es Cristo y tener un encuentro profundo y una conversión para ellos mismos en este proceso de recibir Bautismo, Confirmación y Comunión, es una oportunidad única. Otros, tal vez ya tuvieron un encuentro con Cristo a través del bautismo, pero es muy posible que no haya habido una formación y  catequesis continua, por diferentes circunstancias o situaciones, que pueda solidificar esa identidad en Cristo para ellos.                                                                                                                                      La segunda parte del manual de RICA es para ayudarnos a entender cómo podemos adaptar la primera parte para que sea relevante para ellos para que puedan experimentar todo el proceso, todas las fases del rito de iniciación cristiana para adultos, ayudándolos a progresar de una manera importante para ellos, de forma que los catequice y evangelice a ellos y a su familia. </a:t>
            </a:r>
            <a:endParaRPr lang="en-US" dirty="0"/>
          </a:p>
        </p:txBody>
      </p:sp>
      <p:sp>
        <p:nvSpPr>
          <p:cNvPr id="4" name="Marcador de número de diapositiva 3">
            <a:extLst>
              <a:ext uri="{FF2B5EF4-FFF2-40B4-BE49-F238E27FC236}">
                <a16:creationId xmlns:a16="http://schemas.microsoft.com/office/drawing/2014/main" id="{E7A2F9DA-C2D4-05A3-7842-42638735412E}"/>
              </a:ext>
            </a:extLst>
          </p:cNvPr>
          <p:cNvSpPr>
            <a:spLocks noGrp="1"/>
          </p:cNvSpPr>
          <p:nvPr>
            <p:ph type="sldNum" sz="quarter" idx="12"/>
          </p:nvPr>
        </p:nvSpPr>
        <p:spPr/>
        <p:txBody>
          <a:bodyPr/>
          <a:lstStyle/>
          <a:p>
            <a:pPr>
              <a:defRPr/>
            </a:pPr>
            <a:fld id="{1F5B16B8-947D-4FBB-B241-B6415930DBA0}" type="slidenum">
              <a:rPr lang="en-US" smtClean="0"/>
              <a:pPr>
                <a:defRPr/>
              </a:pPr>
              <a:t>12</a:t>
            </a:fld>
            <a:endParaRPr lang="en-US"/>
          </a:p>
        </p:txBody>
      </p:sp>
    </p:spTree>
    <p:extLst>
      <p:ext uri="{BB962C8B-B14F-4D97-AF65-F5344CB8AC3E}">
        <p14:creationId xmlns:p14="http://schemas.microsoft.com/office/powerpoint/2010/main" val="14517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61B37B-0E90-C961-BB80-10A8118D7263}"/>
              </a:ext>
            </a:extLst>
          </p:cNvPr>
          <p:cNvSpPr>
            <a:spLocks noGrp="1"/>
          </p:cNvSpPr>
          <p:nvPr>
            <p:ph type="title"/>
          </p:nvPr>
        </p:nvSpPr>
        <p:spPr>
          <a:xfrm>
            <a:off x="982132" y="0"/>
            <a:ext cx="7704667" cy="1752600"/>
          </a:xfrm>
        </p:spPr>
        <p:txBody>
          <a:bodyPr>
            <a:normAutofit/>
          </a:bodyPr>
          <a:lstStyle/>
          <a:p>
            <a:r>
              <a:rPr lang="es-ES" sz="3600" b="1" kern="0" dirty="0">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9. ¿Cómo llevar el proceso con los niños y adolescentes (de 8 a 17 años) para que reciban sus sacramentos?</a:t>
            </a:r>
            <a:endParaRPr lang="en-US" dirty="0"/>
          </a:p>
        </p:txBody>
      </p:sp>
      <p:sp>
        <p:nvSpPr>
          <p:cNvPr id="3" name="Marcador de contenido 2">
            <a:extLst>
              <a:ext uri="{FF2B5EF4-FFF2-40B4-BE49-F238E27FC236}">
                <a16:creationId xmlns:a16="http://schemas.microsoft.com/office/drawing/2014/main" id="{EC34DBF8-C020-6EAE-62E7-D5133B5BDB60}"/>
              </a:ext>
            </a:extLst>
          </p:cNvPr>
          <p:cNvSpPr>
            <a:spLocks noGrp="1"/>
          </p:cNvSpPr>
          <p:nvPr>
            <p:ph idx="1"/>
          </p:nvPr>
        </p:nvSpPr>
        <p:spPr>
          <a:xfrm>
            <a:off x="838200" y="1676400"/>
            <a:ext cx="8305800" cy="5486400"/>
          </a:xfrm>
        </p:spPr>
        <p:txBody>
          <a:bodyPr>
            <a:normAutofit fontScale="85000" lnSpcReduction="10000"/>
          </a:bodyPr>
          <a:lstStyle/>
          <a:p>
            <a:pPr marL="0" marR="0"/>
            <a:r>
              <a:rPr lang="es-ES" sz="1800" dirty="0">
                <a:effectLst/>
                <a:latin typeface="Times New Roman" panose="02020603050405020304" pitchFamily="18" charset="0"/>
                <a:ea typeface="Times New Roman" panose="02020603050405020304" pitchFamily="18" charset="0"/>
              </a:rPr>
              <a:t>Al tratar con niños y adolescentes que están fuera de secuencia de preparación ‘Regular’ para los sacramentos, lo más fácil que podemos hacer y </a:t>
            </a:r>
            <a:r>
              <a:rPr lang="es-ES" sz="1800" u="sng" dirty="0">
                <a:effectLst/>
                <a:latin typeface="Times New Roman" panose="02020603050405020304" pitchFamily="18" charset="0"/>
                <a:ea typeface="Times New Roman" panose="02020603050405020304" pitchFamily="18" charset="0"/>
              </a:rPr>
              <a:t>el mayor error en el que podemos caer es ponerlos en el proceso sacramental regular</a:t>
            </a:r>
            <a:r>
              <a:rPr lang="es-ES" sz="1800" u="sng" dirty="0">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r>
              <a:rPr lang="es-ES" sz="1800" dirty="0">
                <a:effectLst/>
                <a:latin typeface="Times New Roman" panose="02020603050405020304" pitchFamily="18" charset="0"/>
                <a:ea typeface="Times New Roman" panose="02020603050405020304" pitchFamily="18" charset="0"/>
              </a:rPr>
              <a:t>Lo que realmente deberíamos hacer es ponerlos en un proceso de OICN, este niño/adolescente (+7 a 17) ha alcanzado la edad de discreción, lo que significa que están en un nivel de madurez catequética y para los ya bautizados en la fe, son candidatos a complementar su iniciación por medio de la Confirmación y la Comunión porque ya han sido incorporados al cuerpo de Cristo a través de las aguas del bautismo. Sus familias, tienen una identidad cristiana que han estado transmitiendo a este niño de alguna manera. </a:t>
            </a:r>
            <a:endParaRPr lang="en-US" sz="1800" dirty="0">
              <a:effectLst/>
              <a:latin typeface="Times New Roman" panose="02020603050405020304" pitchFamily="18" charset="0"/>
              <a:ea typeface="Times New Roman" panose="02020603050405020304" pitchFamily="18" charset="0"/>
            </a:endParaRPr>
          </a:p>
          <a:p>
            <a:pPr marL="0" marR="0"/>
            <a:r>
              <a:rPr lang="es-ES" sz="1800" dirty="0">
                <a:effectLst/>
                <a:latin typeface="Times New Roman" panose="02020603050405020304" pitchFamily="18" charset="0"/>
                <a:ea typeface="Times New Roman" panose="02020603050405020304" pitchFamily="18" charset="0"/>
              </a:rPr>
              <a:t>Podemos empezar a formarlos y desarrollarlos, darles una sólida base de lo que es nuestra fe católica a través de la liturgia. Ese niño o adolescente puede ser expuesto más y catequizado, evangelizado en la fe. Y entonces, cuando ese niño esté listo, a través de los ritos, pueden comenzar a progresar y madurar espiritualmente. </a:t>
            </a:r>
            <a:endParaRPr lang="en-US" sz="1800" dirty="0">
              <a:effectLst/>
              <a:latin typeface="Times New Roman" panose="02020603050405020304" pitchFamily="18" charset="0"/>
              <a:ea typeface="Times New Roman" panose="02020603050405020304" pitchFamily="18" charset="0"/>
            </a:endParaRPr>
          </a:p>
          <a:p>
            <a:pPr marL="0" marR="0"/>
            <a:r>
              <a:rPr lang="es-ES" sz="1800" dirty="0">
                <a:effectLst/>
                <a:latin typeface="Times New Roman" panose="02020603050405020304" pitchFamily="18" charset="0"/>
                <a:ea typeface="Times New Roman" panose="02020603050405020304" pitchFamily="18" charset="0"/>
              </a:rPr>
              <a:t>Este proceso de Iniciación continuará ayudándolos para que puedan seguir creciendo y, a través de la instrucción catequética seguir madurando en su fe.                                                                                     </a:t>
            </a:r>
            <a:r>
              <a:rPr lang="es-ES" sz="18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Cuando estén listos, podrán celebrar los sacramentos.</a:t>
            </a:r>
            <a:r>
              <a:rPr lang="es-ES" sz="1800" dirty="0">
                <a:latin typeface="Times New Roman" panose="02020603050405020304" pitchFamily="18" charset="0"/>
                <a:ea typeface="Times New Roman" panose="02020603050405020304" pitchFamily="18" charset="0"/>
              </a:rPr>
              <a:t>                                                                                     Debemos considerar que </a:t>
            </a:r>
            <a:r>
              <a:rPr lang="es-ES" sz="1800" dirty="0">
                <a:effectLst/>
                <a:latin typeface="Times New Roman" panose="02020603050405020304" pitchFamily="18" charset="0"/>
                <a:ea typeface="Times New Roman" panose="02020603050405020304" pitchFamily="18" charset="0"/>
              </a:rPr>
              <a:t>la vida espiritual de los padres no es fácil</a:t>
            </a:r>
            <a:r>
              <a:rPr lang="es-ES" sz="1800" dirty="0">
                <a:latin typeface="Times New Roman" panose="02020603050405020304" pitchFamily="18" charset="0"/>
                <a:ea typeface="Times New Roman" panose="02020603050405020304" pitchFamily="18" charset="0"/>
              </a:rPr>
              <a:t>, ya que</a:t>
            </a:r>
            <a:r>
              <a:rPr lang="es-ES" sz="1800" dirty="0">
                <a:effectLst/>
                <a:latin typeface="Times New Roman" panose="02020603050405020304" pitchFamily="18" charset="0"/>
                <a:ea typeface="Times New Roman" panose="02020603050405020304" pitchFamily="18" charset="0"/>
              </a:rPr>
              <a:t> no están totalmente catequizados y tal vez su vida de oración no la lleven bien, esta es nuestra oportunidad para involucrarlos en la formación de sus hijos y al mismo tiempo de ellos mismos.</a:t>
            </a:r>
          </a:p>
          <a:p>
            <a:pPr marL="0" marR="0"/>
            <a:r>
              <a:rPr lang="es-MX" sz="1800" b="1" dirty="0">
                <a:effectLst/>
                <a:latin typeface="Times New Roman" panose="02020603050405020304" pitchFamily="18" charset="0"/>
                <a:ea typeface="Times New Roman" panose="02020603050405020304" pitchFamily="18" charset="0"/>
              </a:rPr>
              <a:t>Recomendación:</a:t>
            </a:r>
            <a:r>
              <a:rPr lang="es-MX" sz="1800" dirty="0">
                <a:effectLst/>
                <a:latin typeface="Times New Roman" panose="02020603050405020304" pitchFamily="18" charset="0"/>
                <a:ea typeface="Times New Roman" panose="02020603050405020304" pitchFamily="18" charset="0"/>
              </a:rPr>
              <a:t> Forma grupos de acuerdo a sus edades y haz participar a los padres de los niños de 7 </a:t>
            </a:r>
            <a:r>
              <a:rPr lang="en-US" sz="1800" dirty="0">
                <a:effectLst/>
                <a:latin typeface="Times New Roman" panose="02020603050405020304" pitchFamily="18" charset="0"/>
                <a:ea typeface="Times New Roman" panose="02020603050405020304" pitchFamily="18" charset="0"/>
              </a:rPr>
              <a:t>a 13 </a:t>
            </a:r>
            <a:r>
              <a:rPr lang="en-US" sz="1800" dirty="0" err="1">
                <a:effectLst/>
                <a:latin typeface="Times New Roman" panose="02020603050405020304" pitchFamily="18" charset="0"/>
                <a:ea typeface="Times New Roman" panose="02020603050405020304" pitchFamily="18" charset="0"/>
              </a:rPr>
              <a:t>años</a:t>
            </a:r>
            <a:r>
              <a:rPr lang="en-US" sz="1800" dirty="0">
                <a:effectLst/>
                <a:latin typeface="Times New Roman" panose="02020603050405020304" pitchFamily="18" charset="0"/>
                <a:ea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rPr>
              <a:t>el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grupo</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niños</a:t>
            </a:r>
            <a:r>
              <a:rPr lang="en-US" sz="1800" dirty="0">
                <a:effectLst/>
                <a:latin typeface="Times New Roman" panose="02020603050405020304" pitchFamily="18" charset="0"/>
                <a:ea typeface="Times New Roman" panose="02020603050405020304" pitchFamily="18" charset="0"/>
              </a:rPr>
              <a:t>, y para </a:t>
            </a:r>
            <a:r>
              <a:rPr lang="en-US" sz="1800" dirty="0" err="1">
                <a:effectLst/>
                <a:latin typeface="Times New Roman" panose="02020603050405020304" pitchFamily="18" charset="0"/>
                <a:ea typeface="Times New Roman" panose="02020603050405020304" pitchFamily="18" charset="0"/>
              </a:rPr>
              <a:t>los</a:t>
            </a:r>
            <a:r>
              <a:rPr lang="en-US" sz="1800" dirty="0">
                <a:effectLst/>
                <a:latin typeface="Times New Roman" panose="02020603050405020304" pitchFamily="18" charset="0"/>
                <a:ea typeface="Times New Roman" panose="02020603050405020304" pitchFamily="18" charset="0"/>
              </a:rPr>
              <a:t> adolescents de 14 a 17 </a:t>
            </a:r>
            <a:r>
              <a:rPr lang="en-US" sz="1800" dirty="0" err="1">
                <a:effectLst/>
                <a:latin typeface="Times New Roman" panose="02020603050405020304" pitchFamily="18" charset="0"/>
                <a:ea typeface="Times New Roman" panose="02020603050405020304" pitchFamily="18" charset="0"/>
              </a:rPr>
              <a:t>años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crea</a:t>
            </a:r>
            <a:r>
              <a:rPr lang="en-US" sz="1800" dirty="0">
                <a:effectLst/>
                <a:latin typeface="Times New Roman" panose="02020603050405020304" pitchFamily="18" charset="0"/>
                <a:ea typeface="Times New Roman" panose="02020603050405020304" pitchFamily="18" charset="0"/>
              </a:rPr>
              <a:t> un </a:t>
            </a:r>
            <a:r>
              <a:rPr lang="en-US" sz="1800" dirty="0" err="1">
                <a:effectLst/>
                <a:latin typeface="Times New Roman" panose="02020603050405020304" pitchFamily="18" charset="0"/>
                <a:ea typeface="Times New Roman" panose="02020603050405020304" pitchFamily="18" charset="0"/>
              </a:rPr>
              <a:t>espacio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diferente</a:t>
            </a:r>
            <a:r>
              <a:rPr lang="en-US" sz="1800" dirty="0">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r>
              <a:rPr lang="es-E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Marcador de número de diapositiva 3">
            <a:extLst>
              <a:ext uri="{FF2B5EF4-FFF2-40B4-BE49-F238E27FC236}">
                <a16:creationId xmlns:a16="http://schemas.microsoft.com/office/drawing/2014/main" id="{9F404C46-74EF-C3D1-6179-CDCE38FC4CBA}"/>
              </a:ext>
            </a:extLst>
          </p:cNvPr>
          <p:cNvSpPr>
            <a:spLocks noGrp="1"/>
          </p:cNvSpPr>
          <p:nvPr>
            <p:ph type="sldNum" sz="quarter" idx="12"/>
          </p:nvPr>
        </p:nvSpPr>
        <p:spPr/>
        <p:txBody>
          <a:bodyPr/>
          <a:lstStyle/>
          <a:p>
            <a:pPr>
              <a:defRPr/>
            </a:pPr>
            <a:fld id="{1F5B16B8-947D-4FBB-B241-B6415930DBA0}" type="slidenum">
              <a:rPr lang="en-US" smtClean="0"/>
              <a:pPr>
                <a:defRPr/>
              </a:pPr>
              <a:t>13</a:t>
            </a:fld>
            <a:endParaRPr lang="en-US"/>
          </a:p>
        </p:txBody>
      </p:sp>
    </p:spTree>
    <p:extLst>
      <p:ext uri="{BB962C8B-B14F-4D97-AF65-F5344CB8AC3E}">
        <p14:creationId xmlns:p14="http://schemas.microsoft.com/office/powerpoint/2010/main" val="345557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FB5F23-E181-958E-FF20-CBFF277140EE}"/>
              </a:ext>
            </a:extLst>
          </p:cNvPr>
          <p:cNvSpPr>
            <a:spLocks noGrp="1"/>
          </p:cNvSpPr>
          <p:nvPr>
            <p:ph type="title"/>
          </p:nvPr>
        </p:nvSpPr>
        <p:spPr/>
        <p:txBody>
          <a:bodyPr>
            <a:normAutofit/>
          </a:bodyPr>
          <a:lstStyle/>
          <a:p>
            <a:r>
              <a:rPr lang="es-ES" sz="36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10. ¿Deberíamos hacer el OICN durante todo el año o durante el año escolar con niños y adolescentes?</a:t>
            </a:r>
            <a:r>
              <a:rPr lang="es-ES" sz="36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3600" b="1" dirty="0"/>
          </a:p>
        </p:txBody>
      </p:sp>
      <p:sp>
        <p:nvSpPr>
          <p:cNvPr id="3" name="Marcador de contenido 2">
            <a:extLst>
              <a:ext uri="{FF2B5EF4-FFF2-40B4-BE49-F238E27FC236}">
                <a16:creationId xmlns:a16="http://schemas.microsoft.com/office/drawing/2014/main" id="{1008C4AC-6090-C89E-97EE-CAB3382E093F}"/>
              </a:ext>
            </a:extLst>
          </p:cNvPr>
          <p:cNvSpPr>
            <a:spLocks noGrp="1"/>
          </p:cNvSpPr>
          <p:nvPr>
            <p:ph idx="1"/>
          </p:nvPr>
        </p:nvSpPr>
        <p:spPr>
          <a:xfrm>
            <a:off x="982133" y="2667000"/>
            <a:ext cx="8161867" cy="4038600"/>
          </a:xfrm>
        </p:spPr>
        <p:txBody>
          <a:bodyPr>
            <a:normAutofit/>
          </a:bodyPr>
          <a:lstStyle/>
          <a:p>
            <a:r>
              <a:rPr lang="es-ES" sz="4000" dirty="0">
                <a:effectLst/>
                <a:latin typeface="inherit"/>
                <a:ea typeface="Times New Roman" panose="02020603050405020304" pitchFamily="18" charset="0"/>
              </a:rPr>
              <a:t>La opción recomendada en la </a:t>
            </a:r>
            <a:r>
              <a:rPr lang="es-ES" sz="4000" b="1" dirty="0">
                <a:effectLst/>
                <a:latin typeface="inherit"/>
                <a:ea typeface="Times New Roman" panose="02020603050405020304" pitchFamily="18" charset="0"/>
              </a:rPr>
              <a:t>respuesta 4</a:t>
            </a:r>
            <a:r>
              <a:rPr lang="es-ES" sz="4000" dirty="0">
                <a:effectLst/>
                <a:latin typeface="inherit"/>
                <a:ea typeface="Times New Roman" panose="02020603050405020304" pitchFamily="18" charset="0"/>
              </a:rPr>
              <a:t> es la mejor; </a:t>
            </a:r>
            <a:r>
              <a:rPr lang="es-ES" sz="4000" u="sng" dirty="0">
                <a:effectLst>
                  <a:outerShdw blurRad="38100" dist="38100" dir="2700000" algn="tl">
                    <a:srgbClr val="000000">
                      <a:alpha val="43137"/>
                    </a:srgbClr>
                  </a:outerShdw>
                </a:effectLst>
                <a:latin typeface="inherit"/>
                <a:ea typeface="Times New Roman" panose="02020603050405020304" pitchFamily="18" charset="0"/>
              </a:rPr>
              <a:t>durante todo el año</a:t>
            </a:r>
            <a:r>
              <a:rPr lang="es-ES" sz="4000" dirty="0">
                <a:effectLst/>
                <a:latin typeface="inherit"/>
                <a:ea typeface="Times New Roman" panose="02020603050405020304" pitchFamily="18" charset="0"/>
              </a:rPr>
              <a:t>. </a:t>
            </a:r>
          </a:p>
          <a:p>
            <a:r>
              <a:rPr lang="es-ES" sz="4000" dirty="0">
                <a:effectLst/>
                <a:latin typeface="inherit"/>
                <a:ea typeface="Times New Roman" panose="02020603050405020304" pitchFamily="18" charset="0"/>
              </a:rPr>
              <a:t>Durante todo el año es lo que consideramos lo mejor de lo mejor. </a:t>
            </a:r>
            <a:endParaRPr lang="en-US" sz="4000" dirty="0">
              <a:effectLst/>
              <a:latin typeface="inherit"/>
              <a:ea typeface="Times New Roman" panose="02020603050405020304" pitchFamily="18" charset="0"/>
            </a:endParaRPr>
          </a:p>
          <a:p>
            <a:endParaRPr lang="en-US" dirty="0"/>
          </a:p>
        </p:txBody>
      </p:sp>
      <p:sp>
        <p:nvSpPr>
          <p:cNvPr id="4" name="Marcador de número de diapositiva 3">
            <a:extLst>
              <a:ext uri="{FF2B5EF4-FFF2-40B4-BE49-F238E27FC236}">
                <a16:creationId xmlns:a16="http://schemas.microsoft.com/office/drawing/2014/main" id="{6C3DAA72-495E-BED4-1CAD-A9B614924C7C}"/>
              </a:ext>
            </a:extLst>
          </p:cNvPr>
          <p:cNvSpPr>
            <a:spLocks noGrp="1"/>
          </p:cNvSpPr>
          <p:nvPr>
            <p:ph type="sldNum" sz="quarter" idx="12"/>
          </p:nvPr>
        </p:nvSpPr>
        <p:spPr/>
        <p:txBody>
          <a:bodyPr/>
          <a:lstStyle/>
          <a:p>
            <a:pPr>
              <a:defRPr/>
            </a:pPr>
            <a:fld id="{1F5B16B8-947D-4FBB-B241-B6415930DBA0}" type="slidenum">
              <a:rPr lang="en-US" smtClean="0"/>
              <a:pPr>
                <a:defRPr/>
              </a:pPr>
              <a:t>14</a:t>
            </a:fld>
            <a:endParaRPr lang="en-US"/>
          </a:p>
        </p:txBody>
      </p:sp>
    </p:spTree>
    <p:extLst>
      <p:ext uri="{BB962C8B-B14F-4D97-AF65-F5344CB8AC3E}">
        <p14:creationId xmlns:p14="http://schemas.microsoft.com/office/powerpoint/2010/main" val="36541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CFC628-8F74-8B23-E0A5-53A8B1C52161}"/>
              </a:ext>
            </a:extLst>
          </p:cNvPr>
          <p:cNvSpPr>
            <a:spLocks noGrp="1"/>
          </p:cNvSpPr>
          <p:nvPr>
            <p:ph type="title"/>
          </p:nvPr>
        </p:nvSpPr>
        <p:spPr>
          <a:xfrm>
            <a:off x="914400" y="0"/>
            <a:ext cx="8161867" cy="1447800"/>
          </a:xfrm>
        </p:spPr>
        <p:txBody>
          <a:bodyPr>
            <a:normAutofit/>
          </a:bodyPr>
          <a:lstStyle/>
          <a:p>
            <a:r>
              <a:rPr lang="es-ES" sz="4400" b="1" dirty="0">
                <a:effectLst>
                  <a:outerShdw blurRad="38100" dist="38100" dir="2700000" algn="tl">
                    <a:srgbClr val="000000">
                      <a:alpha val="43137"/>
                    </a:srgbClr>
                  </a:outerShdw>
                </a:effectLst>
                <a:latin typeface="inherit"/>
                <a:ea typeface="Calibri" panose="020F0502020204030204" pitchFamily="34" charset="0"/>
                <a:cs typeface="Times New Roman" panose="02020603050405020304" pitchFamily="18" charset="0"/>
              </a:rPr>
              <a:t>PERIODOS (ETAPAS) DEL PROCESO Y SUS RITOS</a:t>
            </a:r>
            <a:endParaRPr lang="en-US" sz="4400"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0A9DDDBC-7383-1193-2A01-902074D2AC60}"/>
              </a:ext>
            </a:extLst>
          </p:cNvPr>
          <p:cNvSpPr>
            <a:spLocks noGrp="1"/>
          </p:cNvSpPr>
          <p:nvPr>
            <p:ph idx="1"/>
          </p:nvPr>
        </p:nvSpPr>
        <p:spPr>
          <a:xfrm>
            <a:off x="685800" y="609600"/>
            <a:ext cx="8458200" cy="6324600"/>
          </a:xfrm>
        </p:spPr>
        <p:txBody>
          <a:bodyPr>
            <a:normAutofit/>
          </a:bodyPr>
          <a:lstStyle/>
          <a:p>
            <a:r>
              <a:rPr lang="es-ES" sz="3200" kern="0" dirty="0">
                <a:effectLst>
                  <a:outerShdw blurRad="38100" dist="38100" dir="2700000" algn="tl">
                    <a:srgbClr val="000000">
                      <a:alpha val="43137"/>
                    </a:srgbClr>
                  </a:outerShdw>
                </a:effectLst>
                <a:latin typeface="+mj-lt"/>
                <a:ea typeface="Times New Roman" panose="02020603050405020304" pitchFamily="18" charset="0"/>
                <a:cs typeface="Courier New" panose="02070309020205020404" pitchFamily="49" charset="0"/>
              </a:rPr>
              <a:t>11. ¿Para quién es el Rito de Aceptación y el Rito de Bienvenida? ¿Cuál es la diferencia?</a:t>
            </a:r>
            <a:endParaRPr lang="en-US" sz="3200" kern="1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p>
            <a:r>
              <a:rPr lang="es-MX" sz="1800" dirty="0"/>
              <a:t>El </a:t>
            </a:r>
            <a:r>
              <a:rPr lang="es-MX" sz="1800" b="1" dirty="0"/>
              <a:t>Rito de Aceptación </a:t>
            </a:r>
            <a:r>
              <a:rPr lang="es-MX" sz="1800" dirty="0"/>
              <a:t>es para los </a:t>
            </a:r>
            <a:r>
              <a:rPr lang="es-MX" sz="1800" u="sng" dirty="0">
                <a:effectLst>
                  <a:outerShdw blurRad="38100" dist="38100" dir="2700000" algn="tl">
                    <a:srgbClr val="000000">
                      <a:alpha val="43137"/>
                    </a:srgbClr>
                  </a:outerShdw>
                </a:effectLst>
              </a:rPr>
              <a:t>no bautizados </a:t>
            </a:r>
            <a:r>
              <a:rPr lang="es-MX" sz="1800" dirty="0"/>
              <a:t>(Catecúmenos). En los párrafos 42 y 43 del manual de RICA se describe como evaluar sus motivos y disposiciones para entrar en el proceso, y en del 44 al 47 se describe en que consiste y se menciona que a partir de este rito el catecúmeno forma parte de la  “casa de Cristo”. Y del párrafo 48 al 68 esta la guía para la celebración litúrgica de este rito.</a:t>
            </a:r>
          </a:p>
          <a:p>
            <a:r>
              <a:rPr lang="es-ES" sz="1800" kern="100" dirty="0">
                <a:effectLst/>
                <a:latin typeface="+mj-lt"/>
                <a:ea typeface="Aptos" panose="020B0004020202020204" pitchFamily="34" charset="0"/>
                <a:cs typeface="Times New Roman" panose="02020603050405020304" pitchFamily="18" charset="0"/>
              </a:rPr>
              <a:t>El </a:t>
            </a:r>
            <a:r>
              <a:rPr lang="es-ES" sz="1800" b="1" kern="100" dirty="0">
                <a:effectLst/>
                <a:latin typeface="+mj-lt"/>
                <a:ea typeface="Aptos" panose="020B0004020202020204" pitchFamily="34" charset="0"/>
                <a:cs typeface="Times New Roman" panose="02020603050405020304" pitchFamily="18" charset="0"/>
              </a:rPr>
              <a:t>Rito de Bienvenida </a:t>
            </a:r>
            <a:r>
              <a:rPr lang="es-ES" sz="1800" kern="100" dirty="0">
                <a:effectLst/>
                <a:latin typeface="+mj-lt"/>
                <a:ea typeface="Aptos" panose="020B0004020202020204" pitchFamily="34" charset="0"/>
                <a:cs typeface="Times New Roman" panose="02020603050405020304" pitchFamily="18" charset="0"/>
              </a:rPr>
              <a:t>es para los bautizados pero no catequizados (Candidatos) y en los párrafos 400 a 409 se dan las directrices pastorales para  su preparación para la Confirmación y la Eucaristía  y en los párrafos  416 a1 433 esta la liturgia para el Rito de Bienvenida de estos candidatos. La intención de este rito se describe en los párrafos 411 al 415 . En los párrafos 505 y 506  se ofrece la posibilidad de tener un rito combinado y del 507 al 529 esta la guía para la celebración litúrgica. </a:t>
            </a:r>
          </a:p>
          <a:p>
            <a:r>
              <a:rPr lang="es-ES" sz="1800" kern="100" dirty="0">
                <a:effectLst/>
                <a:latin typeface="+mj-lt"/>
                <a:ea typeface="Aptos" panose="020B0004020202020204" pitchFamily="34" charset="0"/>
                <a:cs typeface="Times New Roman" panose="02020603050405020304" pitchFamily="18" charset="0"/>
              </a:rPr>
              <a:t>Tener en cuenta el hecho de que las personas que vienen a nosotros y quieren convertirse en católicos pueden venir de otras denominaciones cristianas.</a:t>
            </a:r>
            <a:endParaRPr lang="es-MX" dirty="0">
              <a:latin typeface="+mj-lt"/>
            </a:endParaRPr>
          </a:p>
        </p:txBody>
      </p:sp>
      <p:sp>
        <p:nvSpPr>
          <p:cNvPr id="4" name="Marcador de número de diapositiva 3">
            <a:extLst>
              <a:ext uri="{FF2B5EF4-FFF2-40B4-BE49-F238E27FC236}">
                <a16:creationId xmlns:a16="http://schemas.microsoft.com/office/drawing/2014/main" id="{02349724-F242-5994-A378-ECC6B8F4A557}"/>
              </a:ext>
            </a:extLst>
          </p:cNvPr>
          <p:cNvSpPr>
            <a:spLocks noGrp="1"/>
          </p:cNvSpPr>
          <p:nvPr>
            <p:ph type="sldNum" sz="quarter" idx="12"/>
          </p:nvPr>
        </p:nvSpPr>
        <p:spPr/>
        <p:txBody>
          <a:bodyPr/>
          <a:lstStyle/>
          <a:p>
            <a:pPr>
              <a:defRPr/>
            </a:pPr>
            <a:fld id="{1F5B16B8-947D-4FBB-B241-B6415930DBA0}" type="slidenum">
              <a:rPr lang="en-US" smtClean="0"/>
              <a:pPr>
                <a:defRPr/>
              </a:pPr>
              <a:t>15</a:t>
            </a:fld>
            <a:endParaRPr lang="en-US"/>
          </a:p>
        </p:txBody>
      </p:sp>
    </p:spTree>
    <p:extLst>
      <p:ext uri="{BB962C8B-B14F-4D97-AF65-F5344CB8AC3E}">
        <p14:creationId xmlns:p14="http://schemas.microsoft.com/office/powerpoint/2010/main" val="255996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3B811-263F-7BC1-1272-828DD0FDF71A}"/>
              </a:ext>
            </a:extLst>
          </p:cNvPr>
          <p:cNvSpPr>
            <a:spLocks noGrp="1"/>
          </p:cNvSpPr>
          <p:nvPr>
            <p:ph type="title"/>
          </p:nvPr>
        </p:nvSpPr>
        <p:spPr>
          <a:xfrm>
            <a:off x="1878265" y="1"/>
            <a:ext cx="6561667" cy="1447800"/>
          </a:xfrm>
        </p:spPr>
        <p:txBody>
          <a:bodyPr>
            <a:normAutofit/>
          </a:bodyPr>
          <a:lstStyle/>
          <a:p>
            <a:r>
              <a:rPr lang="es-ES" b="1" kern="0" dirty="0">
                <a:effectLst>
                  <a:outerShdw blurRad="38100" dist="38100" dir="2700000" algn="tl">
                    <a:srgbClr val="000000">
                      <a:alpha val="43137"/>
                    </a:srgbClr>
                  </a:outerShdw>
                </a:effectLst>
                <a:ea typeface="Times New Roman" panose="02020603050405020304" pitchFamily="18" charset="0"/>
                <a:cs typeface="Courier New" panose="02070309020205020404" pitchFamily="49" charset="0"/>
              </a:rPr>
              <a:t>12. ¿Quién debe asistir al </a:t>
            </a:r>
            <a:r>
              <a:rPr lang="es-ES" b="1" u="sng" kern="0" dirty="0">
                <a:effectLst>
                  <a:outerShdw blurRad="38100" dist="38100" dir="2700000" algn="tl">
                    <a:srgbClr val="000000">
                      <a:alpha val="43137"/>
                    </a:srgbClr>
                  </a:outerShdw>
                </a:effectLst>
                <a:ea typeface="Times New Roman" panose="02020603050405020304" pitchFamily="18" charset="0"/>
                <a:cs typeface="Courier New" panose="02070309020205020404" pitchFamily="49" charset="0"/>
              </a:rPr>
              <a:t>Rito de Elección</a:t>
            </a:r>
            <a:r>
              <a:rPr lang="es-ES" b="1" kern="0" dirty="0">
                <a:effectLst>
                  <a:outerShdw blurRad="38100" dist="38100" dir="2700000" algn="tl">
                    <a:srgbClr val="000000">
                      <a:alpha val="43137"/>
                    </a:srgbClr>
                  </a:outerShdw>
                </a:effectLst>
                <a:ea typeface="Times New Roman" panose="02020603050405020304" pitchFamily="18" charset="0"/>
                <a:cs typeface="Courier New" panose="02070309020205020404" pitchFamily="49" charset="0"/>
              </a:rPr>
              <a:t>?</a:t>
            </a:r>
            <a:endParaRPr lang="en-US"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FA977C32-C9D9-99E5-3365-17B8792A6C1C}"/>
              </a:ext>
            </a:extLst>
          </p:cNvPr>
          <p:cNvSpPr>
            <a:spLocks noGrp="1"/>
          </p:cNvSpPr>
          <p:nvPr>
            <p:ph idx="1"/>
          </p:nvPr>
        </p:nvSpPr>
        <p:spPr>
          <a:xfrm>
            <a:off x="1143000" y="1371601"/>
            <a:ext cx="8000999" cy="5486398"/>
          </a:xfrm>
        </p:spPr>
        <p:txBody>
          <a:bodyPr>
            <a:noAutofit/>
          </a:bodyPr>
          <a:lstStyle/>
          <a:p>
            <a:r>
              <a:rPr lang="es-ES" sz="2800" kern="100" dirty="0">
                <a:effectLst/>
                <a:latin typeface="+mj-lt"/>
                <a:ea typeface="Aptos" panose="020B0004020202020204" pitchFamily="34" charset="0"/>
                <a:cs typeface="Times New Roman" panose="02020603050405020304" pitchFamily="18" charset="0"/>
              </a:rPr>
              <a:t>En los párrafos 118 a 128 se describe la intención del rito, el propósito del mismo</a:t>
            </a:r>
            <a:r>
              <a:rPr lang="es-MX" sz="2800" kern="100" dirty="0">
                <a:effectLst/>
                <a:latin typeface="+mj-lt"/>
                <a:ea typeface="Aptos" panose="020B0004020202020204" pitchFamily="34" charset="0"/>
                <a:cs typeface="Times New Roman" panose="02020603050405020304" pitchFamily="18" charset="0"/>
              </a:rPr>
              <a:t>:</a:t>
            </a:r>
            <a:r>
              <a:rPr lang="es-ES" sz="2800" kern="100" dirty="0">
                <a:effectLst/>
                <a:latin typeface="+mj-lt"/>
                <a:ea typeface="Aptos" panose="020B0004020202020204" pitchFamily="34" charset="0"/>
                <a:cs typeface="Times New Roman" panose="02020603050405020304" pitchFamily="18" charset="0"/>
              </a:rPr>
              <a:t> es para </a:t>
            </a:r>
            <a:r>
              <a:rPr lang="es-ES" sz="2800" b="1" kern="100" dirty="0">
                <a:effectLst/>
                <a:latin typeface="+mj-lt"/>
                <a:ea typeface="Aptos" panose="020B0004020202020204" pitchFamily="34" charset="0"/>
                <a:cs typeface="Times New Roman" panose="02020603050405020304" pitchFamily="18" charset="0"/>
              </a:rPr>
              <a:t>los catecúmenos, los no bautizados</a:t>
            </a:r>
            <a:r>
              <a:rPr lang="es-ES" sz="2800" kern="100" dirty="0">
                <a:effectLst/>
                <a:latin typeface="+mj-lt"/>
                <a:ea typeface="Aptos" panose="020B0004020202020204" pitchFamily="34" charset="0"/>
                <a:cs typeface="Times New Roman" panose="02020603050405020304" pitchFamily="18" charset="0"/>
              </a:rPr>
              <a:t>, presuponiendo que la persona está lista y es canónicamente capaz, en otras palabras, no hay impedimentos matrimoniales ni, o cualquier otra razón por la que no pudieran celebrar los sacramentos, es decir la persona está lista para celebrar los sacramentos de iniciación en la próxima Vigilia Pascual. </a:t>
            </a:r>
          </a:p>
          <a:p>
            <a:r>
              <a:rPr lang="es-ES" sz="2800" kern="100" dirty="0">
                <a:latin typeface="+mj-lt"/>
                <a:ea typeface="Aptos" panose="020B0004020202020204" pitchFamily="34" charset="0"/>
                <a:cs typeface="Times New Roman" panose="02020603050405020304" pitchFamily="18" charset="0"/>
              </a:rPr>
              <a:t>A</a:t>
            </a:r>
            <a:r>
              <a:rPr lang="es-ES" sz="2800" kern="100" dirty="0">
                <a:effectLst/>
                <a:latin typeface="+mj-lt"/>
                <a:ea typeface="Aptos" panose="020B0004020202020204" pitchFamily="34" charset="0"/>
                <a:cs typeface="Times New Roman" panose="02020603050405020304" pitchFamily="18" charset="0"/>
              </a:rPr>
              <a:t> partir de este rito se les llama </a:t>
            </a:r>
            <a:r>
              <a:rPr lang="es-ES" sz="2800" b="1" kern="100" dirty="0">
                <a:effectLst/>
                <a:latin typeface="+mj-lt"/>
                <a:ea typeface="Aptos" panose="020B0004020202020204" pitchFamily="34" charset="0"/>
                <a:cs typeface="Times New Roman" panose="02020603050405020304" pitchFamily="18" charset="0"/>
              </a:rPr>
              <a:t>Elegidos</a:t>
            </a:r>
            <a:r>
              <a:rPr lang="es-ES" sz="2800" kern="100" dirty="0">
                <a:effectLst/>
                <a:latin typeface="+mj-lt"/>
                <a:ea typeface="Aptos" panose="020B0004020202020204" pitchFamily="34" charset="0"/>
                <a:cs typeface="Times New Roman" panose="02020603050405020304" pitchFamily="18" charset="0"/>
              </a:rPr>
              <a:t> e </a:t>
            </a:r>
            <a:r>
              <a:rPr lang="es-ES" sz="2800" kern="100" dirty="0" err="1">
                <a:effectLst/>
                <a:latin typeface="+mj-lt"/>
                <a:ea typeface="Aptos" panose="020B0004020202020204" pitchFamily="34" charset="0"/>
                <a:cs typeface="Times New Roman" panose="02020603050405020304" pitchFamily="18" charset="0"/>
              </a:rPr>
              <a:t>Illuminati</a:t>
            </a:r>
            <a:r>
              <a:rPr lang="es-ES" sz="2800" kern="100" dirty="0">
                <a:effectLst/>
                <a:latin typeface="+mj-lt"/>
                <a:ea typeface="Aptos" panose="020B0004020202020204" pitchFamily="34" charset="0"/>
                <a:cs typeface="Times New Roman" panose="02020603050405020304" pitchFamily="18" charset="0"/>
              </a:rPr>
              <a:t>, lo que significa </a:t>
            </a:r>
            <a:r>
              <a:rPr lang="en-US" sz="2800" kern="100" dirty="0">
                <a:effectLst/>
                <a:latin typeface="+mj-lt"/>
                <a:ea typeface="Aptos" panose="020B0004020202020204" pitchFamily="34" charset="0"/>
                <a:cs typeface="Times New Roman" panose="02020603050405020304" pitchFamily="18" charset="0"/>
              </a:rPr>
              <a:t>“</a:t>
            </a:r>
            <a:r>
              <a:rPr lang="es-ES" sz="2800" kern="100" dirty="0">
                <a:effectLst/>
                <a:latin typeface="+mj-lt"/>
                <a:ea typeface="Aptos" panose="020B0004020202020204" pitchFamily="34" charset="0"/>
                <a:cs typeface="Times New Roman" panose="02020603050405020304" pitchFamily="18" charset="0"/>
              </a:rPr>
              <a:t>aquellos que serán iluminados” en este próximo período.</a:t>
            </a:r>
            <a:endParaRPr lang="en-US" sz="2800" dirty="0">
              <a:latin typeface="+mj-lt"/>
            </a:endParaRPr>
          </a:p>
        </p:txBody>
      </p:sp>
      <p:sp>
        <p:nvSpPr>
          <p:cNvPr id="4" name="Marcador de número de diapositiva 3">
            <a:extLst>
              <a:ext uri="{FF2B5EF4-FFF2-40B4-BE49-F238E27FC236}">
                <a16:creationId xmlns:a16="http://schemas.microsoft.com/office/drawing/2014/main" id="{C7356A55-BB3E-C366-AC82-D19ECF5D153D}"/>
              </a:ext>
            </a:extLst>
          </p:cNvPr>
          <p:cNvSpPr>
            <a:spLocks noGrp="1"/>
          </p:cNvSpPr>
          <p:nvPr>
            <p:ph type="sldNum" sz="quarter" idx="12"/>
          </p:nvPr>
        </p:nvSpPr>
        <p:spPr/>
        <p:txBody>
          <a:bodyPr/>
          <a:lstStyle/>
          <a:p>
            <a:pPr>
              <a:defRPr/>
            </a:pPr>
            <a:fld id="{1F5B16B8-947D-4FBB-B241-B6415930DBA0}" type="slidenum">
              <a:rPr lang="en-US" smtClean="0"/>
              <a:pPr>
                <a:defRPr/>
              </a:pPr>
              <a:t>16</a:t>
            </a:fld>
            <a:endParaRPr lang="en-US"/>
          </a:p>
        </p:txBody>
      </p:sp>
    </p:spTree>
    <p:extLst>
      <p:ext uri="{BB962C8B-B14F-4D97-AF65-F5344CB8AC3E}">
        <p14:creationId xmlns:p14="http://schemas.microsoft.com/office/powerpoint/2010/main" val="2436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219060-A5B8-3B1E-E808-7006219B417D}"/>
              </a:ext>
            </a:extLst>
          </p:cNvPr>
          <p:cNvSpPr>
            <a:spLocks noGrp="1"/>
          </p:cNvSpPr>
          <p:nvPr>
            <p:ph type="title"/>
          </p:nvPr>
        </p:nvSpPr>
        <p:spPr>
          <a:xfrm>
            <a:off x="982133" y="152401"/>
            <a:ext cx="7704667" cy="1752600"/>
          </a:xfrm>
        </p:spPr>
        <p:txBody>
          <a:bodyPr>
            <a:normAutofit fontScale="90000"/>
          </a:bodyPr>
          <a:lstStyle/>
          <a:p>
            <a:r>
              <a:rPr lang="es-ES" b="1" kern="0" dirty="0">
                <a:effectLst>
                  <a:outerShdw blurRad="38100" dist="38100" dir="2700000" algn="tl">
                    <a:srgbClr val="000000">
                      <a:alpha val="43137"/>
                    </a:srgbClr>
                  </a:outerShdw>
                </a:effectLst>
                <a:ea typeface="Times New Roman" panose="02020603050405020304" pitchFamily="18" charset="0"/>
                <a:cs typeface="Courier New" panose="02070309020205020404" pitchFamily="49" charset="0"/>
              </a:rPr>
              <a:t>13. ¿A quiénes van dirigidos los Escrutinios y cuántos se requieren?</a:t>
            </a:r>
            <a:endParaRPr lang="en-US"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89CA3ACE-A415-47CC-E286-4E3002B452CB}"/>
              </a:ext>
            </a:extLst>
          </p:cNvPr>
          <p:cNvSpPr>
            <a:spLocks noGrp="1"/>
          </p:cNvSpPr>
          <p:nvPr>
            <p:ph idx="1"/>
          </p:nvPr>
        </p:nvSpPr>
        <p:spPr>
          <a:xfrm>
            <a:off x="982133" y="1371600"/>
            <a:ext cx="8161867" cy="5486400"/>
          </a:xfrm>
        </p:spPr>
        <p:txBody>
          <a:bodyPr>
            <a:normAutofit/>
          </a:bodyPr>
          <a:lstStyle/>
          <a:p>
            <a:r>
              <a:rPr lang="es-MX" sz="2800" dirty="0"/>
              <a:t>Durante el periodo de Purificación e Iluminación (Cuaresma) se celebran y son para </a:t>
            </a:r>
            <a:r>
              <a:rPr lang="es-MX" sz="2800" b="1" u="sng" dirty="0"/>
              <a:t>los Elegidos </a:t>
            </a:r>
            <a:r>
              <a:rPr lang="es-MX" sz="2800" dirty="0"/>
              <a:t>(no bautizados) en las párrafos 141 a 146 se describe la intención, que significan y que se pretende lograr.</a:t>
            </a:r>
          </a:p>
          <a:p>
            <a:r>
              <a:rPr lang="es-MX" sz="2800" dirty="0"/>
              <a:t>Son </a:t>
            </a:r>
            <a:r>
              <a:rPr lang="es-ES" sz="2800" u="sng"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tres escrutinios</a:t>
            </a:r>
            <a:r>
              <a:rPr lang="es-ES" sz="2800" kern="100" dirty="0">
                <a:effectLst/>
                <a:latin typeface="+mj-lt"/>
                <a:ea typeface="Aptos" panose="020B0004020202020204" pitchFamily="34" charset="0"/>
                <a:cs typeface="Times New Roman" panose="02020603050405020304" pitchFamily="18" charset="0"/>
              </a:rPr>
              <a:t>, se celebran en el </a:t>
            </a:r>
            <a:r>
              <a:rPr lang="es-ES" sz="2800" u="sng"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tercer, cuarto y quinto domingo de Cuaresma</a:t>
            </a:r>
            <a:r>
              <a:rPr lang="es-ES" sz="2800" kern="100" dirty="0">
                <a:effectLst/>
                <a:latin typeface="+mj-lt"/>
                <a:ea typeface="Aptos" panose="020B0004020202020204" pitchFamily="34" charset="0"/>
                <a:cs typeface="Times New Roman" panose="02020603050405020304" pitchFamily="18" charset="0"/>
              </a:rPr>
              <a:t>, siempre utilizando las lecturas del año A, independientemente del ciclo litúrgico en el que nos encontremos. (La samaritana, el ciego de nacimiento y la resurrección de Lázaro</a:t>
            </a:r>
            <a:r>
              <a:rPr lang="es-ES" sz="2800" kern="100" dirty="0">
                <a:latin typeface="+mj-lt"/>
                <a:ea typeface="Aptos" panose="020B0004020202020204" pitchFamily="34" charset="0"/>
                <a:cs typeface="Times New Roman" panose="02020603050405020304" pitchFamily="18" charset="0"/>
              </a:rPr>
              <a:t>)</a:t>
            </a:r>
            <a:endParaRPr lang="es-MX" sz="2800" dirty="0">
              <a:latin typeface="+mj-lt"/>
            </a:endParaRPr>
          </a:p>
        </p:txBody>
      </p:sp>
      <p:sp>
        <p:nvSpPr>
          <p:cNvPr id="4" name="Marcador de número de diapositiva 3">
            <a:extLst>
              <a:ext uri="{FF2B5EF4-FFF2-40B4-BE49-F238E27FC236}">
                <a16:creationId xmlns:a16="http://schemas.microsoft.com/office/drawing/2014/main" id="{CD02F846-17CB-5031-2FFB-3BC20E887FC8}"/>
              </a:ext>
            </a:extLst>
          </p:cNvPr>
          <p:cNvSpPr>
            <a:spLocks noGrp="1"/>
          </p:cNvSpPr>
          <p:nvPr>
            <p:ph type="sldNum" sz="quarter" idx="12"/>
          </p:nvPr>
        </p:nvSpPr>
        <p:spPr/>
        <p:txBody>
          <a:bodyPr/>
          <a:lstStyle/>
          <a:p>
            <a:pPr>
              <a:defRPr/>
            </a:pPr>
            <a:fld id="{1F5B16B8-947D-4FBB-B241-B6415930DBA0}" type="slidenum">
              <a:rPr lang="en-US" smtClean="0"/>
              <a:pPr>
                <a:defRPr/>
              </a:pPr>
              <a:t>17</a:t>
            </a:fld>
            <a:endParaRPr lang="en-US"/>
          </a:p>
        </p:txBody>
      </p:sp>
    </p:spTree>
    <p:extLst>
      <p:ext uri="{BB962C8B-B14F-4D97-AF65-F5344CB8AC3E}">
        <p14:creationId xmlns:p14="http://schemas.microsoft.com/office/powerpoint/2010/main" val="133709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CE3415-A43F-2E10-C2AD-E25B6BE1F833}"/>
              </a:ext>
            </a:extLst>
          </p:cNvPr>
          <p:cNvSpPr>
            <a:spLocks noGrp="1"/>
          </p:cNvSpPr>
          <p:nvPr>
            <p:ph type="title"/>
          </p:nvPr>
        </p:nvSpPr>
        <p:spPr>
          <a:xfrm>
            <a:off x="1219200" y="76200"/>
            <a:ext cx="7704667" cy="1371600"/>
          </a:xfrm>
        </p:spPr>
        <p:txBody>
          <a:bodyPr>
            <a:normAutofit/>
          </a:bodyPr>
          <a:lstStyle/>
          <a:p>
            <a:r>
              <a:rPr lang="es-ES" b="1" kern="0" dirty="0">
                <a:effectLst>
                  <a:outerShdw blurRad="38100" dist="38100" dir="2700000" algn="tl">
                    <a:srgbClr val="000000">
                      <a:alpha val="43137"/>
                    </a:srgbClr>
                  </a:outerShdw>
                </a:effectLst>
                <a:ea typeface="Times New Roman" panose="02020603050405020304" pitchFamily="18" charset="0"/>
                <a:cs typeface="Courier New" panose="02070309020205020404" pitchFamily="49" charset="0"/>
              </a:rPr>
              <a:t>14. ¿La Vigilia Pascual es sólo para los elegidos?</a:t>
            </a:r>
            <a:endParaRPr lang="en-US"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3E588C30-915C-E456-B41C-79F4EAC6943D}"/>
              </a:ext>
            </a:extLst>
          </p:cNvPr>
          <p:cNvSpPr>
            <a:spLocks noGrp="1"/>
          </p:cNvSpPr>
          <p:nvPr>
            <p:ph idx="1"/>
          </p:nvPr>
        </p:nvSpPr>
        <p:spPr>
          <a:xfrm>
            <a:off x="982133" y="1447800"/>
            <a:ext cx="8161867" cy="5410200"/>
          </a:xfrm>
        </p:spPr>
        <p:txBody>
          <a:bodyPr>
            <a:normAutofit lnSpcReduction="10000"/>
          </a:bodyPr>
          <a:lstStyle/>
          <a:p>
            <a:r>
              <a:rPr lang="es-MX" b="1" dirty="0">
                <a:effectLst>
                  <a:outerShdw blurRad="38100" dist="38100" dir="2700000" algn="tl">
                    <a:srgbClr val="000000">
                      <a:alpha val="43137"/>
                    </a:srgbClr>
                  </a:outerShdw>
                </a:effectLst>
              </a:rPr>
              <a:t>No</a:t>
            </a:r>
            <a:r>
              <a:rPr lang="es-MX" dirty="0"/>
              <a:t>, recordemos el párrafo 409 que menciona para los bautizados pero no catequizados: </a:t>
            </a:r>
            <a:r>
              <a:rPr lang="es-MX" i="1" u="sng" dirty="0"/>
              <a:t>“El  momento mas importante de su formación completa será normalmente la Vigilia Pascual”</a:t>
            </a:r>
            <a:r>
              <a:rPr lang="es-MX" dirty="0"/>
              <a:t>.</a:t>
            </a:r>
          </a:p>
          <a:p>
            <a:r>
              <a:rPr lang="es-MX" dirty="0"/>
              <a:t>En los párrafos del 562 al 565 se describen las opciones para ritos combinados y su importancia para que los candidatos a Confirmación y Eucaristía puedan recibirlos</a:t>
            </a:r>
            <a:r>
              <a:rPr lang="es-MX" sz="1800" dirty="0">
                <a:effectLst/>
                <a:latin typeface="Times New Roman" panose="02020603050405020304" pitchFamily="18" charset="0"/>
                <a:ea typeface="Times New Roman" panose="02020603050405020304" pitchFamily="18" charset="0"/>
              </a:rPr>
              <a:t> </a:t>
            </a:r>
            <a:r>
              <a:rPr lang="es-MX" dirty="0">
                <a:effectLst/>
                <a:latin typeface="+mj-lt"/>
                <a:ea typeface="Times New Roman" panose="02020603050405020304" pitchFamily="18" charset="0"/>
              </a:rPr>
              <a:t>brindando a los candidatos una oportunidad privilegiada para recordar y reafirmar su propio bautismo, vínculo sacramental de unidad y fundamento de comunión entre todos los cristianos. </a:t>
            </a:r>
          </a:p>
          <a:p>
            <a:r>
              <a:rPr lang="es-ES" kern="100" dirty="0">
                <a:effectLst/>
                <a:latin typeface="+mj-lt"/>
                <a:ea typeface="Aptos" panose="020B0004020202020204" pitchFamily="34" charset="0"/>
                <a:cs typeface="Times New Roman" panose="02020603050405020304" pitchFamily="18" charset="0"/>
              </a:rPr>
              <a:t>El párrafo 563, da razones convincentes para incluir a candidatos previamente bautizados no catequizados en la Vigilia Pascual</a:t>
            </a:r>
            <a:endParaRPr lang="es-MX" dirty="0">
              <a:latin typeface="+mj-lt"/>
            </a:endParaRPr>
          </a:p>
          <a:p>
            <a:r>
              <a:rPr lang="es-MX" dirty="0">
                <a:latin typeface="+mj-lt"/>
              </a:rPr>
              <a:t> </a:t>
            </a:r>
            <a:endParaRPr lang="en-US" dirty="0">
              <a:latin typeface="+mj-lt"/>
            </a:endParaRPr>
          </a:p>
        </p:txBody>
      </p:sp>
      <p:sp>
        <p:nvSpPr>
          <p:cNvPr id="4" name="Marcador de número de diapositiva 3">
            <a:extLst>
              <a:ext uri="{FF2B5EF4-FFF2-40B4-BE49-F238E27FC236}">
                <a16:creationId xmlns:a16="http://schemas.microsoft.com/office/drawing/2014/main" id="{82D7C4F6-8286-D3E2-4948-57198A1690CC}"/>
              </a:ext>
            </a:extLst>
          </p:cNvPr>
          <p:cNvSpPr>
            <a:spLocks noGrp="1"/>
          </p:cNvSpPr>
          <p:nvPr>
            <p:ph type="sldNum" sz="quarter" idx="12"/>
          </p:nvPr>
        </p:nvSpPr>
        <p:spPr/>
        <p:txBody>
          <a:bodyPr/>
          <a:lstStyle/>
          <a:p>
            <a:pPr>
              <a:defRPr/>
            </a:pPr>
            <a:fld id="{1F5B16B8-947D-4FBB-B241-B6415930DBA0}" type="slidenum">
              <a:rPr lang="en-US" smtClean="0"/>
              <a:pPr>
                <a:defRPr/>
              </a:pPr>
              <a:t>18</a:t>
            </a:fld>
            <a:endParaRPr lang="en-US"/>
          </a:p>
        </p:txBody>
      </p:sp>
    </p:spTree>
    <p:extLst>
      <p:ext uri="{BB962C8B-B14F-4D97-AF65-F5344CB8AC3E}">
        <p14:creationId xmlns:p14="http://schemas.microsoft.com/office/powerpoint/2010/main" val="370888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3CAF05-948E-AE5D-0888-279F0B8723A8}"/>
              </a:ext>
            </a:extLst>
          </p:cNvPr>
          <p:cNvSpPr>
            <a:spLocks noGrp="1"/>
          </p:cNvSpPr>
          <p:nvPr>
            <p:ph type="title"/>
          </p:nvPr>
        </p:nvSpPr>
        <p:spPr>
          <a:xfrm>
            <a:off x="982133" y="0"/>
            <a:ext cx="8161867" cy="2438401"/>
          </a:xfrm>
        </p:spPr>
        <p:txBody>
          <a:bodyPr>
            <a:noAutofit/>
          </a:bodyPr>
          <a:lstStyle/>
          <a:p>
            <a:pPr algn="l"/>
            <a:r>
              <a:rPr lang="es-ES" b="1" kern="0" dirty="0">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15. ¿Pueden los Candidatos ingresar a la Iglesia antes y después de la Vigilia Pascual? ¿Si es así cuándo?</a:t>
            </a:r>
            <a:br>
              <a:rPr lang="en-US"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n-US"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8DDF86D8-9F9F-92CF-E25B-5EB60A5BD162}"/>
              </a:ext>
            </a:extLst>
          </p:cNvPr>
          <p:cNvSpPr>
            <a:spLocks noGrp="1"/>
          </p:cNvSpPr>
          <p:nvPr>
            <p:ph idx="1"/>
          </p:nvPr>
        </p:nvSpPr>
        <p:spPr>
          <a:xfrm>
            <a:off x="381000" y="1905000"/>
            <a:ext cx="8763001" cy="5257800"/>
          </a:xfrm>
        </p:spPr>
        <p:txBody>
          <a:bodyPr>
            <a:normAutofit lnSpcReduction="10000"/>
          </a:bodyPr>
          <a:lstStyle/>
          <a:p>
            <a:r>
              <a:rPr lang="es-MX" dirty="0"/>
              <a:t>El párrafo 409 hace énfasis en que debería de ser en la Vigilia Pascual.</a:t>
            </a:r>
          </a:p>
          <a:p>
            <a:r>
              <a:rPr lang="es-MX" dirty="0"/>
              <a:t>Pero en los párrafos 473 al 486 (Recepción en plena Comunión de los Bautizados) se refiere a los cristianos de otra denominaciones que no han sido confirmados especialmente el párrafo 475 describe el como, cuando y porque. </a:t>
            </a:r>
          </a:p>
          <a:p>
            <a:r>
              <a:rPr lang="es-MX" dirty="0">
                <a:effectLst>
                  <a:outerShdw blurRad="38100" dist="38100" dir="2700000" algn="tl">
                    <a:srgbClr val="000000">
                      <a:alpha val="43137"/>
                    </a:srgbClr>
                  </a:outerShdw>
                </a:effectLst>
              </a:rPr>
              <a:t>Es decir pueden recibir sus sacramentos, en cuanto estén listos dependiendo del candidato y su formación, en una celebración de la Eucaristía del domingo, teniendo en cuenta lo que se menciona en el párrafo 482 sobre el sacramento de la Reconciliación.</a:t>
            </a:r>
          </a:p>
          <a:p>
            <a:r>
              <a:rPr lang="es-MX" dirty="0"/>
              <a:t>También en los Estatutos Nacionales # 33 se menciona que es preferible que para estos candidatos la recepción de sus sacramentos no sea en la Vigilia Pascual.</a:t>
            </a:r>
          </a:p>
          <a:p>
            <a:endParaRPr lang="en-US" dirty="0"/>
          </a:p>
        </p:txBody>
      </p:sp>
      <p:sp>
        <p:nvSpPr>
          <p:cNvPr id="4" name="Marcador de número de diapositiva 3">
            <a:extLst>
              <a:ext uri="{FF2B5EF4-FFF2-40B4-BE49-F238E27FC236}">
                <a16:creationId xmlns:a16="http://schemas.microsoft.com/office/drawing/2014/main" id="{9E808C7F-285F-0E2E-FC47-4D75572D976D}"/>
              </a:ext>
            </a:extLst>
          </p:cNvPr>
          <p:cNvSpPr>
            <a:spLocks noGrp="1"/>
          </p:cNvSpPr>
          <p:nvPr>
            <p:ph type="sldNum" sz="quarter" idx="12"/>
          </p:nvPr>
        </p:nvSpPr>
        <p:spPr/>
        <p:txBody>
          <a:bodyPr/>
          <a:lstStyle/>
          <a:p>
            <a:pPr>
              <a:defRPr/>
            </a:pPr>
            <a:fld id="{1F5B16B8-947D-4FBB-B241-B6415930DBA0}" type="slidenum">
              <a:rPr lang="en-US" smtClean="0"/>
              <a:pPr>
                <a:defRPr/>
              </a:pPr>
              <a:t>19</a:t>
            </a:fld>
            <a:endParaRPr lang="en-US"/>
          </a:p>
        </p:txBody>
      </p:sp>
    </p:spTree>
    <p:extLst>
      <p:ext uri="{BB962C8B-B14F-4D97-AF65-F5344CB8AC3E}">
        <p14:creationId xmlns:p14="http://schemas.microsoft.com/office/powerpoint/2010/main" val="307066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66800" y="143774"/>
            <a:ext cx="8031932" cy="1295400"/>
          </a:xfrm>
        </p:spPr>
        <p:txBody>
          <a:bodyPr>
            <a:normAutofit/>
          </a:bodyPr>
          <a:lstStyle/>
          <a:p>
            <a:pPr algn="ctr" eaLnBrk="1" hangingPunct="1"/>
            <a:r>
              <a:rPr lang="en-US" b="1" dirty="0">
                <a:effectLst>
                  <a:outerShdw blurRad="38100" dist="38100" dir="2700000" algn="tl">
                    <a:srgbClr val="000000">
                      <a:alpha val="43137"/>
                    </a:srgbClr>
                  </a:outerShdw>
                </a:effectLst>
              </a:rPr>
              <a:t>ORACION</a:t>
            </a:r>
            <a:endParaRPr lang="en-US" sz="2500" b="1" i="1" dirty="0">
              <a:solidFill>
                <a:srgbClr val="00B050"/>
              </a:solidFill>
              <a:effectLst>
                <a:outerShdw blurRad="38100" dist="38100" dir="2700000" algn="tl">
                  <a:srgbClr val="000000">
                    <a:alpha val="43137"/>
                  </a:srgbClr>
                </a:outerShdw>
              </a:effectLst>
            </a:endParaRPr>
          </a:p>
        </p:txBody>
      </p:sp>
      <p:sp>
        <p:nvSpPr>
          <p:cNvPr id="3075" name="Rectangle 3"/>
          <p:cNvSpPr>
            <a:spLocks noGrp="1" noChangeArrowheads="1"/>
          </p:cNvSpPr>
          <p:nvPr>
            <p:ph idx="1"/>
          </p:nvPr>
        </p:nvSpPr>
        <p:spPr>
          <a:xfrm>
            <a:off x="1143000" y="1219200"/>
            <a:ext cx="7955732" cy="5638801"/>
          </a:xfrm>
        </p:spPr>
        <p:txBody>
          <a:bodyPr>
            <a:normAutofit/>
          </a:bodyPr>
          <a:lstStyle/>
          <a:p>
            <a:pPr marL="0" marR="0" indent="0">
              <a:lnSpc>
                <a:spcPct val="115000"/>
              </a:lnSpc>
              <a:spcBef>
                <a:spcPts val="0"/>
              </a:spcBef>
              <a:spcAft>
                <a:spcPts val="800"/>
              </a:spcAft>
              <a:buNone/>
            </a:pPr>
            <a:r>
              <a:rPr lang="es-ES" sz="18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Dios bueno y misericordioso, te agradecemos por reunirnos en este día.                      Te pedimos, Señor, que nos des vida en este ministerio, que nos guíes a través de tu obra, que nos concedas, Señor, la gracia que necesitamos para seguir abriendo las puertas de nuestras parroquias, que guíes a aquellos individuos en nuestros equipos para que sean instrumentos para todos aquellos que ingresan a nuestras parroquias.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s-ES" sz="18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Danos, Señor, la gracia de realizar esta obra, de continuar trayendo vida a nuestra parroquia, Señor, continúa permitiéndonos decir sí a este ministerio.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s-ES" sz="18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Que en los desafíos que podamos enfrentar, a través de las luchas que podamos encontrar, siempre tengamos la fuerza y el coraje de ver siempre la bondad, de experimentar siempre tu gracia, de caminar siempre con y acompañar a las personas como nos llamas a hacerlo.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s-ES" sz="1800" kern="100" dirty="0">
                <a:effectLst/>
                <a:highlight>
                  <a:srgbClr val="FFFF00"/>
                </a:highlight>
                <a:latin typeface="Times New Roman" panose="02020603050405020304" pitchFamily="18" charset="0"/>
                <a:ea typeface="Aptos" panose="020B0004020202020204" pitchFamily="34" charset="0"/>
              </a:rPr>
              <a:t>Que en este ministerio siempre tengamos el valor de decir; así sea, como tú nos lo pedirías. </a:t>
            </a:r>
          </a:p>
          <a:p>
            <a:pPr marL="0" indent="0">
              <a:buNone/>
            </a:pPr>
            <a:r>
              <a:rPr lang="es-ES" sz="1800" kern="100" dirty="0">
                <a:effectLst/>
                <a:highlight>
                  <a:srgbClr val="FFFF00"/>
                </a:highlight>
                <a:latin typeface="Times New Roman" panose="02020603050405020304" pitchFamily="18" charset="0"/>
                <a:ea typeface="Aptos" panose="020B0004020202020204" pitchFamily="34" charset="0"/>
              </a:rPr>
              <a:t>Te pedimos esto en nombre de nuestro Señor Jesucristo, AMEN.</a:t>
            </a:r>
            <a:endParaRPr lang="en-US" sz="2000" dirty="0">
              <a:solidFill>
                <a:srgbClr val="333333"/>
              </a:solidFill>
              <a:effectLst/>
              <a:ea typeface="Calibri" panose="020F0502020204030204" pitchFamily="34" charset="0"/>
              <a:cs typeface="Times New Roman" panose="02020603050405020304" pitchFamily="18" charset="0"/>
            </a:endParaRPr>
          </a:p>
          <a:p>
            <a:pPr algn="ctr" eaLnBrk="1" hangingPunct="1">
              <a:lnSpc>
                <a:spcPct val="80000"/>
              </a:lnSpc>
              <a:buFont typeface="Wingdings" pitchFamily="2" charset="2"/>
              <a:buNone/>
            </a:pPr>
            <a:endParaRPr lang="en-US" sz="1900" dirty="0"/>
          </a:p>
        </p:txBody>
      </p:sp>
      <p:sp>
        <p:nvSpPr>
          <p:cNvPr id="3" name="Slide Number Placeholder 2">
            <a:extLst>
              <a:ext uri="{FF2B5EF4-FFF2-40B4-BE49-F238E27FC236}">
                <a16:creationId xmlns:a16="http://schemas.microsoft.com/office/drawing/2014/main" id="{8744641E-0DF1-4CC6-8897-5B88334E2A3B}"/>
              </a:ext>
            </a:extLst>
          </p:cNvPr>
          <p:cNvSpPr>
            <a:spLocks noGrp="1"/>
          </p:cNvSpPr>
          <p:nvPr>
            <p:ph type="sldNum" sz="quarter" idx="12"/>
          </p:nvPr>
        </p:nvSpPr>
        <p:spPr>
          <a:xfrm>
            <a:off x="7543800" y="6400800"/>
            <a:ext cx="1600200" cy="457200"/>
          </a:xfrm>
        </p:spPr>
        <p:txBody>
          <a:bodyPr/>
          <a:lstStyle/>
          <a:p>
            <a:pPr>
              <a:defRPr/>
            </a:pPr>
            <a:fld id="{1F5B16B8-947D-4FBB-B241-B6415930DBA0}" type="slidenum">
              <a:rPr lang="en-US" smtClean="0"/>
              <a:pPr>
                <a:defRPr/>
              </a:pPr>
              <a:t>2</a:t>
            </a:fld>
            <a:endParaRPr lang="en-US" dirty="0"/>
          </a:p>
        </p:txBody>
      </p:sp>
      <p:pic>
        <p:nvPicPr>
          <p:cNvPr id="4" name="Picture 3">
            <a:extLst>
              <a:ext uri="{FF2B5EF4-FFF2-40B4-BE49-F238E27FC236}">
                <a16:creationId xmlns:a16="http://schemas.microsoft.com/office/drawing/2014/main" id="{47ECE7DE-8D7A-06B2-BD5F-B8F07638AB03}"/>
              </a:ext>
            </a:extLst>
          </p:cNvPr>
          <p:cNvPicPr>
            <a:picLocks noChangeAspect="1"/>
          </p:cNvPicPr>
          <p:nvPr/>
        </p:nvPicPr>
        <p:blipFill>
          <a:blip r:embed="rId3"/>
          <a:stretch>
            <a:fillRect/>
          </a:stretch>
        </p:blipFill>
        <p:spPr>
          <a:xfrm>
            <a:off x="7570583" y="71924"/>
            <a:ext cx="1013234" cy="1356702"/>
          </a:xfrm>
          <a:prstGeom prst="rect">
            <a:avLst/>
          </a:prstGeom>
        </p:spPr>
      </p:pic>
      <p:sp>
        <p:nvSpPr>
          <p:cNvPr id="7" name="Rectangle 4">
            <a:extLst>
              <a:ext uri="{FF2B5EF4-FFF2-40B4-BE49-F238E27FC236}">
                <a16:creationId xmlns:a16="http://schemas.microsoft.com/office/drawing/2014/main" id="{215739F5-5E6F-01CA-2B35-E9BA14D412E8}"/>
              </a:ext>
            </a:extLst>
          </p:cNvPr>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9546208"/>
      </p:ext>
    </p:extLst>
  </p:cSld>
  <p:clrMapOvr>
    <a:masterClrMapping/>
  </p:clrMapOvr>
  <p:transition advClick="0" advTm="4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223A95-5436-1E04-5199-B78EEE3D5439}"/>
              </a:ext>
            </a:extLst>
          </p:cNvPr>
          <p:cNvSpPr>
            <a:spLocks noGrp="1"/>
          </p:cNvSpPr>
          <p:nvPr>
            <p:ph type="title"/>
          </p:nvPr>
        </p:nvSpPr>
        <p:spPr>
          <a:xfrm>
            <a:off x="998609" y="152400"/>
            <a:ext cx="7704667" cy="1752600"/>
          </a:xfrm>
        </p:spPr>
        <p:txBody>
          <a:bodyPr>
            <a:normAutofit/>
          </a:bodyPr>
          <a:lstStyle/>
          <a:p>
            <a:r>
              <a:rPr lang="es-ES" b="1" kern="0" dirty="0">
                <a:effectLst>
                  <a:outerShdw blurRad="38100" dist="38100" dir="2700000" algn="tl">
                    <a:srgbClr val="000000">
                      <a:alpha val="43137"/>
                    </a:srgbClr>
                  </a:outerShdw>
                </a:effectLst>
                <a:ea typeface="Times New Roman" panose="02020603050405020304" pitchFamily="18" charset="0"/>
                <a:cs typeface="Courier New" panose="02070309020205020404" pitchFamily="49" charset="0"/>
              </a:rPr>
              <a:t>16. ¿Cuánto tiempo debe durar el proceso del RICA?</a:t>
            </a:r>
            <a:endParaRPr lang="en-US"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51C03F6E-7294-5619-89C6-FBA206E08A68}"/>
              </a:ext>
            </a:extLst>
          </p:cNvPr>
          <p:cNvSpPr>
            <a:spLocks noGrp="1"/>
          </p:cNvSpPr>
          <p:nvPr>
            <p:ph idx="1"/>
          </p:nvPr>
        </p:nvSpPr>
        <p:spPr>
          <a:xfrm>
            <a:off x="982133" y="1295401"/>
            <a:ext cx="8161867" cy="5562600"/>
          </a:xfrm>
        </p:spPr>
        <p:txBody>
          <a:bodyPr>
            <a:normAutofit/>
          </a:bodyPr>
          <a:lstStyle/>
          <a:p>
            <a:r>
              <a:rPr lang="es-ES" b="1"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"Toma el tiempo que sea necesario".                                                </a:t>
            </a:r>
            <a:r>
              <a:rPr lang="es-ES"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Nos podemos apoyar en la Parte 1:                                                    Esquema para la Iniciación Cristiana ) (</a:t>
            </a:r>
            <a:r>
              <a:rPr lang="es-ES" kern="100" dirty="0" err="1">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pag.</a:t>
            </a:r>
            <a:r>
              <a:rPr lang="es-ES"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 12; antes del párrafo 36) donde se describe cada etapa/paso del proceso</a:t>
            </a:r>
            <a:r>
              <a:rPr lang="es-MX"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a:t>
            </a:r>
            <a:endParaRPr lang="es-ES"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endParaRPr>
          </a:p>
          <a:p>
            <a:r>
              <a:rPr lang="en-US" kern="100" dirty="0">
                <a:effectLst>
                  <a:outerShdw blurRad="38100" dist="38100" dir="2700000" algn="tl">
                    <a:srgbClr val="000000">
                      <a:alpha val="43137"/>
                    </a:srgbClr>
                  </a:outerShdw>
                </a:effectLst>
                <a:latin typeface="+mj-lt"/>
                <a:cs typeface="Times New Roman" panose="02020603050405020304" pitchFamily="18" charset="0"/>
              </a:rPr>
              <a:t>La </a:t>
            </a:r>
            <a:r>
              <a:rPr lang="en-US" kern="100" dirty="0" err="1">
                <a:effectLst>
                  <a:outerShdw blurRad="38100" dist="38100" dir="2700000" algn="tl">
                    <a:srgbClr val="000000">
                      <a:alpha val="43137"/>
                    </a:srgbClr>
                  </a:outerShdw>
                </a:effectLst>
                <a:latin typeface="+mj-lt"/>
                <a:cs typeface="Times New Roman" panose="02020603050405020304" pitchFamily="18" charset="0"/>
              </a:rPr>
              <a:t>etapa</a:t>
            </a:r>
            <a:r>
              <a:rPr lang="en-US" kern="100" dirty="0">
                <a:effectLst>
                  <a:outerShdw blurRad="38100" dist="38100" dir="2700000" algn="tl">
                    <a:srgbClr val="000000">
                      <a:alpha val="43137"/>
                    </a:srgbClr>
                  </a:outerShdw>
                </a:effectLst>
                <a:latin typeface="+mj-lt"/>
                <a:cs typeface="Times New Roman" panose="02020603050405020304" pitchFamily="18" charset="0"/>
              </a:rPr>
              <a:t> del Precatecumenado</a:t>
            </a:r>
            <a:r>
              <a:rPr lang="es-MX" kern="100" dirty="0">
                <a:effectLst>
                  <a:outerShdw blurRad="38100" dist="38100" dir="2700000" algn="tl">
                    <a:srgbClr val="000000">
                      <a:alpha val="43137"/>
                    </a:srgbClr>
                  </a:outerShdw>
                </a:effectLst>
                <a:latin typeface="+mj-lt"/>
                <a:cs typeface="Times New Roman" panose="02020603050405020304" pitchFamily="18" charset="0"/>
              </a:rPr>
              <a:t>/Preguntas, no tiene comienzo ni un final, </a:t>
            </a:r>
            <a:r>
              <a:rPr lang="es-MX" b="1" i="1" kern="100" dirty="0">
                <a:effectLst>
                  <a:outerShdw blurRad="38100" dist="38100" dir="2700000" algn="tl">
                    <a:srgbClr val="000000">
                      <a:alpha val="43137"/>
                    </a:srgbClr>
                  </a:outerShdw>
                </a:effectLst>
                <a:latin typeface="+mj-lt"/>
                <a:cs typeface="Times New Roman" panose="02020603050405020304" pitchFamily="18" charset="0"/>
              </a:rPr>
              <a:t>…es un tiempo sin duración…</a:t>
            </a:r>
          </a:p>
          <a:p>
            <a:r>
              <a:rPr lang="es-ES"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Aceptación en el Catecumenado, </a:t>
            </a:r>
            <a:r>
              <a:rPr lang="es-ES" b="1" i="1"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“…normalmente celebrado en alguna </a:t>
            </a:r>
            <a:r>
              <a:rPr lang="es-ES" b="1" i="1" u="sng"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o varias fechas anuales</a:t>
            </a:r>
            <a:r>
              <a:rPr lang="es-ES"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a:t>
            </a:r>
            <a:r>
              <a:rPr lang="en-US"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a:t>
            </a:r>
          </a:p>
          <a:p>
            <a:r>
              <a:rPr lang="es-MX"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Catecumenado: </a:t>
            </a:r>
            <a:r>
              <a:rPr lang="es-MX" b="1" i="1"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“…tiempo de diferente duración…”</a:t>
            </a:r>
          </a:p>
        </p:txBody>
      </p:sp>
      <p:sp>
        <p:nvSpPr>
          <p:cNvPr id="4" name="Marcador de número de diapositiva 3">
            <a:extLst>
              <a:ext uri="{FF2B5EF4-FFF2-40B4-BE49-F238E27FC236}">
                <a16:creationId xmlns:a16="http://schemas.microsoft.com/office/drawing/2014/main" id="{D7A50474-5FE0-E748-B8F5-FFED41CC3F21}"/>
              </a:ext>
            </a:extLst>
          </p:cNvPr>
          <p:cNvSpPr>
            <a:spLocks noGrp="1"/>
          </p:cNvSpPr>
          <p:nvPr>
            <p:ph type="sldNum" sz="quarter" idx="12"/>
          </p:nvPr>
        </p:nvSpPr>
        <p:spPr/>
        <p:txBody>
          <a:bodyPr/>
          <a:lstStyle/>
          <a:p>
            <a:pPr>
              <a:defRPr/>
            </a:pPr>
            <a:fld id="{1F5B16B8-947D-4FBB-B241-B6415930DBA0}" type="slidenum">
              <a:rPr lang="en-US" smtClean="0"/>
              <a:pPr>
                <a:defRPr/>
              </a:pPr>
              <a:t>20</a:t>
            </a:fld>
            <a:endParaRPr lang="en-US"/>
          </a:p>
        </p:txBody>
      </p:sp>
    </p:spTree>
    <p:extLst>
      <p:ext uri="{BB962C8B-B14F-4D97-AF65-F5344CB8AC3E}">
        <p14:creationId xmlns:p14="http://schemas.microsoft.com/office/powerpoint/2010/main" val="420638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F98735-9957-39AF-CFEC-05A5E3AC170A}"/>
              </a:ext>
            </a:extLst>
          </p:cNvPr>
          <p:cNvSpPr>
            <a:spLocks noGrp="1"/>
          </p:cNvSpPr>
          <p:nvPr>
            <p:ph type="title"/>
          </p:nvPr>
        </p:nvSpPr>
        <p:spPr>
          <a:xfrm>
            <a:off x="967717" y="152400"/>
            <a:ext cx="8161867" cy="1752600"/>
          </a:xfrm>
        </p:spPr>
        <p:txBody>
          <a:bodyPr>
            <a:noAutofit/>
          </a:bodyPr>
          <a:lstStyle/>
          <a:p>
            <a:r>
              <a:rPr lang="es-ES" b="1" kern="0" dirty="0">
                <a:effectLst>
                  <a:outerShdw blurRad="38100" dist="38100" dir="2700000" algn="tl">
                    <a:srgbClr val="000000">
                      <a:alpha val="43137"/>
                    </a:srgbClr>
                  </a:outerShdw>
                </a:effectLst>
                <a:ea typeface="Times New Roman" panose="02020603050405020304" pitchFamily="18" charset="0"/>
                <a:cs typeface="Courier New" panose="02070309020205020404" pitchFamily="49" charset="0"/>
              </a:rPr>
              <a:t>17. ¿Cómo incorporar la Mistagógia en el proceso de iniciación?</a:t>
            </a:r>
            <a:br>
              <a:rPr lang="en-US" b="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endParaRPr lang="en-US"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A00A6E4D-6E74-A759-D551-A3BF88D4D613}"/>
              </a:ext>
            </a:extLst>
          </p:cNvPr>
          <p:cNvSpPr>
            <a:spLocks noGrp="1"/>
          </p:cNvSpPr>
          <p:nvPr>
            <p:ph idx="1"/>
          </p:nvPr>
        </p:nvSpPr>
        <p:spPr>
          <a:xfrm>
            <a:off x="838201" y="1143000"/>
            <a:ext cx="8305800" cy="5715000"/>
          </a:xfrm>
        </p:spPr>
        <p:txBody>
          <a:bodyPr>
            <a:normAutofit lnSpcReduction="10000"/>
          </a:bodyPr>
          <a:lstStyle/>
          <a:p>
            <a:r>
              <a:rPr lang="es-MX" dirty="0">
                <a:latin typeface="Aptos" panose="020B0004020202020204" pitchFamily="34" charset="0"/>
              </a:rPr>
              <a:t>La Mistagógia, no es un paso o etapa del proceso a alcanzar, es mas que eso. </a:t>
            </a:r>
          </a:p>
          <a:p>
            <a:r>
              <a:rPr lang="es-ES" sz="2600" u="sng"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Es una metodología que impregna la Iniciación desde el primer día</a:t>
            </a:r>
            <a:r>
              <a:rPr lang="es-ES" sz="2600" kern="100" dirty="0">
                <a:effectLst/>
                <a:latin typeface="Aptos" panose="020B0004020202020204" pitchFamily="34" charset="0"/>
                <a:ea typeface="Aptos" panose="020B0004020202020204" pitchFamily="34" charset="0"/>
                <a:cs typeface="Times New Roman" panose="02020603050405020304" pitchFamily="18" charset="0"/>
              </a:rPr>
              <a:t>. Es un proceso de guiar o, en algunos casos, de entrenar a las personas para que encuentren y descubran el misterio que es Dios. </a:t>
            </a:r>
          </a:p>
          <a:p>
            <a:r>
              <a:rPr lang="es-ES" sz="2600" kern="100" dirty="0">
                <a:effectLst/>
                <a:latin typeface="Aptos" panose="020B0004020202020204" pitchFamily="34" charset="0"/>
                <a:ea typeface="Aptos" panose="020B0004020202020204" pitchFamily="34" charset="0"/>
                <a:cs typeface="Times New Roman" panose="02020603050405020304" pitchFamily="18" charset="0"/>
              </a:rPr>
              <a:t>Es prepararlos en la autorrevelación de Dios, aprender a ver a Dios en todas las cosas. </a:t>
            </a:r>
          </a:p>
          <a:p>
            <a:r>
              <a:rPr lang="es-ES" sz="2600" kern="100" dirty="0">
                <a:effectLst/>
                <a:latin typeface="Aptos" panose="020B0004020202020204" pitchFamily="34" charset="0"/>
                <a:ea typeface="Aptos" panose="020B0004020202020204" pitchFamily="34" charset="0"/>
                <a:cs typeface="Times New Roman" panose="02020603050405020304" pitchFamily="18" charset="0"/>
              </a:rPr>
              <a:t>Así que comienza con unas preguntas, quizás la misma primera noche que nos reunimos:                                </a:t>
            </a:r>
            <a:r>
              <a:rPr lang="es-ES" sz="2600" i="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¿Qué experiencias has tenido que te sorprendieron y/o te maravillaron?                                                                                 ¿Amas estar en las montañas o en el mar?                           ¿Cómo fue cuando viste a tu hijo/a por primera vez? </a:t>
            </a:r>
            <a:endParaRPr lang="en-US" sz="2600" i="1" dirty="0">
              <a:effectLst>
                <a:outerShdw blurRad="38100" dist="38100" dir="2700000" algn="tl">
                  <a:srgbClr val="000000">
                    <a:alpha val="43137"/>
                  </a:srgbClr>
                </a:outerShdw>
              </a:effectLst>
            </a:endParaRPr>
          </a:p>
        </p:txBody>
      </p:sp>
      <p:sp>
        <p:nvSpPr>
          <p:cNvPr id="4" name="Marcador de número de diapositiva 3">
            <a:extLst>
              <a:ext uri="{FF2B5EF4-FFF2-40B4-BE49-F238E27FC236}">
                <a16:creationId xmlns:a16="http://schemas.microsoft.com/office/drawing/2014/main" id="{C566A7BE-130E-55DA-3A97-76E03E762704}"/>
              </a:ext>
            </a:extLst>
          </p:cNvPr>
          <p:cNvSpPr>
            <a:spLocks noGrp="1"/>
          </p:cNvSpPr>
          <p:nvPr>
            <p:ph type="sldNum" sz="quarter" idx="12"/>
          </p:nvPr>
        </p:nvSpPr>
        <p:spPr/>
        <p:txBody>
          <a:bodyPr/>
          <a:lstStyle/>
          <a:p>
            <a:pPr>
              <a:defRPr/>
            </a:pPr>
            <a:fld id="{1F5B16B8-947D-4FBB-B241-B6415930DBA0}" type="slidenum">
              <a:rPr lang="en-US" smtClean="0"/>
              <a:pPr>
                <a:defRPr/>
              </a:pPr>
              <a:t>21</a:t>
            </a:fld>
            <a:endParaRPr lang="en-US"/>
          </a:p>
        </p:txBody>
      </p:sp>
    </p:spTree>
    <p:extLst>
      <p:ext uri="{BB962C8B-B14F-4D97-AF65-F5344CB8AC3E}">
        <p14:creationId xmlns:p14="http://schemas.microsoft.com/office/powerpoint/2010/main" val="50134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53A0EB-4ECA-1A41-1EBA-63D7B57F5C25}"/>
              </a:ext>
            </a:extLst>
          </p:cNvPr>
          <p:cNvSpPr>
            <a:spLocks noGrp="1"/>
          </p:cNvSpPr>
          <p:nvPr>
            <p:ph type="title"/>
          </p:nvPr>
        </p:nvSpPr>
        <p:spPr>
          <a:xfrm>
            <a:off x="762001" y="457201"/>
            <a:ext cx="8382000" cy="1981200"/>
          </a:xfrm>
        </p:spPr>
        <p:txBody>
          <a:bodyPr/>
          <a:lstStyle/>
          <a:p>
            <a:r>
              <a:rPr lang="es-MX" b="1" dirty="0">
                <a:effectLst>
                  <a:outerShdw blurRad="38100" dist="38100" dir="2700000" algn="tl">
                    <a:srgbClr val="000000">
                      <a:alpha val="43137"/>
                    </a:srgbClr>
                  </a:outerShdw>
                </a:effectLst>
              </a:rPr>
              <a:t>El conocimiento del Misterio de Dios: </a:t>
            </a:r>
            <a:r>
              <a:rPr lang="es-MX" b="1" u="sng" dirty="0">
                <a:effectLst>
                  <a:outerShdw blurRad="38100" dist="38100" dir="2700000" algn="tl">
                    <a:srgbClr val="000000">
                      <a:alpha val="43137"/>
                    </a:srgbClr>
                  </a:outerShdw>
                </a:effectLst>
              </a:rPr>
              <a:t>La Mistagógia</a:t>
            </a:r>
            <a:endParaRPr lang="en-US" b="1" u="sng"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34F09043-37F7-A513-7151-45409BC040F6}"/>
              </a:ext>
            </a:extLst>
          </p:cNvPr>
          <p:cNvSpPr>
            <a:spLocks noGrp="1"/>
          </p:cNvSpPr>
          <p:nvPr>
            <p:ph idx="1"/>
          </p:nvPr>
        </p:nvSpPr>
        <p:spPr>
          <a:xfrm>
            <a:off x="982133" y="2209801"/>
            <a:ext cx="8161867" cy="4419600"/>
          </a:xfrm>
        </p:spPr>
        <p:txBody>
          <a:bodyPr>
            <a:noAutofit/>
          </a:bodyPr>
          <a:lstStyle/>
          <a:p>
            <a:r>
              <a:rPr lang="es-ES" sz="3200" kern="100" dirty="0">
                <a:effectLst/>
                <a:latin typeface="+mj-lt"/>
                <a:ea typeface="Aptos" panose="020B0004020202020204" pitchFamily="34" charset="0"/>
                <a:cs typeface="Times New Roman" panose="02020603050405020304" pitchFamily="18" charset="0"/>
              </a:rPr>
              <a:t>Es la forma en que hacemos todo en el proceso de Iniciación, para reflexionar sobre nuestras propias vidas y cómo Dios se ha revelado en ellas. </a:t>
            </a:r>
          </a:p>
          <a:p>
            <a:r>
              <a:rPr lang="es-ES" sz="3200" kern="100" dirty="0">
                <a:effectLst/>
                <a:latin typeface="+mj-lt"/>
                <a:ea typeface="Aptos" panose="020B0004020202020204" pitchFamily="34" charset="0"/>
                <a:cs typeface="Times New Roman" panose="02020603050405020304" pitchFamily="18" charset="0"/>
              </a:rPr>
              <a:t>Ten en cuenta que hay un taller del foro que realizamos en febrero de 2023 llamado </a:t>
            </a:r>
            <a:r>
              <a:rPr lang="es-ES" sz="3200" b="1" kern="100" dirty="0">
                <a:effectLst/>
                <a:latin typeface="+mj-lt"/>
                <a:ea typeface="Aptos" panose="020B0004020202020204" pitchFamily="34" charset="0"/>
                <a:cs typeface="Times New Roman" panose="02020603050405020304" pitchFamily="18" charset="0"/>
              </a:rPr>
              <a:t>"Creando un Mistagógia efectiva", </a:t>
            </a:r>
            <a:r>
              <a:rPr lang="es-ES" sz="3200" kern="100" dirty="0">
                <a:effectLst/>
                <a:latin typeface="+mj-lt"/>
                <a:ea typeface="Aptos" panose="020B0004020202020204" pitchFamily="34" charset="0"/>
                <a:cs typeface="Times New Roman" panose="02020603050405020304" pitchFamily="18" charset="0"/>
              </a:rPr>
              <a:t>visita nuestro sitio web</a:t>
            </a:r>
            <a:endParaRPr lang="en-US" sz="3200" b="1" dirty="0">
              <a:latin typeface="+mj-lt"/>
            </a:endParaRPr>
          </a:p>
        </p:txBody>
      </p:sp>
      <p:sp>
        <p:nvSpPr>
          <p:cNvPr id="4" name="Marcador de número de diapositiva 3">
            <a:extLst>
              <a:ext uri="{FF2B5EF4-FFF2-40B4-BE49-F238E27FC236}">
                <a16:creationId xmlns:a16="http://schemas.microsoft.com/office/drawing/2014/main" id="{BE544A25-47D8-249F-39D4-B338C2E4E69D}"/>
              </a:ext>
            </a:extLst>
          </p:cNvPr>
          <p:cNvSpPr>
            <a:spLocks noGrp="1"/>
          </p:cNvSpPr>
          <p:nvPr>
            <p:ph type="sldNum" sz="quarter" idx="12"/>
          </p:nvPr>
        </p:nvSpPr>
        <p:spPr/>
        <p:txBody>
          <a:bodyPr/>
          <a:lstStyle/>
          <a:p>
            <a:pPr>
              <a:defRPr/>
            </a:pPr>
            <a:fld id="{1F5B16B8-947D-4FBB-B241-B6415930DBA0}" type="slidenum">
              <a:rPr lang="en-US" smtClean="0"/>
              <a:pPr>
                <a:defRPr/>
              </a:pPr>
              <a:t>22</a:t>
            </a:fld>
            <a:endParaRPr lang="en-US"/>
          </a:p>
        </p:txBody>
      </p:sp>
    </p:spTree>
    <p:extLst>
      <p:ext uri="{BB962C8B-B14F-4D97-AF65-F5344CB8AC3E}">
        <p14:creationId xmlns:p14="http://schemas.microsoft.com/office/powerpoint/2010/main" val="186183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706837" y="6553200"/>
            <a:ext cx="4437164"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90052" y="1665065"/>
            <a:ext cx="1114948" cy="913571"/>
            <a:chOff x="3438789" y="94068"/>
            <a:chExt cx="1219200" cy="1131134"/>
          </a:xfrm>
        </p:grpSpPr>
        <p:sp>
          <p:nvSpPr>
            <p:cNvPr id="11" name="TextBox 10"/>
            <p:cNvSpPr txBox="1"/>
            <p:nvPr/>
          </p:nvSpPr>
          <p:spPr>
            <a:xfrm>
              <a:off x="3438789" y="882237"/>
              <a:ext cx="1219200" cy="342965"/>
            </a:xfrm>
            <a:prstGeom prst="rect">
              <a:avLst/>
            </a:prstGeom>
            <a:solidFill>
              <a:schemeClr val="bg1">
                <a:alpha val="67000"/>
              </a:schemeClr>
            </a:solidFill>
          </p:spPr>
          <p:txBody>
            <a:bodyPr wrap="square" rtlCol="0">
              <a:spAutoFit/>
            </a:bodyPr>
            <a:lstStyle/>
            <a:p>
              <a:pPr algn="ctr"/>
              <a:r>
                <a:rPr lang="en-US" sz="1200" dirty="0">
                  <a:latin typeface="Arial Narrow" panose="020B0606020202030204" pitchFamily="34" charset="0"/>
                </a:rPr>
                <a:t>Juana (no </a:t>
              </a:r>
              <a:r>
                <a:rPr lang="en-US" sz="1200" dirty="0" err="1">
                  <a:latin typeface="Arial Narrow" panose="020B0606020202030204" pitchFamily="34" charset="0"/>
                </a:rPr>
                <a:t>baut</a:t>
              </a:r>
              <a:r>
                <a:rPr lang="en-US" sz="1200" dirty="0">
                  <a:latin typeface="Arial Narrow" panose="020B0606020202030204" pitchFamily="34" charset="0"/>
                </a:rPr>
                <a: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2744" y="94068"/>
              <a:ext cx="843993" cy="865745"/>
            </a:xfrm>
            <a:prstGeom prst="rect">
              <a:avLst/>
            </a:prstGeom>
          </p:spPr>
        </p:pic>
      </p:grpSp>
      <p:grpSp>
        <p:nvGrpSpPr>
          <p:cNvPr id="4" name="Group 3"/>
          <p:cNvGrpSpPr/>
          <p:nvPr/>
        </p:nvGrpSpPr>
        <p:grpSpPr>
          <a:xfrm>
            <a:off x="1254088" y="597652"/>
            <a:ext cx="1090874" cy="970405"/>
            <a:chOff x="4562363" y="152400"/>
            <a:chExt cx="1090874" cy="970405"/>
          </a:xfrm>
        </p:grpSpPr>
        <p:sp>
          <p:nvSpPr>
            <p:cNvPr id="12" name="TextBox 11"/>
            <p:cNvSpPr txBox="1"/>
            <p:nvPr/>
          </p:nvSpPr>
          <p:spPr>
            <a:xfrm>
              <a:off x="4562363" y="845806"/>
              <a:ext cx="1090874" cy="276999"/>
            </a:xfrm>
            <a:prstGeom prst="rect">
              <a:avLst/>
            </a:prstGeom>
            <a:solidFill>
              <a:schemeClr val="bg1">
                <a:alpha val="67000"/>
              </a:schemeClr>
            </a:solidFill>
          </p:spPr>
          <p:txBody>
            <a:bodyPr wrap="square" rtlCol="0">
              <a:spAutoFit/>
            </a:bodyPr>
            <a:lstStyle/>
            <a:p>
              <a:pPr algn="ctr"/>
              <a:r>
                <a:rPr lang="en-US" sz="1200" dirty="0">
                  <a:latin typeface="Arial Narrow" panose="020B0606020202030204" pitchFamily="34" charset="0"/>
                </a:rPr>
                <a:t>Lulu (no </a:t>
              </a:r>
              <a:r>
                <a:rPr lang="en-US" sz="1200" dirty="0" err="1">
                  <a:latin typeface="Arial Narrow" panose="020B0606020202030204" pitchFamily="34" charset="0"/>
                </a:rPr>
                <a:t>baut</a:t>
              </a:r>
              <a:r>
                <a:rPr lang="en-US" sz="1200" dirty="0">
                  <a:latin typeface="Arial Narrow" panose="020B0606020202030204" pitchFamily="34" charset="0"/>
                </a:rPr>
                <a: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2364" y="152400"/>
              <a:ext cx="1090873" cy="853966"/>
            </a:xfrm>
            <a:prstGeom prst="rect">
              <a:avLst/>
            </a:prstGeom>
          </p:spPr>
        </p:pic>
      </p:grpSp>
      <p:grpSp>
        <p:nvGrpSpPr>
          <p:cNvPr id="15" name="Group 14"/>
          <p:cNvGrpSpPr/>
          <p:nvPr/>
        </p:nvGrpSpPr>
        <p:grpSpPr>
          <a:xfrm>
            <a:off x="1628524" y="5162494"/>
            <a:ext cx="852054" cy="1149792"/>
            <a:chOff x="7848600" y="180182"/>
            <a:chExt cx="1090873" cy="1541659"/>
          </a:xfrm>
        </p:grpSpPr>
        <p:sp>
          <p:nvSpPr>
            <p:cNvPr id="13" name="TextBox 12"/>
            <p:cNvSpPr txBox="1"/>
            <p:nvPr/>
          </p:nvSpPr>
          <p:spPr>
            <a:xfrm>
              <a:off x="7848600" y="1102833"/>
              <a:ext cx="1090873" cy="619008"/>
            </a:xfrm>
            <a:prstGeom prst="rect">
              <a:avLst/>
            </a:prstGeom>
            <a:solidFill>
              <a:schemeClr val="bg1">
                <a:alpha val="67000"/>
              </a:schemeClr>
            </a:solidFill>
          </p:spPr>
          <p:txBody>
            <a:bodyPr wrap="square" rtlCol="0">
              <a:spAutoFit/>
            </a:bodyPr>
            <a:lstStyle/>
            <a:p>
              <a:pPr algn="ctr"/>
              <a:r>
                <a:rPr lang="en-US" sz="1200" dirty="0">
                  <a:latin typeface="Arial Narrow" panose="020B0606020202030204" pitchFamily="34" charset="0"/>
                </a:rPr>
                <a:t>Elias (</a:t>
              </a:r>
              <a:r>
                <a:rPr lang="en-US" sz="1200" dirty="0" err="1">
                  <a:latin typeface="Arial Narrow" panose="020B0606020202030204" pitchFamily="34" charset="0"/>
                </a:rPr>
                <a:t>baut</a:t>
              </a:r>
              <a:r>
                <a:rPr lang="en-US" sz="1200" dirty="0">
                  <a:latin typeface="Arial Narrow" panose="020B0606020202030204" pitchFamily="34" charset="0"/>
                </a:rPr>
                <a:t>. </a:t>
              </a:r>
              <a:r>
                <a:rPr lang="en-US" sz="1200" dirty="0" err="1">
                  <a:latin typeface="Arial Narrow" panose="020B0606020202030204" pitchFamily="34" charset="0"/>
                </a:rPr>
                <a:t>cristiano</a:t>
              </a:r>
              <a:r>
                <a:rPr lang="en-US" sz="1200" dirty="0">
                  <a:latin typeface="Arial Narrow" panose="020B0606020202030204" pitchFamily="34" charset="0"/>
                </a:rPr>
                <a:t>)</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8871" y="180182"/>
              <a:ext cx="1054836" cy="947594"/>
            </a:xfrm>
            <a:prstGeom prst="rect">
              <a:avLst/>
            </a:prstGeom>
          </p:spPr>
        </p:pic>
      </p:grpSp>
      <p:grpSp>
        <p:nvGrpSpPr>
          <p:cNvPr id="7" name="Group 6"/>
          <p:cNvGrpSpPr/>
          <p:nvPr/>
        </p:nvGrpSpPr>
        <p:grpSpPr>
          <a:xfrm>
            <a:off x="790052" y="3896064"/>
            <a:ext cx="1114948" cy="1134704"/>
            <a:chOff x="4575984" y="1297173"/>
            <a:chExt cx="1082906" cy="1610534"/>
          </a:xfrm>
        </p:grpSpPr>
        <p:sp>
          <p:nvSpPr>
            <p:cNvPr id="19" name="TextBox 18"/>
            <p:cNvSpPr txBox="1"/>
            <p:nvPr/>
          </p:nvSpPr>
          <p:spPr>
            <a:xfrm>
              <a:off x="4575984" y="2252446"/>
              <a:ext cx="1082906" cy="655261"/>
            </a:xfrm>
            <a:prstGeom prst="rect">
              <a:avLst/>
            </a:prstGeom>
            <a:solidFill>
              <a:schemeClr val="bg1">
                <a:alpha val="67000"/>
              </a:schemeClr>
            </a:solidFill>
          </p:spPr>
          <p:txBody>
            <a:bodyPr wrap="square" rtlCol="0">
              <a:spAutoFit/>
            </a:bodyPr>
            <a:lstStyle/>
            <a:p>
              <a:pPr algn="ctr"/>
              <a:r>
                <a:rPr lang="en-US" sz="1200" dirty="0">
                  <a:latin typeface="Arial Narrow" panose="020B0606020202030204" pitchFamily="34" charset="0"/>
                </a:rPr>
                <a:t>Miguel (No </a:t>
              </a:r>
              <a:r>
                <a:rPr lang="en-US" sz="1200" dirty="0" err="1">
                  <a:latin typeface="Arial Narrow" panose="020B0606020202030204" pitchFamily="34" charset="0"/>
                </a:rPr>
                <a:t>cristiano</a:t>
              </a:r>
              <a:r>
                <a:rPr lang="en-US" sz="1200" dirty="0">
                  <a:latin typeface="Arial Narrow" panose="020B0606020202030204" pitchFamily="34" charset="0"/>
                </a:rPr>
                <a:t>)</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0333" y="1297173"/>
              <a:ext cx="834209" cy="1052441"/>
            </a:xfrm>
            <a:prstGeom prst="rect">
              <a:avLst/>
            </a:prstGeom>
          </p:spPr>
        </p:pic>
      </p:grpSp>
      <p:graphicFrame>
        <p:nvGraphicFramePr>
          <p:cNvPr id="34" name="Content Placeholder 2"/>
          <p:cNvGraphicFramePr>
            <a:graphicFrameLocks noGrp="1"/>
          </p:cNvGraphicFramePr>
          <p:nvPr>
            <p:ph sz="quarter" idx="4294967295"/>
          </p:nvPr>
        </p:nvGraphicFramePr>
        <p:xfrm>
          <a:off x="0" y="6574676"/>
          <a:ext cx="8991600" cy="2833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5" name="Group 4"/>
          <p:cNvGrpSpPr/>
          <p:nvPr/>
        </p:nvGrpSpPr>
        <p:grpSpPr>
          <a:xfrm>
            <a:off x="1510322" y="2578636"/>
            <a:ext cx="970255" cy="1317428"/>
            <a:chOff x="3545293" y="1433748"/>
            <a:chExt cx="1090873" cy="1607181"/>
          </a:xfrm>
        </p:grpSpPr>
        <p:sp>
          <p:nvSpPr>
            <p:cNvPr id="14" name="TextBox 13"/>
            <p:cNvSpPr txBox="1"/>
            <p:nvPr/>
          </p:nvSpPr>
          <p:spPr>
            <a:xfrm>
              <a:off x="3545293" y="2252445"/>
              <a:ext cx="1090873" cy="788484"/>
            </a:xfrm>
            <a:prstGeom prst="rect">
              <a:avLst/>
            </a:prstGeom>
            <a:solidFill>
              <a:schemeClr val="bg1">
                <a:alpha val="67000"/>
              </a:schemeClr>
            </a:solidFill>
          </p:spPr>
          <p:txBody>
            <a:bodyPr wrap="square" rtlCol="0">
              <a:spAutoFit/>
            </a:bodyPr>
            <a:lstStyle/>
            <a:p>
              <a:pPr algn="ctr"/>
              <a:r>
                <a:rPr lang="en-US" sz="1200" dirty="0">
                  <a:latin typeface="Arial Narrow" panose="020B0606020202030204" pitchFamily="34" charset="0"/>
                </a:rPr>
                <a:t>Pepe (</a:t>
              </a:r>
              <a:r>
                <a:rPr lang="en-US" sz="1200" dirty="0" err="1">
                  <a:latin typeface="Arial Narrow" panose="020B0606020202030204" pitchFamily="34" charset="0"/>
                </a:rPr>
                <a:t>baut</a:t>
              </a:r>
              <a:r>
                <a:rPr lang="en-US" sz="1200" dirty="0">
                  <a:latin typeface="Arial Narrow" panose="020B0606020202030204" pitchFamily="34" charset="0"/>
                </a:rPr>
                <a:t>. </a:t>
              </a:r>
              <a:r>
                <a:rPr lang="es-MX" sz="1200" dirty="0">
                  <a:latin typeface="Arial Narrow" panose="020B0606020202030204" pitchFamily="34" charset="0"/>
                </a:rPr>
                <a:t>Católico. No catequizado</a:t>
              </a:r>
              <a:r>
                <a:rPr lang="en-US" sz="1200" dirty="0">
                  <a:latin typeface="Arial Narrow" panose="020B0606020202030204" pitchFamily="34" charset="0"/>
                </a:rPr>
                <a:t>)</a:t>
              </a: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65911" y="1433748"/>
              <a:ext cx="851708" cy="867641"/>
            </a:xfrm>
            <a:prstGeom prst="rect">
              <a:avLst/>
            </a:prstGeom>
          </p:spPr>
        </p:pic>
      </p:grpSp>
      <p:sp>
        <p:nvSpPr>
          <p:cNvPr id="21" name="TextBox 20"/>
          <p:cNvSpPr txBox="1"/>
          <p:nvPr/>
        </p:nvSpPr>
        <p:spPr>
          <a:xfrm rot="5400000">
            <a:off x="7473831" y="4859785"/>
            <a:ext cx="3094117" cy="246221"/>
          </a:xfrm>
          <a:prstGeom prst="rect">
            <a:avLst/>
          </a:prstGeom>
          <a:noFill/>
        </p:spPr>
        <p:txBody>
          <a:bodyPr wrap="none" rtlCol="0">
            <a:spAutoFit/>
          </a:bodyPr>
          <a:lstStyle/>
          <a:p>
            <a:pPr algn="ctr"/>
            <a:r>
              <a:rPr lang="en-US" sz="1000" dirty="0"/>
              <a:t>Copyright © TeamRCIA.com. All rights reserved.</a:t>
            </a:r>
          </a:p>
        </p:txBody>
      </p:sp>
      <p:grpSp>
        <p:nvGrpSpPr>
          <p:cNvPr id="22" name="Group 21"/>
          <p:cNvGrpSpPr/>
          <p:nvPr/>
        </p:nvGrpSpPr>
        <p:grpSpPr>
          <a:xfrm>
            <a:off x="2480577" y="838199"/>
            <a:ext cx="6663423" cy="5562601"/>
            <a:chOff x="259147" y="533400"/>
            <a:chExt cx="7490746" cy="5029200"/>
          </a:xfrm>
        </p:grpSpPr>
        <p:pic>
          <p:nvPicPr>
            <p:cNvPr id="23" name="Picture 22" descr="path on the Way of Faith - color.png"/>
            <p:cNvPicPr/>
            <p:nvPr/>
          </p:nvPicPr>
          <p:blipFill>
            <a:blip r:embed="rId13" cstate="print"/>
            <a:srcRect t="2732" b="6186"/>
            <a:stretch>
              <a:fillRect/>
            </a:stretch>
          </p:blipFill>
          <p:spPr>
            <a:xfrm>
              <a:off x="259147" y="533400"/>
              <a:ext cx="7490746" cy="5029200"/>
            </a:xfrm>
            <a:prstGeom prst="rect">
              <a:avLst/>
            </a:prstGeom>
          </p:spPr>
        </p:pic>
        <p:pic>
          <p:nvPicPr>
            <p:cNvPr id="24" name="Picture 23"/>
            <p:cNvPicPr/>
            <p:nvPr/>
          </p:nvPicPr>
          <p:blipFill>
            <a:blip r:embed="rId14" cstate="print">
              <a:extLst>
                <a:ext uri="{28A0092B-C50C-407E-A947-70E740481C1C}">
                  <a14:useLocalDpi xmlns:a14="http://schemas.microsoft.com/office/drawing/2010/main" val="0"/>
                </a:ext>
              </a:extLst>
            </a:blip>
            <a:stretch>
              <a:fillRect/>
            </a:stretch>
          </p:blipFill>
          <p:spPr>
            <a:xfrm rot="19699759">
              <a:off x="4377450" y="4800125"/>
              <a:ext cx="2158128" cy="451570"/>
            </a:xfrm>
            <a:prstGeom prst="rect">
              <a:avLst/>
            </a:prstGeom>
          </p:spPr>
        </p:pic>
      </p:grpSp>
    </p:spTree>
    <p:extLst>
      <p:ext uri="{BB962C8B-B14F-4D97-AF65-F5344CB8AC3E}">
        <p14:creationId xmlns:p14="http://schemas.microsoft.com/office/powerpoint/2010/main" val="1141100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354416-2340-5931-BC3A-30FE7E15DFD9}"/>
              </a:ext>
            </a:extLst>
          </p:cNvPr>
          <p:cNvSpPr>
            <a:spLocks noGrp="1"/>
          </p:cNvSpPr>
          <p:nvPr>
            <p:ph type="title"/>
          </p:nvPr>
        </p:nvSpPr>
        <p:spPr>
          <a:xfrm>
            <a:off x="982133" y="1"/>
            <a:ext cx="8161867" cy="838199"/>
          </a:xfrm>
        </p:spPr>
        <p:txBody>
          <a:bodyPr>
            <a:normAutofit fontScale="90000"/>
          </a:bodyPr>
          <a:lstStyle/>
          <a:p>
            <a:r>
              <a:rPr lang="es-MX" sz="5400" b="1" dirty="0">
                <a:effectLst>
                  <a:outerShdw blurRad="38100" dist="38100" dir="2700000" algn="tl">
                    <a:srgbClr val="000000">
                      <a:alpha val="43137"/>
                    </a:srgbClr>
                  </a:outerShdw>
                </a:effectLst>
              </a:rPr>
              <a:t>RECURSOS Y FORMACION</a:t>
            </a:r>
            <a:endParaRPr lang="en-US" sz="5400"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B9B2F974-36B9-3EA1-4FF7-B261C44575CE}"/>
              </a:ext>
            </a:extLst>
          </p:cNvPr>
          <p:cNvSpPr>
            <a:spLocks noGrp="1"/>
          </p:cNvSpPr>
          <p:nvPr>
            <p:ph idx="1"/>
          </p:nvPr>
        </p:nvSpPr>
        <p:spPr>
          <a:xfrm>
            <a:off x="685801" y="762000"/>
            <a:ext cx="8458200" cy="6096000"/>
          </a:xfrm>
        </p:spPr>
        <p:txBody>
          <a:bodyPr>
            <a:normAutofit fontScale="92500" lnSpcReduction="20000"/>
          </a:bodyPr>
          <a:lstStyle/>
          <a:p>
            <a:r>
              <a:rPr lang="es-ES" sz="3000" b="1" kern="0" dirty="0">
                <a:effectLst>
                  <a:outerShdw blurRad="38100" dist="38100" dir="2700000" algn="tl">
                    <a:srgbClr val="000000">
                      <a:alpha val="43137"/>
                    </a:srgbClr>
                  </a:outerShdw>
                </a:effectLst>
                <a:latin typeface="+mj-lt"/>
                <a:ea typeface="Times New Roman" panose="02020603050405020304" pitchFamily="18" charset="0"/>
                <a:cs typeface="Courier New" panose="02070309020205020404" pitchFamily="49" charset="0"/>
              </a:rPr>
              <a:t>18. ¿Formato (script) para la liturgia el RICA? </a:t>
            </a:r>
          </a:p>
          <a:p>
            <a:r>
              <a:rPr lang="es-ES" kern="0" dirty="0">
                <a:latin typeface="+mj-lt"/>
                <a:ea typeface="Times New Roman" panose="02020603050405020304" pitchFamily="18" charset="0"/>
                <a:cs typeface="Courier New" panose="02070309020205020404" pitchFamily="49" charset="0"/>
              </a:rPr>
              <a:t>Manual</a:t>
            </a:r>
            <a:r>
              <a:rPr lang="es-ES" sz="3000" kern="0" dirty="0">
                <a:latin typeface="+mj-lt"/>
                <a:ea typeface="Times New Roman" panose="02020603050405020304" pitchFamily="18" charset="0"/>
                <a:cs typeface="Courier New" panose="02070309020205020404" pitchFamily="49" charset="0"/>
              </a:rPr>
              <a:t> de estudio </a:t>
            </a:r>
            <a:r>
              <a:rPr lang="es-ES" kern="0" dirty="0">
                <a:latin typeface="+mj-lt"/>
                <a:ea typeface="Times New Roman" panose="02020603050405020304" pitchFamily="18" charset="0"/>
                <a:cs typeface="Courier New" panose="02070309020205020404" pitchFamily="49" charset="0"/>
              </a:rPr>
              <a:t>del RICA.</a:t>
            </a:r>
            <a:endParaRPr lang="en-US" kern="100" dirty="0">
              <a:latin typeface="+mj-lt"/>
              <a:ea typeface="Calibri" panose="020F0502020204030204" pitchFamily="34" charset="0"/>
              <a:cs typeface="Times New Roman" panose="02020603050405020304" pitchFamily="18" charset="0"/>
            </a:endParaRPr>
          </a:p>
          <a:p>
            <a:r>
              <a:rPr lang="es-ES" kern="100" dirty="0">
                <a:effectLst/>
                <a:latin typeface="Aptos" panose="020B0004020202020204" pitchFamily="34" charset="0"/>
                <a:ea typeface="Aptos" panose="020B0004020202020204" pitchFamily="34" charset="0"/>
                <a:cs typeface="Times New Roman" panose="02020603050405020304" pitchFamily="18" charset="0"/>
              </a:rPr>
              <a:t>La constitución del Vaticano II sobre la iglesia, Lumen Gentium (Luz de los Pueblos, 11).</a:t>
            </a:r>
          </a:p>
          <a:p>
            <a:r>
              <a:rPr lang="es-ES" kern="100" dirty="0">
                <a:latin typeface="Aptos" panose="020B0004020202020204" pitchFamily="34" charset="0"/>
                <a:ea typeface="Aptos" panose="020B0004020202020204" pitchFamily="34" charset="0"/>
                <a:cs typeface="Times New Roman" panose="02020603050405020304" pitchFamily="18" charset="0"/>
              </a:rPr>
              <a:t>El párrafo </a:t>
            </a:r>
            <a:r>
              <a:rPr lang="es-ES" b="1" kern="100" dirty="0">
                <a:latin typeface="Aptos" panose="020B0004020202020204" pitchFamily="34" charset="0"/>
                <a:ea typeface="Aptos" panose="020B0004020202020204" pitchFamily="34" charset="0"/>
                <a:cs typeface="Times New Roman" panose="02020603050405020304" pitchFamily="18" charset="0"/>
              </a:rPr>
              <a:t>1324</a:t>
            </a:r>
            <a:r>
              <a:rPr lang="es-ES" kern="100" dirty="0">
                <a:latin typeface="Aptos" panose="020B0004020202020204" pitchFamily="34" charset="0"/>
                <a:ea typeface="Aptos" panose="020B0004020202020204" pitchFamily="34" charset="0"/>
                <a:cs typeface="Times New Roman" panose="02020603050405020304" pitchFamily="18" charset="0"/>
              </a:rPr>
              <a:t> del Catecismo de la Iglesia Católica dice:    La Eucaristía es </a:t>
            </a:r>
            <a:r>
              <a:rPr lang="en-US" b="1" i="1" kern="100" dirty="0">
                <a:latin typeface="Aptos" panose="020B0004020202020204" pitchFamily="34" charset="0"/>
                <a:ea typeface="Aptos" panose="020B0004020202020204" pitchFamily="34" charset="0"/>
                <a:cs typeface="Times New Roman" panose="02020603050405020304" pitchFamily="18" charset="0"/>
              </a:rPr>
              <a:t>“</a:t>
            </a:r>
            <a:r>
              <a:rPr lang="es-ES" b="1" i="1" kern="100" dirty="0">
                <a:latin typeface="Aptos" panose="020B0004020202020204" pitchFamily="34" charset="0"/>
                <a:ea typeface="Aptos" panose="020B0004020202020204" pitchFamily="34" charset="0"/>
                <a:cs typeface="Times New Roman" panose="02020603050405020304" pitchFamily="18" charset="0"/>
              </a:rPr>
              <a:t>fuente y culmen de toda la vida cristiana”</a:t>
            </a:r>
            <a:r>
              <a:rPr lang="es-ES" b="1" i="1" kern="100" dirty="0">
                <a:effectLst/>
                <a:latin typeface="Aptos" panose="020B0004020202020204" pitchFamily="34" charset="0"/>
                <a:ea typeface="Aptos" panose="020B0004020202020204" pitchFamily="34" charset="0"/>
                <a:cs typeface="Times New Roman" panose="02020603050405020304" pitchFamily="18" charset="0"/>
              </a:rPr>
              <a:t> </a:t>
            </a:r>
            <a:r>
              <a:rPr lang="es-ES" kern="100" dirty="0">
                <a:effectLst/>
                <a:latin typeface="Aptos" panose="020B0004020202020204" pitchFamily="34" charset="0"/>
                <a:ea typeface="Aptos" panose="020B0004020202020204" pitchFamily="34" charset="0"/>
                <a:cs typeface="Times New Roman" panose="02020603050405020304" pitchFamily="18" charset="0"/>
              </a:rPr>
              <a:t>, para evangelizar, catequizar, orar y adorar.  Es el modelo de nuestra vida cristiana y es esencial en el proceso de conversión. </a:t>
            </a:r>
          </a:p>
          <a:p>
            <a:r>
              <a:rPr lang="es-ES"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El leccionario </a:t>
            </a:r>
            <a:r>
              <a:rPr lang="es-ES" kern="100" dirty="0">
                <a:effectLst/>
                <a:latin typeface="Aptos" panose="020B0004020202020204" pitchFamily="34" charset="0"/>
                <a:ea typeface="Aptos" panose="020B0004020202020204" pitchFamily="34" charset="0"/>
                <a:cs typeface="Times New Roman" panose="02020603050405020304" pitchFamily="18" charset="0"/>
              </a:rPr>
              <a:t>es su plan de estudios y contenido para las sesiones de RICA. </a:t>
            </a:r>
          </a:p>
          <a:p>
            <a:r>
              <a:rPr lang="es-ES" b="1" i="1" kern="100" dirty="0">
                <a:effectLst/>
                <a:latin typeface="Aptos" panose="020B0004020202020204" pitchFamily="34" charset="0"/>
                <a:ea typeface="Aptos" panose="020B0004020202020204" pitchFamily="34" charset="0"/>
                <a:cs typeface="Times New Roman" panose="02020603050405020304" pitchFamily="18" charset="0"/>
              </a:rPr>
              <a:t>Manual del Rito/Orden </a:t>
            </a:r>
            <a:r>
              <a:rPr lang="es-ES" kern="100" dirty="0">
                <a:effectLst/>
                <a:latin typeface="Aptos" panose="020B0004020202020204" pitchFamily="34" charset="0"/>
                <a:ea typeface="Aptos" panose="020B0004020202020204" pitchFamily="34" charset="0"/>
                <a:cs typeface="Times New Roman" panose="02020603050405020304" pitchFamily="18" charset="0"/>
              </a:rPr>
              <a:t>párrafo </a:t>
            </a:r>
            <a:r>
              <a:rPr lang="es-ES"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75</a:t>
            </a:r>
            <a:r>
              <a:rPr lang="es-ES" kern="100" dirty="0">
                <a:effectLst/>
                <a:latin typeface="Aptos" panose="020B0004020202020204" pitchFamily="34" charset="0"/>
                <a:ea typeface="Aptos" panose="020B0004020202020204" pitchFamily="34" charset="0"/>
                <a:cs typeface="Times New Roman" panose="02020603050405020304" pitchFamily="18" charset="0"/>
              </a:rPr>
              <a:t> nos recuerda que el Catecumenado es un período prolongado, en que los candidatos reciben formación y guía pastoral para entrenarlos en la vida cristiana. Es un proceso de aprendizaje. Es acompañamiento y caminar junto a ellos, no simplemente un programa de estudio y definitivamente no es una clase. El contenido debe llevar a la conversión, la formación y la transformación. </a:t>
            </a:r>
            <a:endParaRPr lang="en-US" b="1" i="1" dirty="0"/>
          </a:p>
        </p:txBody>
      </p:sp>
      <p:sp>
        <p:nvSpPr>
          <p:cNvPr id="4" name="Marcador de número de diapositiva 3">
            <a:extLst>
              <a:ext uri="{FF2B5EF4-FFF2-40B4-BE49-F238E27FC236}">
                <a16:creationId xmlns:a16="http://schemas.microsoft.com/office/drawing/2014/main" id="{DCCB54DC-4416-04D5-468D-E04EA84207E4}"/>
              </a:ext>
            </a:extLst>
          </p:cNvPr>
          <p:cNvSpPr>
            <a:spLocks noGrp="1"/>
          </p:cNvSpPr>
          <p:nvPr>
            <p:ph type="sldNum" sz="quarter" idx="12"/>
          </p:nvPr>
        </p:nvSpPr>
        <p:spPr/>
        <p:txBody>
          <a:bodyPr/>
          <a:lstStyle/>
          <a:p>
            <a:pPr>
              <a:defRPr/>
            </a:pPr>
            <a:fld id="{1F5B16B8-947D-4FBB-B241-B6415930DBA0}" type="slidenum">
              <a:rPr lang="en-US" smtClean="0"/>
              <a:pPr>
                <a:defRPr/>
              </a:pPr>
              <a:t>24</a:t>
            </a:fld>
            <a:endParaRPr lang="en-US"/>
          </a:p>
        </p:txBody>
      </p:sp>
    </p:spTree>
    <p:extLst>
      <p:ext uri="{BB962C8B-B14F-4D97-AF65-F5344CB8AC3E}">
        <p14:creationId xmlns:p14="http://schemas.microsoft.com/office/powerpoint/2010/main" val="3011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AE3E5C-EEA8-61DA-C6C4-AFA7CD74FF1C}"/>
              </a:ext>
            </a:extLst>
          </p:cNvPr>
          <p:cNvSpPr>
            <a:spLocks noGrp="1"/>
          </p:cNvSpPr>
          <p:nvPr>
            <p:ph type="title"/>
          </p:nvPr>
        </p:nvSpPr>
        <p:spPr>
          <a:xfrm>
            <a:off x="982133" y="1"/>
            <a:ext cx="8161867" cy="834498"/>
          </a:xfrm>
        </p:spPr>
        <p:txBody>
          <a:bodyPr/>
          <a:lstStyle/>
          <a:p>
            <a:r>
              <a:rPr lang="en-US" b="1" dirty="0">
                <a:effectLst>
                  <a:outerShdw blurRad="38100" dist="38100" dir="2700000" algn="tl">
                    <a:srgbClr val="000000">
                      <a:alpha val="43137"/>
                    </a:srgbClr>
                  </a:outerShdw>
                </a:effectLst>
              </a:rPr>
              <a:t>75. Cuatro </a:t>
            </a:r>
            <a:r>
              <a:rPr lang="en-US" b="1" dirty="0" err="1">
                <a:effectLst>
                  <a:outerShdw blurRad="38100" dist="38100" dir="2700000" algn="tl">
                    <a:srgbClr val="000000">
                      <a:alpha val="43137"/>
                    </a:srgbClr>
                  </a:outerShdw>
                </a:effectLst>
              </a:rPr>
              <a:t>caminos</a:t>
            </a:r>
            <a:r>
              <a:rPr lang="en-US" b="1" dirty="0">
                <a:effectLst>
                  <a:outerShdw blurRad="38100" dist="38100" dir="2700000" algn="tl">
                    <a:srgbClr val="000000">
                      <a:alpha val="43137"/>
                    </a:srgbClr>
                  </a:outerShdw>
                </a:effectLst>
              </a:rPr>
              <a:t> del </a:t>
            </a:r>
            <a:r>
              <a:rPr lang="en-US" b="1" dirty="0" err="1">
                <a:effectLst>
                  <a:outerShdw blurRad="38100" dist="38100" dir="2700000" algn="tl">
                    <a:srgbClr val="000000">
                      <a:alpha val="43137"/>
                    </a:srgbClr>
                  </a:outerShdw>
                </a:effectLst>
              </a:rPr>
              <a:t>proceso</a:t>
            </a:r>
            <a:endParaRPr lang="en-US"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92BBA278-0D9D-E1BD-33B0-F9A805AC933F}"/>
              </a:ext>
            </a:extLst>
          </p:cNvPr>
          <p:cNvSpPr>
            <a:spLocks noGrp="1"/>
          </p:cNvSpPr>
          <p:nvPr>
            <p:ph idx="1"/>
          </p:nvPr>
        </p:nvSpPr>
        <p:spPr>
          <a:xfrm>
            <a:off x="982133" y="685801"/>
            <a:ext cx="8161867" cy="6172198"/>
          </a:xfrm>
        </p:spPr>
        <p:txBody>
          <a:bodyPr>
            <a:normAutofit/>
          </a:bodyPr>
          <a:lstStyle/>
          <a:p>
            <a:pPr marL="342900" indent="-342900">
              <a:buFont typeface="+mj-lt"/>
              <a:buAutoNum type="arabicPeriod"/>
            </a:pPr>
            <a:r>
              <a:rPr lang="es-ES" kern="100" dirty="0">
                <a:effectLst/>
                <a:latin typeface="+mj-lt"/>
                <a:ea typeface="Aptos" panose="020B0004020202020204" pitchFamily="34" charset="0"/>
                <a:cs typeface="Times New Roman" panose="02020603050405020304" pitchFamily="18" charset="0"/>
              </a:rPr>
              <a:t>Una </a:t>
            </a:r>
            <a:r>
              <a:rPr lang="es-ES" u="sng"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catequesis</a:t>
            </a:r>
            <a:r>
              <a:rPr lang="es-ES" kern="100" dirty="0">
                <a:effectLst/>
                <a:latin typeface="+mj-lt"/>
                <a:ea typeface="Aptos" panose="020B0004020202020204" pitchFamily="34" charset="0"/>
                <a:cs typeface="Times New Roman" panose="02020603050405020304" pitchFamily="18" charset="0"/>
              </a:rPr>
              <a:t> apropiada y acomodada al año litúrgico, basada firmemente en la celebración de la Palabra para conducir al catecúmeno/candidato al conocimiento de los dogmas y de los preceptos, y al intimo conocimiento del misterio de la salvación</a:t>
            </a:r>
            <a:r>
              <a:rPr lang="es-MX" kern="100" dirty="0">
                <a:latin typeface="+mj-lt"/>
                <a:ea typeface="Aptos" panose="020B0004020202020204" pitchFamily="34" charset="0"/>
                <a:cs typeface="Times New Roman" panose="02020603050405020304" pitchFamily="18" charset="0"/>
              </a:rPr>
              <a:t>; haciendo la Voluntad de Dios</a:t>
            </a:r>
            <a:r>
              <a:rPr lang="es-ES" kern="100" dirty="0">
                <a:effectLst/>
                <a:latin typeface="+mj-lt"/>
                <a:ea typeface="Aptos" panose="020B0004020202020204" pitchFamily="34" charset="0"/>
                <a:cs typeface="Times New Roman" panose="02020603050405020304" pitchFamily="18" charset="0"/>
              </a:rPr>
              <a:t>.</a:t>
            </a:r>
          </a:p>
          <a:p>
            <a:pPr marL="342900" indent="-342900">
              <a:buFont typeface="+mj-lt"/>
              <a:buAutoNum type="arabicPeriod"/>
            </a:pPr>
            <a:r>
              <a:rPr lang="en-US" dirty="0" err="1">
                <a:latin typeface="+mj-lt"/>
              </a:rPr>
              <a:t>Ejercitarse</a:t>
            </a:r>
            <a:r>
              <a:rPr lang="en-US" dirty="0">
                <a:latin typeface="+mj-lt"/>
              </a:rPr>
              <a:t> </a:t>
            </a:r>
            <a:r>
              <a:rPr lang="en-US" dirty="0" err="1">
                <a:latin typeface="+mj-lt"/>
              </a:rPr>
              <a:t>familiarmente</a:t>
            </a:r>
            <a:r>
              <a:rPr lang="en-US" dirty="0">
                <a:latin typeface="+mj-lt"/>
              </a:rPr>
              <a:t> </a:t>
            </a:r>
            <a:r>
              <a:rPr lang="en-US" dirty="0" err="1">
                <a:latin typeface="+mj-lt"/>
              </a:rPr>
              <a:t>en</a:t>
            </a:r>
            <a:r>
              <a:rPr lang="en-US" dirty="0">
                <a:latin typeface="+mj-lt"/>
              </a:rPr>
              <a:t> la </a:t>
            </a:r>
            <a:r>
              <a:rPr lang="en-US" u="sng" dirty="0" err="1">
                <a:effectLst>
                  <a:outerShdw blurRad="38100" dist="38100" dir="2700000" algn="tl">
                    <a:srgbClr val="000000">
                      <a:alpha val="43137"/>
                    </a:srgbClr>
                  </a:outerShdw>
                </a:effectLst>
                <a:latin typeface="+mj-lt"/>
              </a:rPr>
              <a:t>practica</a:t>
            </a:r>
            <a:r>
              <a:rPr lang="en-US" u="sng" dirty="0">
                <a:effectLst>
                  <a:outerShdw blurRad="38100" dist="38100" dir="2700000" algn="tl">
                    <a:srgbClr val="000000">
                      <a:alpha val="43137"/>
                    </a:srgbClr>
                  </a:outerShdw>
                </a:effectLst>
                <a:latin typeface="+mj-lt"/>
              </a:rPr>
              <a:t> de la </a:t>
            </a:r>
            <a:r>
              <a:rPr lang="en-US" u="sng" dirty="0" err="1">
                <a:effectLst>
                  <a:outerShdw blurRad="38100" dist="38100" dir="2700000" algn="tl">
                    <a:srgbClr val="000000">
                      <a:alpha val="43137"/>
                    </a:srgbClr>
                  </a:outerShdw>
                </a:effectLst>
                <a:latin typeface="+mj-lt"/>
              </a:rPr>
              <a:t>vida</a:t>
            </a:r>
            <a:r>
              <a:rPr lang="en-US" u="sng" dirty="0">
                <a:effectLst>
                  <a:outerShdw blurRad="38100" dist="38100" dir="2700000" algn="tl">
                    <a:srgbClr val="000000">
                      <a:alpha val="43137"/>
                    </a:srgbClr>
                  </a:outerShdw>
                </a:effectLst>
                <a:latin typeface="+mj-lt"/>
              </a:rPr>
              <a:t> Cristiana</a:t>
            </a:r>
            <a:r>
              <a:rPr lang="en-US" dirty="0">
                <a:latin typeface="+mj-lt"/>
              </a:rPr>
              <a:t>, con la </a:t>
            </a:r>
            <a:r>
              <a:rPr lang="en-US" dirty="0" err="1">
                <a:latin typeface="+mj-lt"/>
              </a:rPr>
              <a:t>ayuda</a:t>
            </a:r>
            <a:r>
              <a:rPr lang="en-US" dirty="0">
                <a:latin typeface="+mj-lt"/>
              </a:rPr>
              <a:t> del </a:t>
            </a:r>
            <a:r>
              <a:rPr lang="en-US" dirty="0" err="1">
                <a:latin typeface="+mj-lt"/>
              </a:rPr>
              <a:t>ejemplo</a:t>
            </a:r>
            <a:r>
              <a:rPr lang="en-US" dirty="0">
                <a:latin typeface="+mj-lt"/>
              </a:rPr>
              <a:t> de </a:t>
            </a:r>
            <a:r>
              <a:rPr lang="en-US" dirty="0" err="1">
                <a:latin typeface="+mj-lt"/>
              </a:rPr>
              <a:t>los</a:t>
            </a:r>
            <a:r>
              <a:rPr lang="en-US" dirty="0">
                <a:latin typeface="+mj-lt"/>
              </a:rPr>
              <a:t> padrinos y de </a:t>
            </a:r>
            <a:r>
              <a:rPr lang="en-US" dirty="0" err="1">
                <a:latin typeface="+mj-lt"/>
              </a:rPr>
              <a:t>todos</a:t>
            </a:r>
            <a:r>
              <a:rPr lang="en-US" dirty="0">
                <a:latin typeface="+mj-lt"/>
              </a:rPr>
              <a:t> </a:t>
            </a:r>
            <a:r>
              <a:rPr lang="en-US" dirty="0" err="1">
                <a:latin typeface="+mj-lt"/>
              </a:rPr>
              <a:t>los</a:t>
            </a:r>
            <a:r>
              <a:rPr lang="en-US" dirty="0">
                <a:latin typeface="+mj-lt"/>
              </a:rPr>
              <a:t> </a:t>
            </a:r>
            <a:r>
              <a:rPr lang="en-US" dirty="0" err="1">
                <a:latin typeface="+mj-lt"/>
              </a:rPr>
              <a:t>fieles</a:t>
            </a:r>
            <a:r>
              <a:rPr lang="en-US" dirty="0">
                <a:latin typeface="+mj-lt"/>
              </a:rPr>
              <a:t> de la </a:t>
            </a:r>
            <a:r>
              <a:rPr lang="en-US" dirty="0" err="1">
                <a:latin typeface="+mj-lt"/>
              </a:rPr>
              <a:t>comunidad</a:t>
            </a:r>
            <a:r>
              <a:rPr lang="en-US" dirty="0">
                <a:latin typeface="+mj-lt"/>
              </a:rPr>
              <a:t>. (</a:t>
            </a:r>
            <a:r>
              <a:rPr lang="en-US" dirty="0" err="1">
                <a:latin typeface="+mj-lt"/>
              </a:rPr>
              <a:t>Grupos</a:t>
            </a:r>
            <a:r>
              <a:rPr lang="en-US" dirty="0">
                <a:latin typeface="+mj-lt"/>
              </a:rPr>
              <a:t> y </a:t>
            </a:r>
            <a:r>
              <a:rPr lang="en-US" dirty="0" err="1">
                <a:latin typeface="+mj-lt"/>
              </a:rPr>
              <a:t>ministerios</a:t>
            </a:r>
            <a:r>
              <a:rPr lang="en-US" dirty="0">
                <a:latin typeface="+mj-lt"/>
              </a:rPr>
              <a:t>)</a:t>
            </a:r>
          </a:p>
          <a:p>
            <a:pPr marL="342900" indent="-342900">
              <a:buFont typeface="+mj-lt"/>
              <a:buAutoNum type="arabicPeriod"/>
            </a:pPr>
            <a:r>
              <a:rPr lang="en-US" u="sng" dirty="0" err="1">
                <a:effectLst>
                  <a:outerShdw blurRad="38100" dist="38100" dir="2700000" algn="tl">
                    <a:srgbClr val="000000">
                      <a:alpha val="43137"/>
                    </a:srgbClr>
                  </a:outerShdw>
                </a:effectLst>
                <a:latin typeface="+mj-lt"/>
              </a:rPr>
              <a:t>Participando</a:t>
            </a:r>
            <a:r>
              <a:rPr lang="en-US" u="sng" dirty="0">
                <a:effectLst>
                  <a:outerShdw blurRad="38100" dist="38100" dir="2700000" algn="tl">
                    <a:srgbClr val="000000">
                      <a:alpha val="43137"/>
                    </a:srgbClr>
                  </a:outerShdw>
                </a:effectLst>
                <a:latin typeface="+mj-lt"/>
              </a:rPr>
              <a:t> </a:t>
            </a:r>
            <a:r>
              <a:rPr lang="en-US" u="sng" dirty="0" err="1">
                <a:effectLst>
                  <a:outerShdw blurRad="38100" dist="38100" dir="2700000" algn="tl">
                    <a:srgbClr val="000000">
                      <a:alpha val="43137"/>
                    </a:srgbClr>
                  </a:outerShdw>
                </a:effectLst>
                <a:latin typeface="+mj-lt"/>
              </a:rPr>
              <a:t>en</a:t>
            </a:r>
            <a:r>
              <a:rPr lang="en-US" u="sng" dirty="0">
                <a:effectLst>
                  <a:outerShdw blurRad="38100" dist="38100" dir="2700000" algn="tl">
                    <a:srgbClr val="000000">
                      <a:alpha val="43137"/>
                    </a:srgbClr>
                  </a:outerShdw>
                </a:effectLst>
                <a:latin typeface="+mj-lt"/>
              </a:rPr>
              <a:t> </a:t>
            </a:r>
            <a:r>
              <a:rPr lang="en-US" u="sng" dirty="0" err="1">
                <a:effectLst>
                  <a:outerShdw blurRad="38100" dist="38100" dir="2700000" algn="tl">
                    <a:srgbClr val="000000">
                      <a:alpha val="43137"/>
                    </a:srgbClr>
                  </a:outerShdw>
                </a:effectLst>
                <a:latin typeface="+mj-lt"/>
              </a:rPr>
              <a:t>los</a:t>
            </a:r>
            <a:r>
              <a:rPr lang="en-US" u="sng" dirty="0">
                <a:effectLst>
                  <a:outerShdw blurRad="38100" dist="38100" dir="2700000" algn="tl">
                    <a:srgbClr val="000000">
                      <a:alpha val="43137"/>
                    </a:srgbClr>
                  </a:outerShdw>
                </a:effectLst>
                <a:latin typeface="+mj-lt"/>
              </a:rPr>
              <a:t> </a:t>
            </a:r>
            <a:r>
              <a:rPr lang="en-US" u="sng" dirty="0" err="1">
                <a:effectLst>
                  <a:outerShdw blurRad="38100" dist="38100" dir="2700000" algn="tl">
                    <a:srgbClr val="000000">
                      <a:alpha val="43137"/>
                    </a:srgbClr>
                  </a:outerShdw>
                </a:effectLst>
                <a:latin typeface="+mj-lt"/>
              </a:rPr>
              <a:t>ritos</a:t>
            </a:r>
            <a:r>
              <a:rPr lang="en-US" u="sng" dirty="0">
                <a:effectLst>
                  <a:outerShdw blurRad="38100" dist="38100" dir="2700000" algn="tl">
                    <a:srgbClr val="000000">
                      <a:alpha val="43137"/>
                    </a:srgbClr>
                  </a:outerShdw>
                </a:effectLst>
                <a:latin typeface="+mj-lt"/>
              </a:rPr>
              <a:t> </a:t>
            </a:r>
            <a:r>
              <a:rPr lang="en-US" u="sng" dirty="0" err="1">
                <a:effectLst>
                  <a:outerShdw blurRad="38100" dist="38100" dir="2700000" algn="tl">
                    <a:srgbClr val="000000">
                      <a:alpha val="43137"/>
                    </a:srgbClr>
                  </a:outerShdw>
                </a:effectLst>
                <a:latin typeface="+mj-lt"/>
              </a:rPr>
              <a:t>liturgicos</a:t>
            </a:r>
            <a:r>
              <a:rPr lang="en-US" u="sng" dirty="0">
                <a:effectLst>
                  <a:outerShdw blurRad="38100" dist="38100" dir="2700000" algn="tl">
                    <a:srgbClr val="000000">
                      <a:alpha val="43137"/>
                    </a:srgbClr>
                  </a:outerShdw>
                </a:effectLst>
                <a:latin typeface="+mj-lt"/>
              </a:rPr>
              <a:t> </a:t>
            </a:r>
            <a:r>
              <a:rPr lang="en-US" dirty="0" err="1">
                <a:latin typeface="+mj-lt"/>
              </a:rPr>
              <a:t>oportunos</a:t>
            </a:r>
            <a:r>
              <a:rPr lang="en-US" dirty="0">
                <a:latin typeface="+mj-lt"/>
              </a:rPr>
              <a:t> de la </a:t>
            </a:r>
            <a:r>
              <a:rPr lang="en-US" dirty="0" err="1">
                <a:latin typeface="+mj-lt"/>
              </a:rPr>
              <a:t>Iglesia</a:t>
            </a:r>
            <a:r>
              <a:rPr lang="en-US" dirty="0">
                <a:latin typeface="+mj-lt"/>
              </a:rPr>
              <a:t> para que </a:t>
            </a:r>
            <a:r>
              <a:rPr lang="en-US" dirty="0" err="1">
                <a:latin typeface="+mj-lt"/>
              </a:rPr>
              <a:t>sean</a:t>
            </a:r>
            <a:r>
              <a:rPr lang="en-US" dirty="0">
                <a:latin typeface="+mj-lt"/>
              </a:rPr>
              <a:t> </a:t>
            </a:r>
            <a:r>
              <a:rPr lang="en-US" dirty="0" err="1">
                <a:latin typeface="+mj-lt"/>
              </a:rPr>
              <a:t>purificados</a:t>
            </a:r>
            <a:r>
              <a:rPr lang="en-US" dirty="0">
                <a:latin typeface="+mj-lt"/>
              </a:rPr>
              <a:t> </a:t>
            </a:r>
            <a:r>
              <a:rPr lang="en-US" dirty="0" err="1">
                <a:latin typeface="+mj-lt"/>
              </a:rPr>
              <a:t>paulatinamente</a:t>
            </a:r>
            <a:r>
              <a:rPr lang="en-US" dirty="0">
                <a:latin typeface="+mj-lt"/>
              </a:rPr>
              <a:t>  y </a:t>
            </a:r>
            <a:r>
              <a:rPr lang="en-US" dirty="0" err="1">
                <a:latin typeface="+mj-lt"/>
              </a:rPr>
              <a:t>sean</a:t>
            </a:r>
            <a:r>
              <a:rPr lang="en-US" dirty="0">
                <a:latin typeface="+mj-lt"/>
              </a:rPr>
              <a:t> </a:t>
            </a:r>
            <a:r>
              <a:rPr lang="en-US" dirty="0" err="1">
                <a:latin typeface="+mj-lt"/>
              </a:rPr>
              <a:t>sostenidos</a:t>
            </a:r>
            <a:r>
              <a:rPr lang="en-US" dirty="0">
                <a:latin typeface="+mj-lt"/>
              </a:rPr>
              <a:t> </a:t>
            </a:r>
            <a:r>
              <a:rPr lang="en-US" dirty="0" err="1">
                <a:latin typeface="+mj-lt"/>
              </a:rPr>
              <a:t>por</a:t>
            </a:r>
            <a:r>
              <a:rPr lang="en-US" dirty="0">
                <a:latin typeface="+mj-lt"/>
              </a:rPr>
              <a:t> la </a:t>
            </a:r>
            <a:r>
              <a:rPr lang="en-US" dirty="0" err="1">
                <a:latin typeface="+mj-lt"/>
              </a:rPr>
              <a:t>bendicion</a:t>
            </a:r>
            <a:r>
              <a:rPr lang="en-US" dirty="0">
                <a:latin typeface="+mj-lt"/>
              </a:rPr>
              <a:t> </a:t>
            </a:r>
            <a:r>
              <a:rPr lang="en-US" dirty="0" err="1">
                <a:latin typeface="+mj-lt"/>
              </a:rPr>
              <a:t>divina</a:t>
            </a:r>
            <a:r>
              <a:rPr lang="en-US" dirty="0">
                <a:latin typeface="+mj-lt"/>
              </a:rPr>
              <a:t>.</a:t>
            </a:r>
          </a:p>
          <a:p>
            <a:pPr marL="342900" indent="-342900">
              <a:buFont typeface="+mj-lt"/>
              <a:buAutoNum type="arabicPeriod"/>
            </a:pPr>
            <a:r>
              <a:rPr lang="en-US" dirty="0" err="1">
                <a:latin typeface="+mj-lt"/>
              </a:rPr>
              <a:t>Cooperando</a:t>
            </a:r>
            <a:r>
              <a:rPr lang="en-US" dirty="0">
                <a:latin typeface="+mj-lt"/>
              </a:rPr>
              <a:t> </a:t>
            </a:r>
            <a:r>
              <a:rPr lang="en-US" dirty="0" err="1">
                <a:latin typeface="+mj-lt"/>
              </a:rPr>
              <a:t>activamente</a:t>
            </a:r>
            <a:r>
              <a:rPr lang="en-US" dirty="0">
                <a:latin typeface="+mj-lt"/>
              </a:rPr>
              <a:t> </a:t>
            </a:r>
            <a:r>
              <a:rPr lang="en-US" dirty="0" err="1">
                <a:latin typeface="+mj-lt"/>
              </a:rPr>
              <a:t>en</a:t>
            </a:r>
            <a:r>
              <a:rPr lang="en-US" dirty="0">
                <a:latin typeface="+mj-lt"/>
              </a:rPr>
              <a:t> la </a:t>
            </a:r>
            <a:r>
              <a:rPr lang="en-US" dirty="0" err="1">
                <a:latin typeface="+mj-lt"/>
              </a:rPr>
              <a:t>evangelizacion</a:t>
            </a:r>
            <a:r>
              <a:rPr lang="en-US" dirty="0">
                <a:latin typeface="+mj-lt"/>
              </a:rPr>
              <a:t> y a la </a:t>
            </a:r>
            <a:r>
              <a:rPr lang="en-US" dirty="0" err="1">
                <a:latin typeface="+mj-lt"/>
              </a:rPr>
              <a:t>edificacion</a:t>
            </a:r>
            <a:r>
              <a:rPr lang="en-US" dirty="0">
                <a:latin typeface="+mj-lt"/>
              </a:rPr>
              <a:t> de la </a:t>
            </a:r>
            <a:r>
              <a:rPr lang="en-US" dirty="0" err="1">
                <a:latin typeface="+mj-lt"/>
              </a:rPr>
              <a:t>Iglesia</a:t>
            </a:r>
            <a:r>
              <a:rPr lang="en-US" dirty="0">
                <a:latin typeface="+mj-lt"/>
              </a:rPr>
              <a:t>; </a:t>
            </a:r>
            <a:r>
              <a:rPr lang="es-ES" u="sng"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dando testimonio </a:t>
            </a:r>
            <a:r>
              <a:rPr lang="es-ES" kern="100" dirty="0">
                <a:effectLst/>
                <a:latin typeface="Aptos" panose="020B0004020202020204" pitchFamily="34" charset="0"/>
                <a:ea typeface="Aptos" panose="020B0004020202020204" pitchFamily="34" charset="0"/>
                <a:cs typeface="Times New Roman" panose="02020603050405020304" pitchFamily="18" charset="0"/>
              </a:rPr>
              <a:t>en la forma en como vivimos nuestras vidas y a través del servicio dentro y fuera de la iglesia. </a:t>
            </a:r>
            <a:endParaRPr lang="en-US" dirty="0">
              <a:latin typeface="+mj-lt"/>
            </a:endParaRPr>
          </a:p>
        </p:txBody>
      </p:sp>
      <p:sp>
        <p:nvSpPr>
          <p:cNvPr id="4" name="Marcador de número de diapositiva 3">
            <a:extLst>
              <a:ext uri="{FF2B5EF4-FFF2-40B4-BE49-F238E27FC236}">
                <a16:creationId xmlns:a16="http://schemas.microsoft.com/office/drawing/2014/main" id="{E0E6131B-2A2E-0547-C296-080C0E37798F}"/>
              </a:ext>
            </a:extLst>
          </p:cNvPr>
          <p:cNvSpPr>
            <a:spLocks noGrp="1"/>
          </p:cNvSpPr>
          <p:nvPr>
            <p:ph type="sldNum" sz="quarter" idx="12"/>
          </p:nvPr>
        </p:nvSpPr>
        <p:spPr/>
        <p:txBody>
          <a:bodyPr/>
          <a:lstStyle/>
          <a:p>
            <a:pPr>
              <a:defRPr/>
            </a:pPr>
            <a:fld id="{1F5B16B8-947D-4FBB-B241-B6415930DBA0}" type="slidenum">
              <a:rPr lang="en-US" smtClean="0"/>
              <a:pPr>
                <a:defRPr/>
              </a:pPr>
              <a:t>25</a:t>
            </a:fld>
            <a:endParaRPr lang="en-US"/>
          </a:p>
        </p:txBody>
      </p:sp>
    </p:spTree>
    <p:extLst>
      <p:ext uri="{BB962C8B-B14F-4D97-AF65-F5344CB8AC3E}">
        <p14:creationId xmlns:p14="http://schemas.microsoft.com/office/powerpoint/2010/main" val="297066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6D77C5-BBF9-EDF8-5450-5D2D7750A6D6}"/>
              </a:ext>
            </a:extLst>
          </p:cNvPr>
          <p:cNvSpPr>
            <a:spLocks noGrp="1"/>
          </p:cNvSpPr>
          <p:nvPr>
            <p:ph type="title"/>
          </p:nvPr>
        </p:nvSpPr>
        <p:spPr>
          <a:xfrm>
            <a:off x="982133" y="1"/>
            <a:ext cx="8161867" cy="914399"/>
          </a:xfrm>
        </p:spPr>
        <p:txBody>
          <a:bodyPr>
            <a:noAutofit/>
          </a:bodyPr>
          <a:lstStyle/>
          <a:p>
            <a:r>
              <a:rPr lang="es-ES" sz="2800" b="1" kern="0" dirty="0">
                <a:effectLst>
                  <a:outerShdw blurRad="38100" dist="38100" dir="2700000" algn="tl">
                    <a:srgbClr val="000000">
                      <a:alpha val="43137"/>
                    </a:srgbClr>
                  </a:outerShdw>
                </a:effectLst>
                <a:ea typeface="Times New Roman" panose="02020603050405020304" pitchFamily="18" charset="0"/>
                <a:cs typeface="Courier New" panose="02070309020205020404" pitchFamily="49" charset="0"/>
              </a:rPr>
              <a:t>19. ¿Cómo pueden los directores y catequistas capacitarse y formar un equipo RICA? </a:t>
            </a:r>
            <a:endParaRPr lang="en-US" sz="2800"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B858D502-F82A-CCC1-A880-10E0F1BBB1C6}"/>
              </a:ext>
            </a:extLst>
          </p:cNvPr>
          <p:cNvSpPr>
            <a:spLocks noGrp="1"/>
          </p:cNvSpPr>
          <p:nvPr>
            <p:ph idx="1"/>
          </p:nvPr>
        </p:nvSpPr>
        <p:spPr>
          <a:xfrm>
            <a:off x="762000" y="914400"/>
            <a:ext cx="8382000" cy="6019800"/>
          </a:xfrm>
        </p:spPr>
        <p:txBody>
          <a:bodyPr>
            <a:noAutofit/>
          </a:bodyPr>
          <a:lstStyle/>
          <a:p>
            <a:r>
              <a:rPr lang="es-ES" sz="1700" kern="100" dirty="0">
                <a:effectLst/>
                <a:latin typeface="Aptos" panose="020B0004020202020204" pitchFamily="34" charset="0"/>
                <a:ea typeface="Aptos" panose="020B0004020202020204" pitchFamily="34" charset="0"/>
                <a:cs typeface="Times New Roman" panose="02020603050405020304" pitchFamily="18" charset="0"/>
              </a:rPr>
              <a:t>El equipo de RICA puede ser tan grande o tan pequeño como necesiten o deseen. </a:t>
            </a:r>
          </a:p>
          <a:p>
            <a:r>
              <a:rPr lang="es-ES" sz="1700" kern="100" dirty="0">
                <a:effectLst/>
                <a:latin typeface="Aptos" panose="020B0004020202020204" pitchFamily="34" charset="0"/>
                <a:ea typeface="Aptos" panose="020B0004020202020204" pitchFamily="34" charset="0"/>
                <a:cs typeface="Times New Roman" panose="02020603050405020304" pitchFamily="18" charset="0"/>
              </a:rPr>
              <a:t>El número óptimo de catequistas para un proceso durante todo el año o continuo es de dos a cuatro. Según tengan sesiones semanales o mensuales.</a:t>
            </a:r>
          </a:p>
          <a:p>
            <a:r>
              <a:rPr lang="es-ES" sz="1700" kern="100" dirty="0">
                <a:effectLst/>
                <a:latin typeface="Aptos" panose="020B0004020202020204" pitchFamily="34" charset="0"/>
                <a:ea typeface="Aptos" panose="020B0004020202020204" pitchFamily="34" charset="0"/>
                <a:cs typeface="Times New Roman" panose="02020603050405020304" pitchFamily="18" charset="0"/>
              </a:rPr>
              <a:t>También pueden tener voluntarios para la hospitalidad, o para llevar y mantener el seguimiento de los documentos.</a:t>
            </a:r>
          </a:p>
          <a:p>
            <a:r>
              <a:rPr lang="es-ES" sz="1700" kern="100" dirty="0">
                <a:effectLst/>
                <a:latin typeface="Aptos" panose="020B0004020202020204" pitchFamily="34" charset="0"/>
                <a:ea typeface="Aptos" panose="020B0004020202020204" pitchFamily="34" charset="0"/>
                <a:cs typeface="Times New Roman" panose="02020603050405020304" pitchFamily="18" charset="0"/>
              </a:rPr>
              <a:t>Asegúrense de que los miembros del equipo tengan una copia del manual de estudio del proceso, revísenlo con ellos. </a:t>
            </a:r>
          </a:p>
          <a:p>
            <a:r>
              <a:rPr lang="es-ES" sz="1700" kern="100" dirty="0">
                <a:latin typeface="Aptos" panose="020B0004020202020204" pitchFamily="34" charset="0"/>
                <a:ea typeface="Aptos" panose="020B0004020202020204" pitchFamily="34" charset="0"/>
                <a:cs typeface="Times New Roman" panose="02020603050405020304" pitchFamily="18" charset="0"/>
              </a:rPr>
              <a:t>Debe</a:t>
            </a:r>
            <a:r>
              <a:rPr lang="es-ES" sz="1700" kern="100" dirty="0">
                <a:effectLst/>
                <a:latin typeface="Aptos" panose="020B0004020202020204" pitchFamily="34" charset="0"/>
                <a:ea typeface="Aptos" panose="020B0004020202020204" pitchFamily="34" charset="0"/>
                <a:cs typeface="Times New Roman" panose="02020603050405020304" pitchFamily="18" charset="0"/>
              </a:rPr>
              <a:t>n asegurarse de que conozcan y comprendan la visión del proceso, de lo que dicen los estatutos nacionales sobre el catecumenado, los párrafos principales y la liturgia de las celebraciones de los ritos. </a:t>
            </a:r>
          </a:p>
          <a:p>
            <a:r>
              <a:rPr lang="es-ES" sz="1700" kern="100" dirty="0">
                <a:effectLst/>
                <a:latin typeface="Aptos" panose="020B0004020202020204" pitchFamily="34" charset="0"/>
                <a:ea typeface="Aptos" panose="020B0004020202020204" pitchFamily="34" charset="0"/>
                <a:cs typeface="Times New Roman" panose="02020603050405020304" pitchFamily="18" charset="0"/>
              </a:rPr>
              <a:t>La nueva versión del texto ha sido aprobada y saldrá próximamente, así que asegúrense de que su equipo asista a cualquier taller que se presente y obtengan el nuevo libro. </a:t>
            </a:r>
          </a:p>
          <a:p>
            <a:r>
              <a:rPr lang="es-ES" sz="1700" kern="100" dirty="0">
                <a:effectLst/>
                <a:latin typeface="Aptos" panose="020B0004020202020204" pitchFamily="34" charset="0"/>
                <a:ea typeface="Aptos" panose="020B0004020202020204" pitchFamily="34" charset="0"/>
                <a:cs typeface="Times New Roman" panose="02020603050405020304" pitchFamily="18" charset="0"/>
              </a:rPr>
              <a:t>Usen el manual del RICA/OICA y los recursos disponibles para armar un equipo con una visión compartida y dispuestos a la formación continua. </a:t>
            </a:r>
          </a:p>
          <a:p>
            <a:r>
              <a:rPr lang="es-ES" sz="1700" kern="100" dirty="0">
                <a:effectLst/>
                <a:latin typeface="Aptos" panose="020B0004020202020204" pitchFamily="34" charset="0"/>
                <a:ea typeface="Aptos" panose="020B0004020202020204" pitchFamily="34" charset="0"/>
                <a:cs typeface="Times New Roman" panose="02020603050405020304" pitchFamily="18" charset="0"/>
              </a:rPr>
              <a:t>Asistir a talleres, ya sea en línea o en persona, leer literatura actual y establecer contactos con otras parroquias que lleven el proceso.</a:t>
            </a:r>
          </a:p>
          <a:p>
            <a:r>
              <a:rPr lang="es-ES" sz="1700" kern="100" dirty="0" err="1">
                <a:effectLst/>
                <a:latin typeface="Aptos" panose="020B0004020202020204" pitchFamily="34" charset="0"/>
                <a:ea typeface="Aptos" panose="020B0004020202020204" pitchFamily="34" charset="0"/>
                <a:cs typeface="Times New Roman" panose="02020603050405020304" pitchFamily="18" charset="0"/>
              </a:rPr>
              <a:t>Inscribanse</a:t>
            </a:r>
            <a:r>
              <a:rPr lang="es-ES" sz="1700" kern="100" dirty="0">
                <a:effectLst/>
                <a:latin typeface="Aptos" panose="020B0004020202020204" pitchFamily="34" charset="0"/>
                <a:ea typeface="Aptos" panose="020B0004020202020204" pitchFamily="34" charset="0"/>
                <a:cs typeface="Times New Roman" panose="02020603050405020304" pitchFamily="18" charset="0"/>
              </a:rPr>
              <a:t> al TEAMRCIA y LTP </a:t>
            </a:r>
            <a:endParaRPr lang="en-US" sz="1700" dirty="0"/>
          </a:p>
        </p:txBody>
      </p:sp>
      <p:sp>
        <p:nvSpPr>
          <p:cNvPr id="4" name="Marcador de número de diapositiva 3">
            <a:extLst>
              <a:ext uri="{FF2B5EF4-FFF2-40B4-BE49-F238E27FC236}">
                <a16:creationId xmlns:a16="http://schemas.microsoft.com/office/drawing/2014/main" id="{65E93D42-FAD6-5BDE-E743-56C9B18478C1}"/>
              </a:ext>
            </a:extLst>
          </p:cNvPr>
          <p:cNvSpPr>
            <a:spLocks noGrp="1"/>
          </p:cNvSpPr>
          <p:nvPr>
            <p:ph type="sldNum" sz="quarter" idx="12"/>
          </p:nvPr>
        </p:nvSpPr>
        <p:spPr/>
        <p:txBody>
          <a:bodyPr/>
          <a:lstStyle/>
          <a:p>
            <a:pPr>
              <a:defRPr/>
            </a:pPr>
            <a:fld id="{1F5B16B8-947D-4FBB-B241-B6415930DBA0}" type="slidenum">
              <a:rPr lang="en-US" smtClean="0"/>
              <a:pPr>
                <a:defRPr/>
              </a:pPr>
              <a:t>26</a:t>
            </a:fld>
            <a:endParaRPr lang="en-US"/>
          </a:p>
        </p:txBody>
      </p:sp>
    </p:spTree>
    <p:extLst>
      <p:ext uri="{BB962C8B-B14F-4D97-AF65-F5344CB8AC3E}">
        <p14:creationId xmlns:p14="http://schemas.microsoft.com/office/powerpoint/2010/main" val="8276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002D3-039D-C6D5-0BDD-508231A5061C}"/>
              </a:ext>
            </a:extLst>
          </p:cNvPr>
          <p:cNvSpPr>
            <a:spLocks noGrp="1"/>
          </p:cNvSpPr>
          <p:nvPr>
            <p:ph type="title"/>
          </p:nvPr>
        </p:nvSpPr>
        <p:spPr>
          <a:xfrm>
            <a:off x="982133" y="1"/>
            <a:ext cx="7704667" cy="1447799"/>
          </a:xfrm>
        </p:spPr>
        <p:txBody>
          <a:bodyPr>
            <a:normAutofit/>
          </a:bodyPr>
          <a:lstStyle/>
          <a:p>
            <a:r>
              <a:rPr lang="es-ES" b="1" kern="0" dirty="0">
                <a:effectLst>
                  <a:outerShdw blurRad="38100" dist="38100" dir="2700000" algn="tl">
                    <a:srgbClr val="000000">
                      <a:alpha val="43137"/>
                    </a:srgbClr>
                  </a:outerShdw>
                </a:effectLst>
                <a:ea typeface="Times New Roman" panose="02020603050405020304" pitchFamily="18" charset="0"/>
                <a:cs typeface="Courier New" panose="02070309020205020404" pitchFamily="49" charset="0"/>
              </a:rPr>
              <a:t>20. ¿Cómo formar y entrenar a los padrinos/Patrocinadores?</a:t>
            </a:r>
            <a:endParaRPr lang="en-US"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FC85A758-B8AB-9710-017E-0544C27A6320}"/>
              </a:ext>
            </a:extLst>
          </p:cNvPr>
          <p:cNvSpPr>
            <a:spLocks noGrp="1"/>
          </p:cNvSpPr>
          <p:nvPr>
            <p:ph idx="1"/>
          </p:nvPr>
        </p:nvSpPr>
        <p:spPr>
          <a:xfrm>
            <a:off x="609601" y="1447800"/>
            <a:ext cx="8534400" cy="5410200"/>
          </a:xfrm>
        </p:spPr>
        <p:txBody>
          <a:bodyPr>
            <a:normAutofit/>
          </a:bodyPr>
          <a:lstStyle/>
          <a:p>
            <a:r>
              <a:rPr lang="es-ES" kern="100" dirty="0">
                <a:effectLst/>
                <a:latin typeface="+mj-lt"/>
                <a:ea typeface="Aptos" panose="020B0004020202020204" pitchFamily="34" charset="0"/>
                <a:cs typeface="Times New Roman" panose="02020603050405020304" pitchFamily="18" charset="0"/>
              </a:rPr>
              <a:t>Los padrinos son críticos para el éxito del proceso de Iniciación. Pueden invitar padrinos dentro de la familia del </a:t>
            </a:r>
            <a:r>
              <a:rPr lang="es-ES" kern="100" dirty="0" err="1">
                <a:effectLst/>
                <a:latin typeface="+mj-lt"/>
                <a:ea typeface="Aptos" panose="020B0004020202020204" pitchFamily="34" charset="0"/>
                <a:cs typeface="Times New Roman" panose="02020603050405020304" pitchFamily="18" charset="0"/>
              </a:rPr>
              <a:t>catecumeno</a:t>
            </a:r>
            <a:r>
              <a:rPr lang="es-ES" kern="100" dirty="0">
                <a:latin typeface="+mj-lt"/>
                <a:ea typeface="Aptos" panose="020B0004020202020204" pitchFamily="34" charset="0"/>
                <a:cs typeface="Times New Roman" panose="02020603050405020304" pitchFamily="18" charset="0"/>
              </a:rPr>
              <a:t>/candidato, o de</a:t>
            </a:r>
            <a:r>
              <a:rPr lang="es-ES" kern="100" dirty="0">
                <a:effectLst/>
                <a:latin typeface="+mj-lt"/>
                <a:ea typeface="Aptos" panose="020B0004020202020204" pitchFamily="34" charset="0"/>
                <a:cs typeface="Times New Roman" panose="02020603050405020304" pitchFamily="18" charset="0"/>
              </a:rPr>
              <a:t> estudios bíblicos y otros ministerios en toda la iglesia. </a:t>
            </a:r>
          </a:p>
          <a:p>
            <a:r>
              <a:rPr lang="es-ES" kern="100" dirty="0">
                <a:latin typeface="+mj-lt"/>
                <a:ea typeface="Aptos" panose="020B0004020202020204" pitchFamily="34" charset="0"/>
                <a:cs typeface="Times New Roman" panose="02020603050405020304" pitchFamily="18" charset="0"/>
              </a:rPr>
              <a:t>Identifiquen a </a:t>
            </a:r>
            <a:r>
              <a:rPr lang="es-ES" kern="100" dirty="0">
                <a:effectLst/>
                <a:latin typeface="+mj-lt"/>
                <a:ea typeface="Aptos" panose="020B0004020202020204" pitchFamily="34" charset="0"/>
                <a:cs typeface="Times New Roman" panose="02020603050405020304" pitchFamily="18" charset="0"/>
              </a:rPr>
              <a:t>aquellos que aman su fe y son cálidos e hospitalarios. </a:t>
            </a:r>
          </a:p>
          <a:p>
            <a:r>
              <a:rPr lang="es-ES" kern="100" dirty="0">
                <a:effectLst/>
                <a:latin typeface="+mj-lt"/>
                <a:ea typeface="Aptos" panose="020B0004020202020204" pitchFamily="34" charset="0"/>
                <a:cs typeface="Times New Roman" panose="02020603050405020304" pitchFamily="18" charset="0"/>
              </a:rPr>
              <a:t>Los participantes en procesos anteriores son excelentes padrinos. </a:t>
            </a:r>
          </a:p>
          <a:p>
            <a:r>
              <a:rPr lang="es-ES" kern="100" dirty="0">
                <a:effectLst/>
                <a:latin typeface="Aptos" panose="020B0004020202020204" pitchFamily="34" charset="0"/>
                <a:ea typeface="Aptos" panose="020B0004020202020204" pitchFamily="34" charset="0"/>
                <a:cs typeface="Times New Roman" panose="02020603050405020304" pitchFamily="18" charset="0"/>
              </a:rPr>
              <a:t>Es importante entrenar a los padrinos, ya sea informalmente uno a uno o en grupo.</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r>
              <a:rPr lang="es-ES" kern="100" dirty="0">
                <a:effectLst/>
                <a:latin typeface="+mj-lt"/>
                <a:ea typeface="Aptos" panose="020B0004020202020204" pitchFamily="34" charset="0"/>
                <a:cs typeface="Times New Roman" panose="02020603050405020304" pitchFamily="18" charset="0"/>
              </a:rPr>
              <a:t>Anímelos a escuchar más que a enseñar o predicar y a consultar con el coordinador del proceso sobre cualquier duda o pregunta que puedan tener a lo largo del proceso.</a:t>
            </a:r>
          </a:p>
          <a:p>
            <a:endParaRPr lang="en-US" dirty="0">
              <a:latin typeface="+mj-lt"/>
            </a:endParaRPr>
          </a:p>
        </p:txBody>
      </p:sp>
      <p:sp>
        <p:nvSpPr>
          <p:cNvPr id="4" name="Marcador de número de diapositiva 3">
            <a:extLst>
              <a:ext uri="{FF2B5EF4-FFF2-40B4-BE49-F238E27FC236}">
                <a16:creationId xmlns:a16="http://schemas.microsoft.com/office/drawing/2014/main" id="{DC65799C-DACC-849A-1040-1C84D519919C}"/>
              </a:ext>
            </a:extLst>
          </p:cNvPr>
          <p:cNvSpPr>
            <a:spLocks noGrp="1"/>
          </p:cNvSpPr>
          <p:nvPr>
            <p:ph type="sldNum" sz="quarter" idx="12"/>
          </p:nvPr>
        </p:nvSpPr>
        <p:spPr/>
        <p:txBody>
          <a:bodyPr/>
          <a:lstStyle/>
          <a:p>
            <a:pPr>
              <a:defRPr/>
            </a:pPr>
            <a:fld id="{1F5B16B8-947D-4FBB-B241-B6415930DBA0}" type="slidenum">
              <a:rPr lang="en-US" smtClean="0"/>
              <a:pPr>
                <a:defRPr/>
              </a:pPr>
              <a:t>27</a:t>
            </a:fld>
            <a:endParaRPr lang="en-US"/>
          </a:p>
        </p:txBody>
      </p:sp>
    </p:spTree>
    <p:extLst>
      <p:ext uri="{BB962C8B-B14F-4D97-AF65-F5344CB8AC3E}">
        <p14:creationId xmlns:p14="http://schemas.microsoft.com/office/powerpoint/2010/main" val="136408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7849" y="-17844"/>
            <a:ext cx="6478351" cy="1143000"/>
          </a:xfrm>
        </p:spPr>
        <p:txBody>
          <a:bodyPr>
            <a:normAutofit/>
          </a:bodyPr>
          <a:lstStyle/>
          <a:p>
            <a:pPr algn="ctr" eaLnBrk="1" hangingPunct="1"/>
            <a:r>
              <a:rPr lang="en-US" b="1" i="1" dirty="0">
                <a:solidFill>
                  <a:srgbClr val="00B050"/>
                </a:solidFill>
                <a:effectLst>
                  <a:outerShdw blurRad="38100" dist="38100" dir="2700000" algn="tl">
                    <a:srgbClr val="000000">
                      <a:alpha val="43137"/>
                    </a:srgbClr>
                  </a:outerShdw>
                </a:effectLst>
              </a:rPr>
              <a:t>RECURSOS DISPONIBLES</a:t>
            </a:r>
            <a:endParaRPr lang="en-US" i="1" dirty="0">
              <a:solidFill>
                <a:srgbClr val="00B050"/>
              </a:solidFill>
              <a:effectLst>
                <a:outerShdw blurRad="38100" dist="38100" dir="2700000" algn="tl">
                  <a:srgbClr val="000000">
                    <a:alpha val="43137"/>
                  </a:srgbClr>
                </a:outerShdw>
              </a:effectLst>
            </a:endParaRPr>
          </a:p>
        </p:txBody>
      </p:sp>
      <p:sp>
        <p:nvSpPr>
          <p:cNvPr id="10243" name="Rectangle 3"/>
          <p:cNvSpPr>
            <a:spLocks noGrp="1" noChangeArrowheads="1"/>
          </p:cNvSpPr>
          <p:nvPr>
            <p:ph idx="1"/>
          </p:nvPr>
        </p:nvSpPr>
        <p:spPr>
          <a:xfrm>
            <a:off x="990600" y="1125156"/>
            <a:ext cx="5703335" cy="5732844"/>
          </a:xfrm>
        </p:spPr>
        <p:txBody>
          <a:bodyPr>
            <a:normAutofit fontScale="92500" lnSpcReduction="10000"/>
          </a:bodyPr>
          <a:lstStyle/>
          <a:p>
            <a:r>
              <a:rPr lang="es-MX" b="0" i="0" dirty="0">
                <a:solidFill>
                  <a:srgbClr val="1D2228"/>
                </a:solidFill>
                <a:effectLst/>
                <a:latin typeface="Helvetica Neue"/>
              </a:rPr>
              <a:t>El Canon de la Iglesia y la Liturgia</a:t>
            </a:r>
          </a:p>
          <a:p>
            <a:r>
              <a:rPr lang="es-MX" dirty="0">
                <a:solidFill>
                  <a:srgbClr val="1D2228"/>
                </a:solidFill>
                <a:latin typeface="Helvetica Neue"/>
              </a:rPr>
              <a:t>Manual del OICA con los Estatutos Nacionales para el Catecumenado</a:t>
            </a:r>
          </a:p>
          <a:p>
            <a:r>
              <a:rPr lang="es-MX" dirty="0">
                <a:solidFill>
                  <a:srgbClr val="1D2228"/>
                </a:solidFill>
                <a:latin typeface="Helvetica Neue"/>
              </a:rPr>
              <a:t>Catecismo de la Iglesia Católica y Directorio de la Catequesis, 2020</a:t>
            </a:r>
          </a:p>
          <a:p>
            <a:r>
              <a:rPr lang="es-MX" dirty="0" err="1">
                <a:solidFill>
                  <a:srgbClr val="1D2228"/>
                </a:solidFill>
                <a:latin typeface="Helvetica Neue"/>
              </a:rPr>
              <a:t>TeamRCIA</a:t>
            </a:r>
            <a:r>
              <a:rPr lang="es-MX" dirty="0">
                <a:solidFill>
                  <a:srgbClr val="1D2228"/>
                </a:solidFill>
                <a:latin typeface="Helvetica Neue"/>
              </a:rPr>
              <a:t> (Formación e información)</a:t>
            </a:r>
          </a:p>
          <a:p>
            <a:r>
              <a:rPr lang="es-MX" dirty="0">
                <a:solidFill>
                  <a:srgbClr val="1D2228"/>
                </a:solidFill>
                <a:latin typeface="Helvetica Neue"/>
              </a:rPr>
              <a:t>Catecumenado (LTP)</a:t>
            </a:r>
            <a:endParaRPr lang="es-MX" sz="2400" dirty="0">
              <a:solidFill>
                <a:srgbClr val="1D2228"/>
              </a:solidFill>
              <a:latin typeface="Helvetica Neue"/>
            </a:endParaRPr>
          </a:p>
          <a:p>
            <a:r>
              <a:rPr lang="es-MX" dirty="0">
                <a:solidFill>
                  <a:srgbClr val="1D2228"/>
                </a:solidFill>
                <a:latin typeface="Helvetica Neue"/>
              </a:rPr>
              <a:t>FDLC (Federación Diocesana de Comisiones Litúrgicas)</a:t>
            </a:r>
          </a:p>
          <a:p>
            <a:r>
              <a:rPr lang="es-MX" dirty="0">
                <a:solidFill>
                  <a:srgbClr val="1D2228"/>
                </a:solidFill>
                <a:latin typeface="Helvetica Neue"/>
              </a:rPr>
              <a:t>El Foro Arquidiocesano de Atlanta para RICA</a:t>
            </a:r>
          </a:p>
          <a:p>
            <a:r>
              <a:rPr lang="es-MX" dirty="0">
                <a:latin typeface="Helvetica Neue"/>
              </a:rPr>
              <a:t>Capacitación y formación en línea: http:www.archatl.com/ofd/resources/resources-webinar</a:t>
            </a:r>
            <a:r>
              <a:rPr lang="es-MX">
                <a:latin typeface="Helvetica Neue"/>
              </a:rPr>
              <a:t>.html</a:t>
            </a:r>
            <a:endParaRPr lang="es-MX" dirty="0">
              <a:latin typeface="Helvetica Neue"/>
            </a:endParaRPr>
          </a:p>
        </p:txBody>
      </p:sp>
      <p:sp>
        <p:nvSpPr>
          <p:cNvPr id="3" name="Slide Number Placeholder 2">
            <a:extLst>
              <a:ext uri="{FF2B5EF4-FFF2-40B4-BE49-F238E27FC236}">
                <a16:creationId xmlns:a16="http://schemas.microsoft.com/office/drawing/2014/main" id="{314E90EB-B59E-4750-A48A-0630FCDEA88A}"/>
              </a:ext>
            </a:extLst>
          </p:cNvPr>
          <p:cNvSpPr>
            <a:spLocks noGrp="1"/>
          </p:cNvSpPr>
          <p:nvPr>
            <p:ph type="sldNum" sz="quarter" idx="12"/>
          </p:nvPr>
        </p:nvSpPr>
        <p:spPr>
          <a:xfrm>
            <a:off x="7519416" y="6400800"/>
            <a:ext cx="1600200" cy="457200"/>
          </a:xfrm>
        </p:spPr>
        <p:txBody>
          <a:bodyPr/>
          <a:lstStyle/>
          <a:p>
            <a:pPr>
              <a:defRPr/>
            </a:pPr>
            <a:fld id="{1F5B16B8-947D-4FBB-B241-B6415930DBA0}" type="slidenum">
              <a:rPr lang="en-US" smtClean="0"/>
              <a:pPr>
                <a:defRPr/>
              </a:pPr>
              <a:t>28</a:t>
            </a:fld>
            <a:endParaRPr lang="en-US" dirty="0"/>
          </a:p>
        </p:txBody>
      </p:sp>
      <p:pic>
        <p:nvPicPr>
          <p:cNvPr id="5" name="Picture 4">
            <a:extLst>
              <a:ext uri="{FF2B5EF4-FFF2-40B4-BE49-F238E27FC236}">
                <a16:creationId xmlns:a16="http://schemas.microsoft.com/office/drawing/2014/main" id="{1E79A286-CEEA-F46E-4B95-7157A5FF8B08}"/>
              </a:ext>
            </a:extLst>
          </p:cNvPr>
          <p:cNvPicPr>
            <a:picLocks noChangeAspect="1"/>
          </p:cNvPicPr>
          <p:nvPr/>
        </p:nvPicPr>
        <p:blipFill>
          <a:blip r:embed="rId3"/>
          <a:stretch>
            <a:fillRect/>
          </a:stretch>
        </p:blipFill>
        <p:spPr>
          <a:xfrm>
            <a:off x="7929485" y="2296979"/>
            <a:ext cx="1285741" cy="1949861"/>
          </a:xfrm>
          <a:prstGeom prst="rect">
            <a:avLst/>
          </a:prstGeom>
        </p:spPr>
      </p:pic>
      <p:pic>
        <p:nvPicPr>
          <p:cNvPr id="6" name="Picture 5">
            <a:extLst>
              <a:ext uri="{FF2B5EF4-FFF2-40B4-BE49-F238E27FC236}">
                <a16:creationId xmlns:a16="http://schemas.microsoft.com/office/drawing/2014/main" id="{BB41CD1F-0051-52E7-14E2-E48503928CCD}"/>
              </a:ext>
            </a:extLst>
          </p:cNvPr>
          <p:cNvPicPr>
            <a:picLocks noChangeAspect="1"/>
          </p:cNvPicPr>
          <p:nvPr/>
        </p:nvPicPr>
        <p:blipFill>
          <a:blip r:embed="rId4"/>
          <a:stretch>
            <a:fillRect/>
          </a:stretch>
        </p:blipFill>
        <p:spPr>
          <a:xfrm>
            <a:off x="7391399" y="5246131"/>
            <a:ext cx="1752601" cy="1611869"/>
          </a:xfrm>
          <a:prstGeom prst="rect">
            <a:avLst/>
          </a:prstGeom>
        </p:spPr>
      </p:pic>
      <p:pic>
        <p:nvPicPr>
          <p:cNvPr id="8" name="Picture 7">
            <a:extLst>
              <a:ext uri="{FF2B5EF4-FFF2-40B4-BE49-F238E27FC236}">
                <a16:creationId xmlns:a16="http://schemas.microsoft.com/office/drawing/2014/main" id="{844E3F53-5A08-92C0-E18D-90019703BA3B}"/>
              </a:ext>
            </a:extLst>
          </p:cNvPr>
          <p:cNvPicPr>
            <a:picLocks noChangeAspect="1"/>
          </p:cNvPicPr>
          <p:nvPr/>
        </p:nvPicPr>
        <p:blipFill>
          <a:blip r:embed="rId5"/>
          <a:stretch>
            <a:fillRect/>
          </a:stretch>
        </p:blipFill>
        <p:spPr>
          <a:xfrm>
            <a:off x="7848601" y="4713362"/>
            <a:ext cx="1295400" cy="532769"/>
          </a:xfrm>
          <a:prstGeom prst="rect">
            <a:avLst/>
          </a:prstGeom>
        </p:spPr>
      </p:pic>
      <p:pic>
        <p:nvPicPr>
          <p:cNvPr id="10" name="Picture 9">
            <a:extLst>
              <a:ext uri="{FF2B5EF4-FFF2-40B4-BE49-F238E27FC236}">
                <a16:creationId xmlns:a16="http://schemas.microsoft.com/office/drawing/2014/main" id="{893110A6-5FE3-3195-BDCD-74792F72EC59}"/>
              </a:ext>
            </a:extLst>
          </p:cNvPr>
          <p:cNvPicPr>
            <a:picLocks noChangeAspect="1"/>
          </p:cNvPicPr>
          <p:nvPr/>
        </p:nvPicPr>
        <p:blipFill>
          <a:blip r:embed="rId6"/>
          <a:stretch>
            <a:fillRect/>
          </a:stretch>
        </p:blipFill>
        <p:spPr>
          <a:xfrm>
            <a:off x="6788787" y="4212535"/>
            <a:ext cx="2370072" cy="532769"/>
          </a:xfrm>
          <a:prstGeom prst="rect">
            <a:avLst/>
          </a:prstGeom>
        </p:spPr>
      </p:pic>
      <p:pic>
        <p:nvPicPr>
          <p:cNvPr id="14" name="Picture 13">
            <a:extLst>
              <a:ext uri="{FF2B5EF4-FFF2-40B4-BE49-F238E27FC236}">
                <a16:creationId xmlns:a16="http://schemas.microsoft.com/office/drawing/2014/main" id="{33557026-D073-ED64-C6F7-8EE467847870}"/>
              </a:ext>
            </a:extLst>
          </p:cNvPr>
          <p:cNvPicPr>
            <a:picLocks noChangeAspect="1"/>
          </p:cNvPicPr>
          <p:nvPr/>
        </p:nvPicPr>
        <p:blipFill>
          <a:blip r:embed="rId7"/>
          <a:stretch>
            <a:fillRect/>
          </a:stretch>
        </p:blipFill>
        <p:spPr>
          <a:xfrm>
            <a:off x="6693934" y="4738610"/>
            <a:ext cx="1185359" cy="487365"/>
          </a:xfrm>
          <a:prstGeom prst="rect">
            <a:avLst/>
          </a:prstGeom>
        </p:spPr>
      </p:pic>
      <p:pic>
        <p:nvPicPr>
          <p:cNvPr id="7" name="Picture 5">
            <a:extLst>
              <a:ext uri="{FF2B5EF4-FFF2-40B4-BE49-F238E27FC236}">
                <a16:creationId xmlns:a16="http://schemas.microsoft.com/office/drawing/2014/main" id="{5A33516C-CBB3-0905-268D-FDE51700C5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7938" y="2770710"/>
            <a:ext cx="1285741" cy="1420290"/>
          </a:xfrm>
          <a:prstGeom prst="rect">
            <a:avLst/>
          </a:prstGeom>
        </p:spPr>
      </p:pic>
      <p:pic>
        <p:nvPicPr>
          <p:cNvPr id="9" name="Picture 2" descr="https://images-na.ssl-images-amazon.com/images/I/210ugStgrCL.jpg">
            <a:extLst>
              <a:ext uri="{FF2B5EF4-FFF2-40B4-BE49-F238E27FC236}">
                <a16:creationId xmlns:a16="http://schemas.microsoft.com/office/drawing/2014/main" id="{6BB6E0E8-311A-7534-8CAF-D554D4481A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1756" y="665557"/>
            <a:ext cx="1310258" cy="163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35707"/>
      </p:ext>
    </p:extLst>
  </p:cSld>
  <p:clrMapOvr>
    <a:masterClrMapping/>
  </p:clrMapOvr>
  <p:transition advClick="0" advTm="4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5DC4408D-97BF-4885-8F66-A47043ADD0C7}"/>
              </a:ext>
            </a:extLst>
          </p:cNvPr>
          <p:cNvSpPr>
            <a:spLocks noGrp="1" noChangeArrowheads="1"/>
          </p:cNvSpPr>
          <p:nvPr>
            <p:ph type="title"/>
          </p:nvPr>
        </p:nvSpPr>
        <p:spPr>
          <a:xfrm>
            <a:off x="686366" y="342901"/>
            <a:ext cx="8229600" cy="1143000"/>
          </a:xfrm>
        </p:spPr>
        <p:txBody>
          <a:bodyPr>
            <a:normAutofit/>
          </a:bodyPr>
          <a:lstStyle/>
          <a:p>
            <a:pPr algn="ctr" eaLnBrk="1" hangingPunct="1"/>
            <a:r>
              <a:rPr lang="es-MX" sz="5400" b="1" i="1" dirty="0">
                <a:solidFill>
                  <a:srgbClr val="00B050"/>
                </a:solidFill>
                <a:effectLst>
                  <a:outerShdw blurRad="38100" dist="38100" dir="2700000" algn="tl">
                    <a:srgbClr val="000000">
                      <a:alpha val="43137"/>
                    </a:srgbClr>
                  </a:outerShdw>
                </a:effectLst>
              </a:rPr>
              <a:t>¿</a:t>
            </a:r>
            <a:r>
              <a:rPr lang="en-US" sz="5400" b="1" i="1" dirty="0">
                <a:solidFill>
                  <a:srgbClr val="00B050"/>
                </a:solidFill>
                <a:effectLst>
                  <a:outerShdw blurRad="38100" dist="38100" dir="2700000" algn="tl">
                    <a:srgbClr val="000000">
                      <a:alpha val="43137"/>
                    </a:srgbClr>
                  </a:outerShdw>
                </a:effectLst>
              </a:rPr>
              <a:t>PREGUNTAS, DUDAS?</a:t>
            </a:r>
            <a:endParaRPr lang="en-US" sz="5400" i="1" dirty="0">
              <a:solidFill>
                <a:schemeClr val="accent5">
                  <a:lumMod val="75000"/>
                </a:schemeClr>
              </a:solidFill>
              <a:effectLst>
                <a:outerShdw blurRad="38100" dist="38100" dir="2700000" algn="tl">
                  <a:srgbClr val="000000">
                    <a:alpha val="43137"/>
                  </a:srgbClr>
                </a:outerShdw>
              </a:effectLst>
            </a:endParaRPr>
          </a:p>
        </p:txBody>
      </p:sp>
      <p:sp>
        <p:nvSpPr>
          <p:cNvPr id="13315" name="Rectangle 3"/>
          <p:cNvSpPr>
            <a:spLocks noGrp="1" noChangeArrowheads="1"/>
          </p:cNvSpPr>
          <p:nvPr>
            <p:ph idx="1"/>
          </p:nvPr>
        </p:nvSpPr>
        <p:spPr>
          <a:xfrm>
            <a:off x="255351" y="2032329"/>
            <a:ext cx="8633298" cy="4363663"/>
          </a:xfrm>
        </p:spPr>
        <p:txBody>
          <a:bodyPr/>
          <a:lstStyle/>
          <a:p>
            <a:pPr algn="ctr" eaLnBrk="1" hangingPunct="1">
              <a:lnSpc>
                <a:spcPct val="80000"/>
              </a:lnSpc>
              <a:buNone/>
            </a:pPr>
            <a:r>
              <a:rPr lang="en-US" sz="4000" b="1" dirty="0"/>
              <a:t>QUESTIONS</a:t>
            </a:r>
          </a:p>
        </p:txBody>
      </p:sp>
      <p:sp>
        <p:nvSpPr>
          <p:cNvPr id="2" name="Slide Number Placeholder 1">
            <a:extLst>
              <a:ext uri="{FF2B5EF4-FFF2-40B4-BE49-F238E27FC236}">
                <a16:creationId xmlns:a16="http://schemas.microsoft.com/office/drawing/2014/main" id="{D9F19D68-B72F-4736-B5F9-92D451F14ED8}"/>
              </a:ext>
            </a:extLst>
          </p:cNvPr>
          <p:cNvSpPr>
            <a:spLocks noGrp="1"/>
          </p:cNvSpPr>
          <p:nvPr>
            <p:ph type="sldNum" sz="quarter" idx="12"/>
          </p:nvPr>
        </p:nvSpPr>
        <p:spPr>
          <a:xfrm>
            <a:off x="7522384" y="6395992"/>
            <a:ext cx="1600200" cy="457200"/>
          </a:xfrm>
        </p:spPr>
        <p:txBody>
          <a:bodyPr/>
          <a:lstStyle/>
          <a:p>
            <a:pPr>
              <a:defRPr/>
            </a:pPr>
            <a:fld id="{1F5B16B8-947D-4FBB-B241-B6415930DBA0}" type="slidenum">
              <a:rPr lang="en-US" smtClean="0"/>
              <a:pPr>
                <a:defRPr/>
              </a:pPr>
              <a:t>29</a:t>
            </a:fld>
            <a:endParaRPr lang="en-US" dirty="0"/>
          </a:p>
        </p:txBody>
      </p:sp>
      <p:cxnSp>
        <p:nvCxnSpPr>
          <p:cNvPr id="4" name="Straight Connector 3"/>
          <p:cNvCxnSpPr/>
          <p:nvPr/>
        </p:nvCxnSpPr>
        <p:spPr bwMode="auto">
          <a:xfrm>
            <a:off x="381000" y="1828800"/>
            <a:ext cx="81470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 name="Google Shape;232;p33">
            <a:extLst>
              <a:ext uri="{FF2B5EF4-FFF2-40B4-BE49-F238E27FC236}">
                <a16:creationId xmlns:a16="http://schemas.microsoft.com/office/drawing/2014/main" id="{F0F60CD4-6554-E3D1-655D-9ECA693A8A14}"/>
              </a:ext>
            </a:extLst>
          </p:cNvPr>
          <p:cNvPicPr preferRelativeResize="0"/>
          <p:nvPr/>
        </p:nvPicPr>
        <p:blipFill>
          <a:blip r:embed="rId3">
            <a:alphaModFix/>
          </a:blip>
          <a:stretch>
            <a:fillRect/>
          </a:stretch>
        </p:blipFill>
        <p:spPr>
          <a:xfrm>
            <a:off x="1371600" y="2171701"/>
            <a:ext cx="7156450" cy="3848100"/>
          </a:xfrm>
          <a:prstGeom prst="rect">
            <a:avLst/>
          </a:prstGeom>
          <a:noFill/>
          <a:ln>
            <a:noFill/>
          </a:ln>
        </p:spPr>
      </p:pic>
    </p:spTree>
    <p:extLst>
      <p:ext uri="{BB962C8B-B14F-4D97-AF65-F5344CB8AC3E}">
        <p14:creationId xmlns:p14="http://schemas.microsoft.com/office/powerpoint/2010/main" val="2688660062"/>
      </p:ext>
    </p:extLst>
  </p:cSld>
  <p:clrMapOvr>
    <a:masterClrMapping/>
  </p:clrMapOvr>
  <p:transition advClick="0" advTm="5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47800" y="228600"/>
            <a:ext cx="5578246" cy="1131711"/>
          </a:xfrm>
        </p:spPr>
        <p:txBody>
          <a:bodyPr>
            <a:normAutofit/>
          </a:bodyPr>
          <a:lstStyle/>
          <a:p>
            <a:pPr algn="l" eaLnBrk="1" hangingPunct="1"/>
            <a:endParaRPr lang="en-US" sz="5400" b="1" i="1" dirty="0">
              <a:solidFill>
                <a:srgbClr val="00B050"/>
              </a:solidFill>
              <a:effectLst>
                <a:outerShdw blurRad="38100" dist="38100" dir="2700000" algn="tl">
                  <a:srgbClr val="000000">
                    <a:alpha val="43137"/>
                  </a:srgbClr>
                </a:outerShdw>
              </a:effectLst>
            </a:endParaRPr>
          </a:p>
        </p:txBody>
      </p:sp>
      <p:sp>
        <p:nvSpPr>
          <p:cNvPr id="558083" name="Rectangle 3"/>
          <p:cNvSpPr>
            <a:spLocks noGrp="1" noChangeArrowheads="1"/>
          </p:cNvSpPr>
          <p:nvPr>
            <p:ph idx="1"/>
          </p:nvPr>
        </p:nvSpPr>
        <p:spPr>
          <a:xfrm>
            <a:off x="304801" y="1219200"/>
            <a:ext cx="8822422" cy="5638800"/>
          </a:xfrm>
        </p:spPr>
        <p:txBody>
          <a:bodyPr>
            <a:normAutofit/>
          </a:bodyPr>
          <a:lstStyle/>
          <a:p>
            <a:pPr eaLnBrk="1" hangingPunct="1">
              <a:lnSpc>
                <a:spcPct val="210000"/>
              </a:lnSpc>
              <a:buFont typeface="Wingdings" pitchFamily="2" charset="2"/>
              <a:buNone/>
            </a:pPr>
            <a:r>
              <a:rPr lang="en-US" sz="4400" b="1" dirty="0"/>
              <a:t>          PREGUNTAS GENERALES</a:t>
            </a:r>
          </a:p>
          <a:p>
            <a:pPr marL="914400" lvl="1" indent="-457200">
              <a:lnSpc>
                <a:spcPct val="90000"/>
              </a:lnSpc>
              <a:buFont typeface="+mj-lt"/>
              <a:buAutoNum type="arabicPeriod"/>
            </a:pPr>
            <a:r>
              <a:rPr lang="es-ES" sz="2800" b="1" dirty="0"/>
              <a:t>¿OICA o RICA?                                                                                                                      ¿Cuándo se publicará la nueva traducción del proceso y los ritos?</a:t>
            </a:r>
            <a:r>
              <a:rPr lang="es-ES" dirty="0"/>
              <a:t>  </a:t>
            </a:r>
          </a:p>
          <a:p>
            <a:pPr marL="457200" lvl="1" indent="0">
              <a:lnSpc>
                <a:spcPct val="90000"/>
              </a:lnSpc>
              <a:buNone/>
            </a:pPr>
            <a:r>
              <a:rPr lang="es-ES" sz="2800" dirty="0"/>
              <a:t>Se prevé que la nueva revisión de la traducción del Rito de Iniciación Cristiana, ahora como </a:t>
            </a:r>
            <a:r>
              <a:rPr lang="es-ES" sz="2800" b="1" u="sng" dirty="0">
                <a:effectLst>
                  <a:outerShdw blurRad="38100" dist="38100" dir="2700000" algn="tl">
                    <a:srgbClr val="000000">
                      <a:alpha val="43137"/>
                    </a:srgbClr>
                  </a:outerShdw>
                </a:effectLst>
              </a:rPr>
              <a:t>O</a:t>
            </a:r>
            <a:r>
              <a:rPr lang="es-ES" sz="2800" u="sng" dirty="0">
                <a:effectLst>
                  <a:outerShdw blurRad="38100" dist="38100" dir="2700000" algn="tl">
                    <a:srgbClr val="000000">
                      <a:alpha val="43137"/>
                    </a:srgbClr>
                  </a:outerShdw>
                </a:effectLst>
              </a:rPr>
              <a:t>rden de </a:t>
            </a:r>
            <a:r>
              <a:rPr lang="es-ES" sz="2800" b="1" u="sng" dirty="0">
                <a:effectLst>
                  <a:outerShdw blurRad="38100" dist="38100" dir="2700000" algn="tl">
                    <a:srgbClr val="000000">
                      <a:alpha val="43137"/>
                    </a:srgbClr>
                  </a:outerShdw>
                </a:effectLst>
              </a:rPr>
              <a:t>I</a:t>
            </a:r>
            <a:r>
              <a:rPr lang="es-ES" sz="2800" u="sng" dirty="0">
                <a:effectLst>
                  <a:outerShdw blurRad="38100" dist="38100" dir="2700000" algn="tl">
                    <a:srgbClr val="000000">
                      <a:alpha val="43137"/>
                    </a:srgbClr>
                  </a:outerShdw>
                </a:effectLst>
              </a:rPr>
              <a:t>niciación </a:t>
            </a:r>
            <a:r>
              <a:rPr lang="es-ES" sz="2800" b="1" u="sng" dirty="0">
                <a:effectLst>
                  <a:outerShdw blurRad="38100" dist="38100" dir="2700000" algn="tl">
                    <a:srgbClr val="000000">
                      <a:alpha val="43137"/>
                    </a:srgbClr>
                  </a:outerShdw>
                </a:effectLst>
              </a:rPr>
              <a:t>C</a:t>
            </a:r>
            <a:r>
              <a:rPr lang="es-ES" sz="2800" u="sng" dirty="0">
                <a:effectLst>
                  <a:outerShdw blurRad="38100" dist="38100" dir="2700000" algn="tl">
                    <a:srgbClr val="000000">
                      <a:alpha val="43137"/>
                    </a:srgbClr>
                  </a:outerShdw>
                </a:effectLst>
              </a:rPr>
              <a:t>ristiana para </a:t>
            </a:r>
            <a:r>
              <a:rPr lang="es-ES" sz="2800" b="1" u="sng" dirty="0">
                <a:effectLst>
                  <a:outerShdw blurRad="38100" dist="38100" dir="2700000" algn="tl">
                    <a:srgbClr val="000000">
                      <a:alpha val="43137"/>
                    </a:srgbClr>
                  </a:outerShdw>
                </a:effectLst>
              </a:rPr>
              <a:t>A</a:t>
            </a:r>
            <a:r>
              <a:rPr lang="es-ES" sz="2800" u="sng" dirty="0">
                <a:effectLst>
                  <a:outerShdw blurRad="38100" dist="38100" dir="2700000" algn="tl">
                    <a:srgbClr val="000000">
                      <a:alpha val="43137"/>
                    </a:srgbClr>
                  </a:outerShdw>
                </a:effectLst>
              </a:rPr>
              <a:t>dultos</a:t>
            </a:r>
            <a:r>
              <a:rPr lang="es-ES" sz="2800" dirty="0"/>
              <a:t>, este lista e impresa en Ingles para final del Otoño 2024 y la versión en Español se publique en el Verano 2025.</a:t>
            </a:r>
            <a:endParaRPr lang="en-US" sz="2800" dirty="0"/>
          </a:p>
          <a:p>
            <a:pPr marL="914400" lvl="1" indent="-457200">
              <a:lnSpc>
                <a:spcPct val="90000"/>
              </a:lnSpc>
              <a:buFont typeface="+mj-lt"/>
              <a:buAutoNum type="arabicPeriod"/>
            </a:pPr>
            <a:endParaRPr lang="es-MX" sz="2400" b="1" dirty="0">
              <a:effectLst>
                <a:outerShdw blurRad="38100" dist="38100" dir="2700000" algn="tl">
                  <a:srgbClr val="000000">
                    <a:alpha val="43137"/>
                  </a:srgbClr>
                </a:outerShdw>
              </a:effectLst>
            </a:endParaRPr>
          </a:p>
          <a:p>
            <a:pPr lvl="1" eaLnBrk="1" hangingPunct="1">
              <a:lnSpc>
                <a:spcPct val="90000"/>
              </a:lnSpc>
              <a:buFont typeface="Arial" panose="020B0604020202020204" pitchFamily="34" charset="0"/>
              <a:buChar char="•"/>
            </a:pPr>
            <a:endParaRPr lang="en-US" sz="2800" i="1" dirty="0"/>
          </a:p>
        </p:txBody>
      </p:sp>
      <p:sp>
        <p:nvSpPr>
          <p:cNvPr id="3" name="Slide Number Placeholder 2">
            <a:extLst>
              <a:ext uri="{FF2B5EF4-FFF2-40B4-BE49-F238E27FC236}">
                <a16:creationId xmlns:a16="http://schemas.microsoft.com/office/drawing/2014/main" id="{9F659639-049C-47CD-9D2C-BBBFA1881175}"/>
              </a:ext>
            </a:extLst>
          </p:cNvPr>
          <p:cNvSpPr>
            <a:spLocks noGrp="1"/>
          </p:cNvSpPr>
          <p:nvPr>
            <p:ph type="sldNum" sz="quarter" idx="12"/>
          </p:nvPr>
        </p:nvSpPr>
        <p:spPr>
          <a:xfrm>
            <a:off x="7543800" y="6400800"/>
            <a:ext cx="1600200" cy="457200"/>
          </a:xfrm>
        </p:spPr>
        <p:txBody>
          <a:bodyPr/>
          <a:lstStyle/>
          <a:p>
            <a:pPr>
              <a:defRPr/>
            </a:pPr>
            <a:fld id="{1F5B16B8-947D-4FBB-B241-B6415930DBA0}" type="slidenum">
              <a:rPr lang="en-US" smtClean="0"/>
              <a:pPr>
                <a:defRPr/>
              </a:pPr>
              <a:t>3</a:t>
            </a:fld>
            <a:endParaRPr lang="en-US"/>
          </a:p>
        </p:txBody>
      </p:sp>
      <p:pic>
        <p:nvPicPr>
          <p:cNvPr id="2" name="Picture 1">
            <a:extLst>
              <a:ext uri="{FF2B5EF4-FFF2-40B4-BE49-F238E27FC236}">
                <a16:creationId xmlns:a16="http://schemas.microsoft.com/office/drawing/2014/main" id="{0F06E8C4-95DF-0574-DCEB-83067ECBD334}"/>
              </a:ext>
            </a:extLst>
          </p:cNvPr>
          <p:cNvPicPr>
            <a:picLocks noChangeAspect="1"/>
          </p:cNvPicPr>
          <p:nvPr/>
        </p:nvPicPr>
        <p:blipFill>
          <a:blip r:embed="rId3"/>
          <a:stretch>
            <a:fillRect/>
          </a:stretch>
        </p:blipFill>
        <p:spPr>
          <a:xfrm>
            <a:off x="1447800" y="107728"/>
            <a:ext cx="7640193" cy="1479021"/>
          </a:xfrm>
          <a:prstGeom prst="rect">
            <a:avLst/>
          </a:prstGeom>
        </p:spPr>
      </p:pic>
      <p:sp>
        <p:nvSpPr>
          <p:cNvPr id="6" name="Rectangle 3">
            <a:extLst>
              <a:ext uri="{FF2B5EF4-FFF2-40B4-BE49-F238E27FC236}">
                <a16:creationId xmlns:a16="http://schemas.microsoft.com/office/drawing/2014/main" id="{7DBE74FA-03F6-6DA3-5A92-4D5D45009DBD}"/>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0BCE5582-6318-ACB8-86B4-10706CB2BA45}"/>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ED0B57A4-9BF5-83EE-945E-4BE5190A75A2}"/>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
        <p:nvSpPr>
          <p:cNvPr id="10" name="CuadroTexto 9">
            <a:extLst>
              <a:ext uri="{FF2B5EF4-FFF2-40B4-BE49-F238E27FC236}">
                <a16:creationId xmlns:a16="http://schemas.microsoft.com/office/drawing/2014/main" id="{8C4A514C-47FB-05CE-8B24-FF2BCF83A64C}"/>
              </a:ext>
            </a:extLst>
          </p:cNvPr>
          <p:cNvSpPr txBox="1"/>
          <p:nvPr/>
        </p:nvSpPr>
        <p:spPr>
          <a:xfrm>
            <a:off x="3397689" y="471288"/>
            <a:ext cx="5578246" cy="646331"/>
          </a:xfrm>
          <a:prstGeom prst="rect">
            <a:avLst/>
          </a:prstGeom>
          <a:solidFill>
            <a:srgbClr val="FF0000"/>
          </a:solidFill>
        </p:spPr>
        <p:txBody>
          <a:bodyPr wrap="square" rtlCol="0">
            <a:spAutoFit/>
          </a:bodyPr>
          <a:lstStyle/>
          <a:p>
            <a:r>
              <a:rPr lang="es-MX" sz="3600" dirty="0">
                <a:latin typeface="Arial Black" panose="020B0A04020102020204" pitchFamily="34" charset="0"/>
              </a:rPr>
              <a:t>BUSCANDO A DIOS</a:t>
            </a:r>
            <a:endParaRPr lang="en-US" sz="3600" dirty="0">
              <a:latin typeface="Arial Black" panose="020B0A04020102020204" pitchFamily="34" charset="0"/>
            </a:endParaRPr>
          </a:p>
        </p:txBody>
      </p:sp>
    </p:spTree>
    <p:extLst>
      <p:ext uri="{BB962C8B-B14F-4D97-AF65-F5344CB8AC3E}">
        <p14:creationId xmlns:p14="http://schemas.microsoft.com/office/powerpoint/2010/main" val="3774183125"/>
      </p:ext>
    </p:extLst>
  </p:cSld>
  <p:clrMapOvr>
    <a:masterClrMapping/>
  </p:clrMapOvr>
  <p:transition advClick="0" advTm="4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58083">
                                            <p:txEl>
                                              <p:pRg st="1" end="1"/>
                                            </p:txEl>
                                          </p:spTgt>
                                        </p:tgtEl>
                                        <p:attrNameLst>
                                          <p:attrName>style.visibility</p:attrName>
                                        </p:attrNameLst>
                                      </p:cBhvr>
                                      <p:to>
                                        <p:strVal val="visible"/>
                                      </p:to>
                                    </p:set>
                                    <p:anim calcmode="lin" valueType="num">
                                      <p:cBhvr>
                                        <p:cTn id="7" dur="500" fill="hold"/>
                                        <p:tgtEl>
                                          <p:spTgt spid="55808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5808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5808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58083">
                                            <p:txEl>
                                              <p:pRg st="2" end="2"/>
                                            </p:txEl>
                                          </p:spTgt>
                                        </p:tgtEl>
                                        <p:attrNameLst>
                                          <p:attrName>style.visibility</p:attrName>
                                        </p:attrNameLst>
                                      </p:cBhvr>
                                      <p:to>
                                        <p:strVal val="visible"/>
                                      </p:to>
                                    </p:set>
                                    <p:anim calcmode="lin" valueType="num">
                                      <p:cBhvr>
                                        <p:cTn id="14" dur="500" fill="hold"/>
                                        <p:tgtEl>
                                          <p:spTgt spid="55808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5808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58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342900"/>
            <a:ext cx="8153400" cy="1295400"/>
          </a:xfrm>
        </p:spPr>
        <p:txBody>
          <a:bodyPr>
            <a:normAutofit/>
          </a:bodyPr>
          <a:lstStyle/>
          <a:p>
            <a:pPr algn="ctr" eaLnBrk="1" hangingPunct="1"/>
            <a:r>
              <a:rPr lang="en-US" sz="6000" b="1" i="1" dirty="0">
                <a:solidFill>
                  <a:srgbClr val="00B050"/>
                </a:solidFill>
                <a:effectLst>
                  <a:outerShdw blurRad="38100" dist="38100" dir="2700000" algn="tl">
                    <a:srgbClr val="000000">
                      <a:alpha val="43137"/>
                    </a:srgbClr>
                  </a:outerShdw>
                </a:effectLst>
              </a:rPr>
              <a:t>ORACION</a:t>
            </a:r>
            <a:endParaRPr lang="en-US" sz="6000" i="1" dirty="0">
              <a:solidFill>
                <a:srgbClr val="3AB03A"/>
              </a:solidFill>
              <a:effectLst>
                <a:outerShdw blurRad="38100" dist="38100" dir="2700000" algn="tl">
                  <a:srgbClr val="000000">
                    <a:alpha val="43137"/>
                  </a:srgbClr>
                </a:outerShdw>
              </a:effectLst>
            </a:endParaRPr>
          </a:p>
        </p:txBody>
      </p:sp>
      <p:sp>
        <p:nvSpPr>
          <p:cNvPr id="3075" name="Rectangle 3"/>
          <p:cNvSpPr>
            <a:spLocks noGrp="1" noChangeArrowheads="1"/>
          </p:cNvSpPr>
          <p:nvPr>
            <p:ph idx="1"/>
          </p:nvPr>
        </p:nvSpPr>
        <p:spPr>
          <a:xfrm>
            <a:off x="838200" y="2362200"/>
            <a:ext cx="8467124" cy="4876800"/>
          </a:xfrm>
        </p:spPr>
        <p:txBody>
          <a:bodyPr>
            <a:normAutofit lnSpcReduction="10000"/>
          </a:bodyPr>
          <a:lstStyle/>
          <a:p>
            <a:pPr>
              <a:lnSpc>
                <a:spcPct val="80000"/>
              </a:lnSpc>
            </a:pPr>
            <a:r>
              <a:rPr lang="es-ES" sz="4000" kern="100" dirty="0">
                <a:effectLst/>
                <a:latin typeface="+mj-lt"/>
                <a:ea typeface="Aptos" panose="020B0004020202020204" pitchFamily="34" charset="0"/>
                <a:cs typeface="Times New Roman" panose="02020603050405020304" pitchFamily="18" charset="0"/>
              </a:rPr>
              <a:t>Que nuestra Santísima Madre nos guíe y nos cubra con su manto: </a:t>
            </a:r>
          </a:p>
          <a:p>
            <a:pPr>
              <a:lnSpc>
                <a:spcPct val="80000"/>
              </a:lnSpc>
            </a:pPr>
            <a:r>
              <a:rPr lang="es-ES" sz="4000" i="1"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“Dios te salve María,                                              llena eres de gracia,                                           el Señor está contigo,                                           bendita eres entre todas las mujeres,             y bendito es el fruto de tu vientre, Jesús. Santa María, Madre de Dios, ruega por nosotros, pecadores, ahora y en la hora de nuestra muerte. </a:t>
            </a:r>
            <a:r>
              <a:rPr lang="en-US" sz="4000" i="1" kern="100" dirty="0" err="1">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Amén</a:t>
            </a:r>
            <a:r>
              <a:rPr lang="en-US" sz="4000" i="1"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a:t>
            </a:r>
            <a:endParaRPr lang="es-ES" altLang="en-US" sz="3200" b="1" i="1" dirty="0">
              <a:effectLst>
                <a:outerShdw blurRad="38100" dist="38100" dir="2700000" algn="tl">
                  <a:srgbClr val="000000">
                    <a:alpha val="43137"/>
                  </a:srgbClr>
                </a:outerShdw>
              </a:effectLst>
              <a:latin typeface="Arial" panose="020B0604020202020204" pitchFamily="34" charset="0"/>
            </a:endParaRPr>
          </a:p>
          <a:p>
            <a:pPr eaLnBrk="1" hangingPunct="1">
              <a:lnSpc>
                <a:spcPct val="80000"/>
              </a:lnSpc>
            </a:pPr>
            <a:endParaRPr lang="en-US" sz="2000" dirty="0"/>
          </a:p>
          <a:p>
            <a:pPr marL="0" marR="0" indent="0">
              <a:spcBef>
                <a:spcPts val="0"/>
              </a:spcBef>
              <a:spcAft>
                <a:spcPts val="0"/>
              </a:spcAft>
              <a:buNone/>
            </a:pPr>
            <a:endParaRPr lang="en-US" sz="2000" dirty="0">
              <a:solidFill>
                <a:srgbClr val="333333"/>
              </a:solidFill>
              <a:effectLst/>
              <a:ea typeface="Times New Roman" panose="02020603050405020304" pitchFamily="18" charset="0"/>
              <a:cs typeface="Arial" panose="020B0604020202020204" pitchFamily="34" charset="0"/>
            </a:endParaRPr>
          </a:p>
          <a:p>
            <a:pPr marL="0" marR="0" indent="0">
              <a:spcBef>
                <a:spcPts val="0"/>
              </a:spcBef>
              <a:spcAft>
                <a:spcPts val="0"/>
              </a:spcAft>
              <a:buNone/>
            </a:pPr>
            <a:endParaRPr lang="en-US" sz="2000" dirty="0">
              <a:solidFill>
                <a:srgbClr val="333333"/>
              </a:solidFill>
              <a:ea typeface="Calibri" panose="020F0502020204030204" pitchFamily="34" charset="0"/>
              <a:cs typeface="Arial" panose="020B0604020202020204" pitchFamily="34" charset="0"/>
            </a:endParaRPr>
          </a:p>
          <a:p>
            <a:pPr algn="ctr" eaLnBrk="1" hangingPunct="1">
              <a:lnSpc>
                <a:spcPct val="80000"/>
              </a:lnSpc>
              <a:buFont typeface="Wingdings" pitchFamily="2" charset="2"/>
              <a:buNone/>
            </a:pPr>
            <a:endParaRPr lang="en-US" sz="1900" dirty="0"/>
          </a:p>
        </p:txBody>
      </p:sp>
      <p:sp>
        <p:nvSpPr>
          <p:cNvPr id="3" name="Slide Number Placeholder 2">
            <a:extLst>
              <a:ext uri="{FF2B5EF4-FFF2-40B4-BE49-F238E27FC236}">
                <a16:creationId xmlns:a16="http://schemas.microsoft.com/office/drawing/2014/main" id="{489A5B93-01DA-4BFD-8165-2DB077810533}"/>
              </a:ext>
            </a:extLst>
          </p:cNvPr>
          <p:cNvSpPr>
            <a:spLocks noGrp="1"/>
          </p:cNvSpPr>
          <p:nvPr>
            <p:ph type="sldNum" sz="quarter" idx="12"/>
          </p:nvPr>
        </p:nvSpPr>
        <p:spPr>
          <a:xfrm>
            <a:off x="7505700" y="6391656"/>
            <a:ext cx="1600200" cy="457200"/>
          </a:xfrm>
        </p:spPr>
        <p:txBody>
          <a:bodyPr/>
          <a:lstStyle/>
          <a:p>
            <a:pPr>
              <a:defRPr/>
            </a:pPr>
            <a:fld id="{1F5B16B8-947D-4FBB-B241-B6415930DBA0}" type="slidenum">
              <a:rPr lang="en-US" smtClean="0"/>
              <a:pPr>
                <a:defRPr/>
              </a:pPr>
              <a:t>30</a:t>
            </a:fld>
            <a:endParaRPr lang="en-US" dirty="0"/>
          </a:p>
        </p:txBody>
      </p:sp>
      <p:pic>
        <p:nvPicPr>
          <p:cNvPr id="2" name="Picture 1">
            <a:extLst>
              <a:ext uri="{FF2B5EF4-FFF2-40B4-BE49-F238E27FC236}">
                <a16:creationId xmlns:a16="http://schemas.microsoft.com/office/drawing/2014/main" id="{921E8BF1-ACBF-EE5A-E028-4B9D7D3C8AFF}"/>
              </a:ext>
            </a:extLst>
          </p:cNvPr>
          <p:cNvPicPr>
            <a:picLocks noChangeAspect="1"/>
          </p:cNvPicPr>
          <p:nvPr/>
        </p:nvPicPr>
        <p:blipFill>
          <a:blip r:embed="rId3"/>
          <a:stretch>
            <a:fillRect/>
          </a:stretch>
        </p:blipFill>
        <p:spPr>
          <a:xfrm>
            <a:off x="7848600" y="9145"/>
            <a:ext cx="1456724" cy="1819655"/>
          </a:xfrm>
          <a:prstGeom prst="rect">
            <a:avLst/>
          </a:prstGeom>
        </p:spPr>
      </p:pic>
    </p:spTree>
    <p:extLst>
      <p:ext uri="{BB962C8B-B14F-4D97-AF65-F5344CB8AC3E}">
        <p14:creationId xmlns:p14="http://schemas.microsoft.com/office/powerpoint/2010/main" val="2741038467"/>
      </p:ext>
    </p:extLst>
  </p:cSld>
  <p:clrMapOvr>
    <a:masterClrMapping/>
  </p:clrMapOvr>
  <p:transition advClick="0" advTm="48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5DC4408D-97BF-4885-8F66-A47043ADD0C7}"/>
              </a:ext>
            </a:extLst>
          </p:cNvPr>
          <p:cNvSpPr>
            <a:spLocks noGrp="1" noChangeArrowheads="1"/>
          </p:cNvSpPr>
          <p:nvPr>
            <p:ph type="title"/>
          </p:nvPr>
        </p:nvSpPr>
        <p:spPr>
          <a:xfrm>
            <a:off x="892984" y="228601"/>
            <a:ext cx="8229600" cy="1396670"/>
          </a:xfrm>
        </p:spPr>
        <p:txBody>
          <a:bodyPr>
            <a:normAutofit/>
          </a:bodyPr>
          <a:lstStyle/>
          <a:p>
            <a:pPr algn="ctr" eaLnBrk="1" hangingPunct="1"/>
            <a:r>
              <a:rPr lang="en-US" b="1" i="1" dirty="0">
                <a:solidFill>
                  <a:schemeClr val="bg2">
                    <a:lumMod val="50000"/>
                  </a:schemeClr>
                </a:solidFill>
                <a:effectLst>
                  <a:outerShdw blurRad="38100" dist="38100" dir="2700000" algn="tl">
                    <a:srgbClr val="000000">
                      <a:alpha val="43137"/>
                    </a:srgbClr>
                  </a:outerShdw>
                </a:effectLst>
              </a:rPr>
              <a:t>PROXIMO TALLER DE INICIACION CRISTIANA . . .</a:t>
            </a:r>
            <a:endParaRPr lang="en-US" sz="2500" b="1" i="1" dirty="0">
              <a:solidFill>
                <a:schemeClr val="bg2">
                  <a:lumMod val="50000"/>
                </a:schemeClr>
              </a:solidFill>
              <a:effectLst>
                <a:outerShdw blurRad="38100" dist="38100" dir="2700000" algn="tl">
                  <a:srgbClr val="000000">
                    <a:alpha val="43137"/>
                  </a:srgbClr>
                </a:outerShdw>
              </a:effectLst>
            </a:endParaRPr>
          </a:p>
        </p:txBody>
      </p:sp>
      <p:sp>
        <p:nvSpPr>
          <p:cNvPr id="13315" name="Rectangle 3"/>
          <p:cNvSpPr>
            <a:spLocks noGrp="1" noChangeArrowheads="1"/>
          </p:cNvSpPr>
          <p:nvPr>
            <p:ph idx="1"/>
          </p:nvPr>
        </p:nvSpPr>
        <p:spPr>
          <a:xfrm>
            <a:off x="615950" y="1828800"/>
            <a:ext cx="8528050" cy="5024387"/>
          </a:xfrm>
        </p:spPr>
        <p:txBody>
          <a:bodyPr>
            <a:normAutofit fontScale="32500" lnSpcReduction="20000"/>
          </a:bodyPr>
          <a:lstStyle/>
          <a:p>
            <a:pPr marL="0" indent="0" algn="ctr">
              <a:spcBef>
                <a:spcPts val="0"/>
              </a:spcBef>
              <a:spcAft>
                <a:spcPts val="0"/>
              </a:spcAft>
              <a:buNone/>
            </a:pPr>
            <a:r>
              <a:rPr lang="en-US" sz="14400" b="1" dirty="0">
                <a:solidFill>
                  <a:schemeClr val="bg2">
                    <a:lumMod val="50000"/>
                  </a:schemeClr>
                </a:solidFill>
              </a:rPr>
              <a:t>VERANO 2024</a:t>
            </a:r>
          </a:p>
          <a:p>
            <a:pPr marL="0" indent="0" algn="ctr">
              <a:spcBef>
                <a:spcPts val="0"/>
              </a:spcBef>
              <a:spcAft>
                <a:spcPts val="0"/>
              </a:spcAft>
              <a:buNone/>
            </a:pPr>
            <a:endParaRPr lang="en-US" sz="21600" b="1" i="1" dirty="0">
              <a:solidFill>
                <a:srgbClr val="3AB03A"/>
              </a:solidFill>
            </a:endParaRPr>
          </a:p>
          <a:p>
            <a:pPr marL="0" indent="0" algn="ctr">
              <a:spcBef>
                <a:spcPts val="0"/>
              </a:spcBef>
              <a:spcAft>
                <a:spcPts val="0"/>
              </a:spcAft>
              <a:buNone/>
            </a:pPr>
            <a:r>
              <a:rPr lang="en-US" sz="21600" b="1" i="1" dirty="0">
                <a:solidFill>
                  <a:srgbClr val="3AB03A"/>
                </a:solidFill>
              </a:rPr>
              <a:t>“”</a:t>
            </a:r>
          </a:p>
          <a:p>
            <a:pPr marL="0" lvl="0" indent="0" rtl="0">
              <a:lnSpc>
                <a:spcPct val="100000"/>
              </a:lnSpc>
              <a:spcBef>
                <a:spcPts val="0"/>
              </a:spcBef>
              <a:spcAft>
                <a:spcPts val="0"/>
              </a:spcAft>
              <a:buNone/>
            </a:pPr>
            <a:r>
              <a:rPr lang="en-US" sz="3600" b="1" dirty="0">
                <a:solidFill>
                  <a:schemeClr val="bg2">
                    <a:lumMod val="50000"/>
                  </a:schemeClr>
                </a:solidFill>
                <a:latin typeface="Arial"/>
                <a:ea typeface="Arial"/>
                <a:cs typeface="Arial"/>
                <a:sym typeface="Arial"/>
              </a:rPr>
              <a:t>                                                    </a:t>
            </a:r>
          </a:p>
          <a:p>
            <a:pPr marL="0" lvl="0" indent="0" rtl="0">
              <a:lnSpc>
                <a:spcPct val="170000"/>
              </a:lnSpc>
              <a:spcBef>
                <a:spcPts val="0"/>
              </a:spcBef>
              <a:spcAft>
                <a:spcPts val="0"/>
              </a:spcAft>
              <a:buNone/>
            </a:pPr>
            <a:r>
              <a:rPr lang="en-US" sz="3600" b="1" dirty="0">
                <a:solidFill>
                  <a:schemeClr val="bg2">
                    <a:lumMod val="50000"/>
                  </a:schemeClr>
                </a:solidFill>
                <a:latin typeface="Arial"/>
                <a:ea typeface="Arial"/>
                <a:cs typeface="Arial"/>
                <a:sym typeface="Arial"/>
              </a:rPr>
              <a:t>	</a:t>
            </a:r>
            <a:r>
              <a:rPr lang="en-US" sz="9600" b="1" i="1" dirty="0">
                <a:solidFill>
                  <a:schemeClr val="bg2">
                    <a:lumMod val="50000"/>
                  </a:schemeClr>
                </a:solidFill>
                <a:latin typeface="Arial"/>
                <a:ea typeface="Arial"/>
                <a:cs typeface="Arial"/>
                <a:sym typeface="Arial"/>
              </a:rPr>
              <a:t>Tuesday, July, 2024 at 1pm (English)</a:t>
            </a:r>
          </a:p>
          <a:p>
            <a:pPr marL="0" lvl="0" indent="0" rtl="0">
              <a:lnSpc>
                <a:spcPct val="170000"/>
              </a:lnSpc>
              <a:spcBef>
                <a:spcPts val="0"/>
              </a:spcBef>
              <a:spcAft>
                <a:spcPts val="0"/>
              </a:spcAft>
              <a:buNone/>
            </a:pPr>
            <a:r>
              <a:rPr lang="en-US" sz="9600" b="1" i="1" dirty="0">
                <a:solidFill>
                  <a:schemeClr val="bg2">
                    <a:lumMod val="50000"/>
                  </a:schemeClr>
                </a:solidFill>
                <a:latin typeface="Arial"/>
                <a:ea typeface="Arial"/>
                <a:cs typeface="Arial"/>
                <a:sym typeface="Arial"/>
              </a:rPr>
              <a:t>	Martes, Julio, 2024 a las 6:30pm (</a:t>
            </a:r>
            <a:r>
              <a:rPr lang="en-US" sz="9600" b="1" i="1" dirty="0" err="1">
                <a:solidFill>
                  <a:schemeClr val="bg2">
                    <a:lumMod val="50000"/>
                  </a:schemeClr>
                </a:solidFill>
                <a:latin typeface="Arial"/>
                <a:ea typeface="Arial"/>
                <a:cs typeface="Arial"/>
                <a:sym typeface="Arial"/>
              </a:rPr>
              <a:t>Español</a:t>
            </a:r>
            <a:r>
              <a:rPr lang="en-US" sz="9600" b="1" i="1" dirty="0">
                <a:solidFill>
                  <a:schemeClr val="bg2">
                    <a:lumMod val="50000"/>
                  </a:schemeClr>
                </a:solidFill>
                <a:latin typeface="Arial"/>
                <a:ea typeface="Arial"/>
                <a:cs typeface="Arial"/>
                <a:sym typeface="Arial"/>
              </a:rPr>
              <a:t>)</a:t>
            </a:r>
          </a:p>
        </p:txBody>
      </p:sp>
      <p:sp>
        <p:nvSpPr>
          <p:cNvPr id="2" name="Slide Number Placeholder 1">
            <a:extLst>
              <a:ext uri="{FF2B5EF4-FFF2-40B4-BE49-F238E27FC236}">
                <a16:creationId xmlns:a16="http://schemas.microsoft.com/office/drawing/2014/main" id="{D9F19D68-B72F-4736-B5F9-92D451F14ED8}"/>
              </a:ext>
            </a:extLst>
          </p:cNvPr>
          <p:cNvSpPr>
            <a:spLocks noGrp="1"/>
          </p:cNvSpPr>
          <p:nvPr>
            <p:ph type="sldNum" sz="quarter" idx="12"/>
          </p:nvPr>
        </p:nvSpPr>
        <p:spPr>
          <a:xfrm>
            <a:off x="7522384" y="6395992"/>
            <a:ext cx="1600200" cy="457200"/>
          </a:xfrm>
        </p:spPr>
        <p:txBody>
          <a:bodyPr/>
          <a:lstStyle/>
          <a:p>
            <a:pPr>
              <a:defRPr/>
            </a:pPr>
            <a:fld id="{1F5B16B8-947D-4FBB-B241-B6415930DBA0}" type="slidenum">
              <a:rPr lang="en-US" smtClean="0"/>
              <a:pPr>
                <a:defRPr/>
              </a:pPr>
              <a:t>31</a:t>
            </a:fld>
            <a:endParaRPr lang="en-US" dirty="0"/>
          </a:p>
        </p:txBody>
      </p:sp>
      <p:cxnSp>
        <p:nvCxnSpPr>
          <p:cNvPr id="4" name="Straight Connector 3"/>
          <p:cNvCxnSpPr/>
          <p:nvPr/>
        </p:nvCxnSpPr>
        <p:spPr bwMode="auto">
          <a:xfrm>
            <a:off x="381000" y="1828800"/>
            <a:ext cx="81470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109594033"/>
      </p:ext>
    </p:extLst>
  </p:cSld>
  <p:clrMapOvr>
    <a:masterClrMapping/>
  </p:clrMapOvr>
  <p:transition advClick="0" advTm="5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6BA36A-8FF0-343A-54D2-18C3F84D2B9B}"/>
              </a:ext>
            </a:extLst>
          </p:cNvPr>
          <p:cNvSpPr>
            <a:spLocks noGrp="1"/>
          </p:cNvSpPr>
          <p:nvPr>
            <p:ph type="title"/>
          </p:nvPr>
        </p:nvSpPr>
        <p:spPr>
          <a:xfrm>
            <a:off x="914400" y="12583"/>
            <a:ext cx="7704667" cy="1981200"/>
          </a:xfrm>
        </p:spPr>
        <p:txBody>
          <a:bodyPr/>
          <a:lstStyle/>
          <a:p>
            <a:r>
              <a:rPr lang="es-MX" b="1" dirty="0">
                <a:latin typeface="inherit"/>
              </a:rPr>
              <a:t>2.</a:t>
            </a:r>
            <a:r>
              <a:rPr lang="es-MX" b="1" dirty="0"/>
              <a:t> </a:t>
            </a:r>
            <a:r>
              <a:rPr lang="es-ES" b="1" kern="0" dirty="0">
                <a:latin typeface="inherit"/>
                <a:ea typeface="Times New Roman" panose="02020603050405020304" pitchFamily="18" charset="0"/>
                <a:cs typeface="Courier New" panose="02070309020205020404" pitchFamily="49" charset="0"/>
              </a:rPr>
              <a:t>¿Qué Bautismos son aceptados por la Iglesia Católica?</a:t>
            </a:r>
            <a:endParaRPr lang="en-US" b="1" dirty="0"/>
          </a:p>
        </p:txBody>
      </p:sp>
      <p:sp>
        <p:nvSpPr>
          <p:cNvPr id="3" name="Marcador de contenido 2">
            <a:extLst>
              <a:ext uri="{FF2B5EF4-FFF2-40B4-BE49-F238E27FC236}">
                <a16:creationId xmlns:a16="http://schemas.microsoft.com/office/drawing/2014/main" id="{D2047103-EBDA-FB6F-252A-400E7FF460B0}"/>
              </a:ext>
            </a:extLst>
          </p:cNvPr>
          <p:cNvSpPr>
            <a:spLocks noGrp="1"/>
          </p:cNvSpPr>
          <p:nvPr>
            <p:ph idx="1"/>
          </p:nvPr>
        </p:nvSpPr>
        <p:spPr>
          <a:xfrm>
            <a:off x="1119541" y="1676400"/>
            <a:ext cx="8009467" cy="4796898"/>
          </a:xfrm>
        </p:spPr>
        <p:txBody>
          <a:bodyPr>
            <a:normAutofit lnSpcReduction="10000"/>
          </a:bodyPr>
          <a:lstStyle/>
          <a:p>
            <a:r>
              <a:rPr lang="es-ES" sz="1800" dirty="0">
                <a:solidFill>
                  <a:srgbClr val="000000"/>
                </a:solidFill>
                <a:latin typeface="Aptos" panose="020B0004020202020204" pitchFamily="34" charset="0"/>
              </a:rPr>
              <a:t>El Código de Derecho Canónico dice: </a:t>
            </a:r>
            <a:r>
              <a:rPr lang="es-ES" sz="1800" i="1" dirty="0">
                <a:solidFill>
                  <a:srgbClr val="000000"/>
                </a:solidFill>
                <a:latin typeface="Aptos" panose="020B0004020202020204" pitchFamily="34" charset="0"/>
              </a:rPr>
              <a:t>“Los bautizados en una comunidad eclesial no católica, no deben ser bautizados, a no ser que haya un motivo serio para dudar de </a:t>
            </a:r>
            <a:r>
              <a:rPr lang="es-ES" sz="1800" b="1" i="1" dirty="0">
                <a:solidFill>
                  <a:srgbClr val="000000"/>
                </a:solidFill>
                <a:latin typeface="Aptos" panose="020B0004020202020204" pitchFamily="34" charset="0"/>
              </a:rPr>
              <a:t>la materia y la fórmula empleada </a:t>
            </a:r>
            <a:r>
              <a:rPr lang="es-ES" sz="1800" i="1" dirty="0">
                <a:solidFill>
                  <a:srgbClr val="000000"/>
                </a:solidFill>
                <a:latin typeface="Aptos" panose="020B0004020202020204" pitchFamily="34" charset="0"/>
              </a:rPr>
              <a:t>en su administración, como la intención del bautizado, si era adulto, y del ministro”</a:t>
            </a:r>
            <a:endParaRPr lang="es-ES" kern="100" dirty="0">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La Iglesia Católica acepta y comprende el bautismo tal como se realiza con la </a:t>
            </a:r>
            <a:r>
              <a:rPr lang="es-ES" sz="1800" b="1" kern="100" dirty="0">
                <a:effectLst/>
                <a:latin typeface="Aptos" panose="020B0004020202020204" pitchFamily="34" charset="0"/>
                <a:ea typeface="Aptos" panose="020B0004020202020204" pitchFamily="34" charset="0"/>
                <a:cs typeface="Times New Roman" panose="02020603050405020304" pitchFamily="18" charset="0"/>
              </a:rPr>
              <a:t>forma</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r>
              <a:rPr lang="es-ES" sz="1800" b="1" kern="100" dirty="0">
                <a:effectLst/>
                <a:latin typeface="Aptos" panose="020B0004020202020204" pitchFamily="34" charset="0"/>
                <a:ea typeface="Aptos" panose="020B0004020202020204" pitchFamily="34" charset="0"/>
                <a:cs typeface="Times New Roman" panose="02020603050405020304" pitchFamily="18" charset="0"/>
              </a:rPr>
              <a:t>trinitaria</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‘en el nombre del Padre, del Hijo y del Espíritu Santo’, y la </a:t>
            </a:r>
            <a:r>
              <a:rPr lang="es-ES" sz="1800" b="1" kern="100" dirty="0">
                <a:effectLst/>
                <a:latin typeface="Aptos" panose="020B0004020202020204" pitchFamily="34" charset="0"/>
                <a:ea typeface="Aptos" panose="020B0004020202020204" pitchFamily="34" charset="0"/>
                <a:cs typeface="Times New Roman" panose="02020603050405020304" pitchFamily="18" charset="0"/>
              </a:rPr>
              <a:t>materia</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agua corriente.</a:t>
            </a:r>
            <a:r>
              <a:rPr lang="es-ES" sz="1400" b="0" i="0" dirty="0">
                <a:solidFill>
                  <a:srgbClr val="000000"/>
                </a:solidFill>
                <a:effectLst/>
                <a:latin typeface="Georgia" panose="02040502050405020303" pitchFamily="18" charset="0"/>
              </a:rPr>
              <a:t> </a:t>
            </a: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Aceptamos la mayoría de las denominaciones protestantes principales: bautistas, metodistas, presbiterianos, episcopales, como tales. </a:t>
            </a: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Esto requiere verificación, cuando hagan una entrevista, verificar esto muy cuidadosamente y obtener copia de ese registro bautismal, porque hay algunas comunidades cristianas de fe que bautizan con diferente formula, que no es valida para nuestra Iglesia Católica. </a:t>
            </a:r>
          </a:p>
          <a:p>
            <a:r>
              <a:rPr lang="es-ES" sz="1800" kern="100" dirty="0">
                <a:latin typeface="Aptos" panose="020B0004020202020204" pitchFamily="34" charset="0"/>
                <a:ea typeface="Aptos" panose="020B0004020202020204" pitchFamily="34" charset="0"/>
                <a:cs typeface="Times New Roman" panose="02020603050405020304" pitchFamily="18" charset="0"/>
              </a:rPr>
              <a:t>S</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i no pueden obtener un registro bautismal, pueden usar una declaración jurada de bautismo, pero eso debería ser un último recurso cuando se hayan agotado todos los esfuerzos. </a:t>
            </a:r>
          </a:p>
        </p:txBody>
      </p:sp>
      <p:sp>
        <p:nvSpPr>
          <p:cNvPr id="4" name="Marcador de número de diapositiva 3">
            <a:extLst>
              <a:ext uri="{FF2B5EF4-FFF2-40B4-BE49-F238E27FC236}">
                <a16:creationId xmlns:a16="http://schemas.microsoft.com/office/drawing/2014/main" id="{14EBC50F-0EC5-6C9A-885B-0C1F03467C4A}"/>
              </a:ext>
            </a:extLst>
          </p:cNvPr>
          <p:cNvSpPr>
            <a:spLocks noGrp="1"/>
          </p:cNvSpPr>
          <p:nvPr>
            <p:ph type="sldNum" sz="quarter" idx="12"/>
          </p:nvPr>
        </p:nvSpPr>
        <p:spPr/>
        <p:txBody>
          <a:bodyPr/>
          <a:lstStyle/>
          <a:p>
            <a:pPr>
              <a:defRPr/>
            </a:pPr>
            <a:fld id="{1F5B16B8-947D-4FBB-B241-B6415930DBA0}" type="slidenum">
              <a:rPr lang="en-US" smtClean="0"/>
              <a:pPr>
                <a:defRPr/>
              </a:pPr>
              <a:t>4</a:t>
            </a:fld>
            <a:endParaRPr lang="en-US"/>
          </a:p>
        </p:txBody>
      </p:sp>
    </p:spTree>
    <p:extLst>
      <p:ext uri="{BB962C8B-B14F-4D97-AF65-F5344CB8AC3E}">
        <p14:creationId xmlns:p14="http://schemas.microsoft.com/office/powerpoint/2010/main" val="381615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031A0FF-E881-0F25-F073-4B0489CD5FD1}"/>
              </a:ext>
            </a:extLst>
          </p:cNvPr>
          <p:cNvSpPr>
            <a:spLocks noGrp="1"/>
          </p:cNvSpPr>
          <p:nvPr>
            <p:ph type="title"/>
          </p:nvPr>
        </p:nvSpPr>
        <p:spPr>
          <a:xfrm>
            <a:off x="1002680" y="28066"/>
            <a:ext cx="8141320" cy="1752599"/>
          </a:xfrm>
        </p:spPr>
        <p:txBody>
          <a:bodyPr>
            <a:normAutofit/>
          </a:bodyPr>
          <a:lstStyle/>
          <a:p>
            <a:r>
              <a:rPr lang="es-ES" sz="2000" b="1" i="0" dirty="0">
                <a:solidFill>
                  <a:srgbClr val="000000"/>
                </a:solidFill>
                <a:effectLst/>
                <a:latin typeface="Georgia" panose="02040502050405020303" pitchFamily="18" charset="0"/>
              </a:rPr>
              <a:t>El sacramento del bautismo no se puede repetir, ya que imprime carácter permanente</a:t>
            </a:r>
            <a:r>
              <a:rPr lang="es-ES" sz="2000" b="0" i="0" dirty="0">
                <a:solidFill>
                  <a:srgbClr val="000000"/>
                </a:solidFill>
                <a:effectLst/>
                <a:latin typeface="Georgia" panose="02040502050405020303" pitchFamily="18" charset="0"/>
              </a:rPr>
              <a:t>, es un sello espiritual e imborrable que se imprime en el sujeto que lo recibe. </a:t>
            </a:r>
            <a:br>
              <a:rPr lang="es-ES" sz="2000" b="0" i="0" dirty="0">
                <a:solidFill>
                  <a:srgbClr val="000000"/>
                </a:solidFill>
                <a:effectLst/>
                <a:latin typeface="Georgia" panose="02040502050405020303" pitchFamily="18" charset="0"/>
              </a:rPr>
            </a:br>
            <a:r>
              <a:rPr lang="es-ES" sz="2000" b="0" i="0" dirty="0">
                <a:solidFill>
                  <a:srgbClr val="000000"/>
                </a:solidFill>
                <a:effectLst/>
                <a:latin typeface="Georgia" panose="02040502050405020303" pitchFamily="18" charset="0"/>
              </a:rPr>
              <a:t>S</a:t>
            </a:r>
            <a:r>
              <a:rPr lang="es-ES" sz="2000" b="1" i="0" dirty="0">
                <a:solidFill>
                  <a:srgbClr val="000000"/>
                </a:solidFill>
                <a:effectLst/>
                <a:latin typeface="Georgia" panose="02040502050405020303" pitchFamily="18" charset="0"/>
              </a:rPr>
              <a:t>i el bautismo se administra con agua y en el nombre del Padre, del Hijo y del Espíritu Santo, es válido</a:t>
            </a:r>
            <a:endParaRPr lang="en-US" sz="2000" dirty="0"/>
          </a:p>
        </p:txBody>
      </p:sp>
      <p:sp>
        <p:nvSpPr>
          <p:cNvPr id="6" name="Marcador de contenido 5">
            <a:extLst>
              <a:ext uri="{FF2B5EF4-FFF2-40B4-BE49-F238E27FC236}">
                <a16:creationId xmlns:a16="http://schemas.microsoft.com/office/drawing/2014/main" id="{CBAFC44B-3C4C-24BE-067D-38FFEAE892FE}"/>
              </a:ext>
            </a:extLst>
          </p:cNvPr>
          <p:cNvSpPr>
            <a:spLocks noGrp="1"/>
          </p:cNvSpPr>
          <p:nvPr>
            <p:ph sz="half" idx="1"/>
          </p:nvPr>
        </p:nvSpPr>
        <p:spPr>
          <a:xfrm>
            <a:off x="766742" y="2324101"/>
            <a:ext cx="4414858" cy="4191000"/>
          </a:xfrm>
        </p:spPr>
        <p:txBody>
          <a:bodyPr>
            <a:normAutofit/>
          </a:bodyPr>
          <a:lstStyle/>
          <a:p>
            <a:pPr marL="0" indent="0" algn="ctr">
              <a:buNone/>
            </a:pPr>
            <a:r>
              <a:rPr lang="en-US" b="1" i="0" dirty="0">
                <a:solidFill>
                  <a:srgbClr val="000000"/>
                </a:solidFill>
                <a:effectLst/>
                <a:latin typeface="Georgia" panose="02040502050405020303" pitchFamily="18" charset="0"/>
              </a:rPr>
              <a:t>Iglesias y </a:t>
            </a:r>
            <a:r>
              <a:rPr lang="en-US" b="1" i="0" dirty="0" err="1">
                <a:solidFill>
                  <a:srgbClr val="000000"/>
                </a:solidFill>
                <a:effectLst/>
                <a:latin typeface="Georgia" panose="02040502050405020303" pitchFamily="18" charset="0"/>
              </a:rPr>
              <a:t>comunidades</a:t>
            </a:r>
            <a:r>
              <a:rPr lang="en-US" b="1" i="0" dirty="0">
                <a:solidFill>
                  <a:srgbClr val="000000"/>
                </a:solidFill>
                <a:effectLst/>
                <a:latin typeface="Georgia" panose="02040502050405020303" pitchFamily="18" charset="0"/>
              </a:rPr>
              <a:t> </a:t>
            </a:r>
            <a:r>
              <a:rPr lang="en-US" b="1" i="0" dirty="0" err="1">
                <a:solidFill>
                  <a:srgbClr val="000000"/>
                </a:solidFill>
                <a:effectLst/>
                <a:latin typeface="Georgia" panose="02040502050405020303" pitchFamily="18" charset="0"/>
              </a:rPr>
              <a:t>eclesiales</a:t>
            </a:r>
            <a:r>
              <a:rPr lang="en-US" b="1" i="0" dirty="0">
                <a:solidFill>
                  <a:srgbClr val="000000"/>
                </a:solidFill>
                <a:effectLst/>
                <a:latin typeface="Georgia" panose="02040502050405020303" pitchFamily="18" charset="0"/>
              </a:rPr>
              <a:t> con </a:t>
            </a:r>
            <a:r>
              <a:rPr lang="en-US" b="1" i="0" dirty="0" err="1">
                <a:solidFill>
                  <a:srgbClr val="000000"/>
                </a:solidFill>
                <a:effectLst/>
                <a:latin typeface="Georgia" panose="02040502050405020303" pitchFamily="18" charset="0"/>
              </a:rPr>
              <a:t>bautismo</a:t>
            </a:r>
            <a:r>
              <a:rPr lang="en-US" b="1" i="0" dirty="0">
                <a:solidFill>
                  <a:srgbClr val="000000"/>
                </a:solidFill>
                <a:effectLst/>
                <a:latin typeface="Georgia" panose="02040502050405020303" pitchFamily="18" charset="0"/>
              </a:rPr>
              <a:t> </a:t>
            </a:r>
            <a:r>
              <a:rPr lang="en-US" b="1" i="0" dirty="0" err="1">
                <a:solidFill>
                  <a:srgbClr val="000000"/>
                </a:solidFill>
                <a:effectLst/>
                <a:latin typeface="Georgia" panose="02040502050405020303" pitchFamily="18" charset="0"/>
              </a:rPr>
              <a:t>válido</a:t>
            </a:r>
            <a:endParaRPr lang="en-US" b="0" i="0" dirty="0">
              <a:solidFill>
                <a:srgbClr val="000000"/>
              </a:solidFill>
              <a:effectLst/>
              <a:latin typeface="Georgia" panose="02040502050405020303" pitchFamily="18" charset="0"/>
            </a:endParaRPr>
          </a:p>
          <a:p>
            <a:pPr algn="l"/>
            <a:r>
              <a:rPr lang="en-US" b="0" i="0" dirty="0">
                <a:solidFill>
                  <a:srgbClr val="000000"/>
                </a:solidFill>
                <a:effectLst/>
                <a:latin typeface="Georgia" panose="02040502050405020303" pitchFamily="18" charset="0"/>
              </a:rPr>
              <a:t>1. Iglesias </a:t>
            </a:r>
            <a:r>
              <a:rPr lang="en-US" b="0" i="0" dirty="0" err="1">
                <a:solidFill>
                  <a:srgbClr val="000000"/>
                </a:solidFill>
                <a:effectLst/>
                <a:latin typeface="Georgia" panose="02040502050405020303" pitchFamily="18" charset="0"/>
              </a:rPr>
              <a:t>Orientales</a:t>
            </a:r>
            <a:r>
              <a:rPr lang="en-US" b="0" i="0" dirty="0">
                <a:solidFill>
                  <a:srgbClr val="000000"/>
                </a:solidFill>
                <a:effectLst/>
                <a:latin typeface="Georgia" panose="02040502050405020303" pitchFamily="18" charset="0"/>
              </a:rPr>
              <a:t>.</a:t>
            </a:r>
            <a:br>
              <a:rPr lang="en-US" b="0" i="0" dirty="0">
                <a:solidFill>
                  <a:srgbClr val="000000"/>
                </a:solidFill>
                <a:effectLst/>
                <a:latin typeface="Georgia" panose="02040502050405020303" pitchFamily="18" charset="0"/>
              </a:rPr>
            </a:br>
            <a:r>
              <a:rPr lang="en-US" b="0" i="0" dirty="0">
                <a:solidFill>
                  <a:srgbClr val="000000"/>
                </a:solidFill>
                <a:effectLst/>
                <a:latin typeface="Georgia" panose="02040502050405020303" pitchFamily="18" charset="0"/>
              </a:rPr>
              <a:t>2. Iglesias </a:t>
            </a:r>
            <a:r>
              <a:rPr lang="en-US" b="0" i="0" dirty="0" err="1">
                <a:solidFill>
                  <a:srgbClr val="000000"/>
                </a:solidFill>
                <a:effectLst/>
                <a:latin typeface="Georgia" panose="02040502050405020303" pitchFamily="18" charset="0"/>
              </a:rPr>
              <a:t>Ortodoxas</a:t>
            </a:r>
            <a:r>
              <a:rPr lang="en-US" b="0" i="0" dirty="0">
                <a:solidFill>
                  <a:srgbClr val="000000"/>
                </a:solidFill>
                <a:effectLst/>
                <a:latin typeface="Georgia" panose="02040502050405020303" pitchFamily="18" charset="0"/>
              </a:rPr>
              <a:t>.</a:t>
            </a:r>
            <a:br>
              <a:rPr lang="en-US" b="0" i="0" dirty="0">
                <a:solidFill>
                  <a:srgbClr val="000000"/>
                </a:solidFill>
                <a:effectLst/>
                <a:latin typeface="Georgia" panose="02040502050405020303" pitchFamily="18" charset="0"/>
              </a:rPr>
            </a:br>
            <a:r>
              <a:rPr lang="en-US" b="0" i="0" dirty="0">
                <a:solidFill>
                  <a:srgbClr val="000000"/>
                </a:solidFill>
                <a:effectLst/>
                <a:latin typeface="Georgia" panose="02040502050405020303" pitchFamily="18" charset="0"/>
              </a:rPr>
              <a:t>3. </a:t>
            </a:r>
            <a:r>
              <a:rPr lang="en-US" b="0" i="0" dirty="0" err="1">
                <a:solidFill>
                  <a:srgbClr val="000000"/>
                </a:solidFill>
                <a:effectLst/>
                <a:latin typeface="Georgia" panose="02040502050405020303" pitchFamily="18" charset="0"/>
              </a:rPr>
              <a:t>Iglesia</a:t>
            </a:r>
            <a:r>
              <a:rPr lang="en-US" b="0" i="0" dirty="0">
                <a:solidFill>
                  <a:srgbClr val="000000"/>
                </a:solidFill>
                <a:effectLst/>
                <a:latin typeface="Georgia" panose="02040502050405020303" pitchFamily="18" charset="0"/>
              </a:rPr>
              <a:t> </a:t>
            </a:r>
            <a:r>
              <a:rPr lang="en-US" b="0" i="0" dirty="0" err="1">
                <a:solidFill>
                  <a:srgbClr val="000000"/>
                </a:solidFill>
                <a:effectLst/>
                <a:latin typeface="Georgia" panose="02040502050405020303" pitchFamily="18" charset="0"/>
              </a:rPr>
              <a:t>Evangélica</a:t>
            </a:r>
            <a:r>
              <a:rPr lang="en-US" b="0" i="0" dirty="0">
                <a:solidFill>
                  <a:srgbClr val="000000"/>
                </a:solidFill>
                <a:effectLst/>
                <a:latin typeface="Georgia" panose="02040502050405020303" pitchFamily="18" charset="0"/>
              </a:rPr>
              <a:t> </a:t>
            </a:r>
            <a:r>
              <a:rPr lang="en-US" b="0" i="0" dirty="0" err="1">
                <a:solidFill>
                  <a:srgbClr val="000000"/>
                </a:solidFill>
                <a:effectLst/>
                <a:latin typeface="Georgia" panose="02040502050405020303" pitchFamily="18" charset="0"/>
              </a:rPr>
              <a:t>Luterana</a:t>
            </a:r>
            <a:r>
              <a:rPr lang="en-US" b="0" i="0" dirty="0">
                <a:solidFill>
                  <a:srgbClr val="000000"/>
                </a:solidFill>
                <a:effectLst/>
                <a:latin typeface="Georgia" panose="02040502050405020303" pitchFamily="18" charset="0"/>
              </a:rPr>
              <a:t>.</a:t>
            </a:r>
            <a:br>
              <a:rPr lang="en-US" b="0" i="0" dirty="0">
                <a:solidFill>
                  <a:srgbClr val="000000"/>
                </a:solidFill>
                <a:effectLst/>
                <a:latin typeface="Georgia" panose="02040502050405020303" pitchFamily="18" charset="0"/>
              </a:rPr>
            </a:br>
            <a:r>
              <a:rPr lang="en-US" b="0" i="0" dirty="0">
                <a:solidFill>
                  <a:srgbClr val="000000"/>
                </a:solidFill>
                <a:effectLst/>
                <a:latin typeface="Georgia" panose="02040502050405020303" pitchFamily="18" charset="0"/>
              </a:rPr>
              <a:t>4. Iglesias </a:t>
            </a:r>
            <a:r>
              <a:rPr lang="en-US" b="0" i="0" dirty="0" err="1">
                <a:solidFill>
                  <a:srgbClr val="000000"/>
                </a:solidFill>
                <a:effectLst/>
                <a:latin typeface="Georgia" panose="02040502050405020303" pitchFamily="18" charset="0"/>
              </a:rPr>
              <a:t>Presbiterianas</a:t>
            </a:r>
            <a:r>
              <a:rPr lang="en-US" b="0" i="0" dirty="0">
                <a:solidFill>
                  <a:srgbClr val="000000"/>
                </a:solidFill>
                <a:effectLst/>
                <a:latin typeface="Georgia" panose="02040502050405020303" pitchFamily="18" charset="0"/>
              </a:rPr>
              <a:t>.</a:t>
            </a:r>
            <a:br>
              <a:rPr lang="en-US" b="0" i="0" dirty="0">
                <a:solidFill>
                  <a:srgbClr val="000000"/>
                </a:solidFill>
                <a:effectLst/>
                <a:latin typeface="Georgia" panose="02040502050405020303" pitchFamily="18" charset="0"/>
              </a:rPr>
            </a:br>
            <a:r>
              <a:rPr lang="en-US" b="0" i="0" dirty="0">
                <a:solidFill>
                  <a:srgbClr val="000000"/>
                </a:solidFill>
                <a:effectLst/>
                <a:latin typeface="Georgia" panose="02040502050405020303" pitchFamily="18" charset="0"/>
              </a:rPr>
              <a:t>5. </a:t>
            </a:r>
            <a:r>
              <a:rPr lang="en-US" b="0" i="0" dirty="0" err="1">
                <a:solidFill>
                  <a:srgbClr val="000000"/>
                </a:solidFill>
                <a:effectLst/>
                <a:latin typeface="Georgia" panose="02040502050405020303" pitchFamily="18" charset="0"/>
              </a:rPr>
              <a:t>Iglesia</a:t>
            </a:r>
            <a:r>
              <a:rPr lang="en-US" b="0" i="0" dirty="0">
                <a:solidFill>
                  <a:srgbClr val="000000"/>
                </a:solidFill>
                <a:effectLst/>
                <a:latin typeface="Georgia" panose="02040502050405020303" pitchFamily="18" charset="0"/>
              </a:rPr>
              <a:t> Anglicana Episcopal (</a:t>
            </a:r>
            <a:r>
              <a:rPr lang="en-US" b="0" i="0" dirty="0" err="1">
                <a:solidFill>
                  <a:srgbClr val="000000"/>
                </a:solidFill>
                <a:effectLst/>
                <a:latin typeface="Georgia" panose="02040502050405020303" pitchFamily="18" charset="0"/>
              </a:rPr>
              <a:t>Episcopalianos</a:t>
            </a:r>
            <a:r>
              <a:rPr lang="en-US" b="0" i="0" dirty="0">
                <a:solidFill>
                  <a:srgbClr val="000000"/>
                </a:solidFill>
                <a:effectLst/>
                <a:latin typeface="Georgia" panose="02040502050405020303" pitchFamily="18" charset="0"/>
              </a:rPr>
              <a:t>).</a:t>
            </a:r>
            <a:br>
              <a:rPr lang="en-US" b="0" i="0" dirty="0">
                <a:solidFill>
                  <a:srgbClr val="000000"/>
                </a:solidFill>
                <a:effectLst/>
                <a:latin typeface="Georgia" panose="02040502050405020303" pitchFamily="18" charset="0"/>
              </a:rPr>
            </a:br>
            <a:r>
              <a:rPr lang="en-US" b="0" i="0" dirty="0">
                <a:solidFill>
                  <a:srgbClr val="000000"/>
                </a:solidFill>
                <a:effectLst/>
                <a:latin typeface="Georgia" panose="02040502050405020303" pitchFamily="18" charset="0"/>
              </a:rPr>
              <a:t>6. </a:t>
            </a:r>
            <a:r>
              <a:rPr lang="en-US" b="0" i="0" dirty="0" err="1">
                <a:solidFill>
                  <a:srgbClr val="000000"/>
                </a:solidFill>
                <a:effectLst/>
                <a:latin typeface="Georgia" panose="02040502050405020303" pitchFamily="18" charset="0"/>
              </a:rPr>
              <a:t>Metodistas</a:t>
            </a:r>
            <a:r>
              <a:rPr lang="en-US" b="0" i="0" dirty="0">
                <a:solidFill>
                  <a:srgbClr val="000000"/>
                </a:solidFill>
                <a:effectLst/>
                <a:latin typeface="Georgia" panose="02040502050405020303" pitchFamily="18" charset="0"/>
              </a:rPr>
              <a:t>.</a:t>
            </a:r>
            <a:br>
              <a:rPr lang="en-US" b="0" i="0" dirty="0">
                <a:solidFill>
                  <a:srgbClr val="000000"/>
                </a:solidFill>
                <a:effectLst/>
                <a:latin typeface="Georgia" panose="02040502050405020303" pitchFamily="18" charset="0"/>
              </a:rPr>
            </a:br>
            <a:r>
              <a:rPr lang="en-US" b="0" i="0" dirty="0">
                <a:solidFill>
                  <a:srgbClr val="000000"/>
                </a:solidFill>
                <a:effectLst/>
                <a:latin typeface="Georgia" panose="02040502050405020303" pitchFamily="18" charset="0"/>
              </a:rPr>
              <a:t>7. </a:t>
            </a:r>
            <a:r>
              <a:rPr lang="en-US" b="0" i="0" dirty="0" err="1">
                <a:solidFill>
                  <a:srgbClr val="000000"/>
                </a:solidFill>
                <a:effectLst/>
                <a:latin typeface="Georgia" panose="02040502050405020303" pitchFamily="18" charset="0"/>
              </a:rPr>
              <a:t>Bautistas</a:t>
            </a:r>
            <a:r>
              <a:rPr lang="en-US" b="0" i="0" dirty="0">
                <a:solidFill>
                  <a:srgbClr val="000000"/>
                </a:solidFill>
                <a:effectLst/>
                <a:latin typeface="Georgia" panose="02040502050405020303" pitchFamily="18" charset="0"/>
              </a:rPr>
              <a:t>.</a:t>
            </a:r>
            <a:br>
              <a:rPr lang="en-US" b="0" i="0" dirty="0">
                <a:solidFill>
                  <a:srgbClr val="000000"/>
                </a:solidFill>
                <a:effectLst/>
                <a:latin typeface="Georgia" panose="02040502050405020303" pitchFamily="18" charset="0"/>
              </a:rPr>
            </a:br>
            <a:r>
              <a:rPr lang="en-US" b="0" i="0" dirty="0">
                <a:solidFill>
                  <a:srgbClr val="000000"/>
                </a:solidFill>
                <a:effectLst/>
                <a:latin typeface="Georgia" panose="02040502050405020303" pitchFamily="18" charset="0"/>
              </a:rPr>
              <a:t>8. </a:t>
            </a:r>
            <a:r>
              <a:rPr lang="en-US" b="0" i="0" dirty="0" err="1">
                <a:solidFill>
                  <a:srgbClr val="000000"/>
                </a:solidFill>
                <a:effectLst/>
                <a:latin typeface="Georgia" panose="02040502050405020303" pitchFamily="18" charset="0"/>
              </a:rPr>
              <a:t>Congregacionalistas</a:t>
            </a:r>
            <a:r>
              <a:rPr lang="en-US" b="0" i="0" dirty="0">
                <a:solidFill>
                  <a:srgbClr val="000000"/>
                </a:solidFill>
                <a:effectLst/>
                <a:latin typeface="Georgia" panose="02040502050405020303" pitchFamily="18" charset="0"/>
              </a:rPr>
              <a:t>.</a:t>
            </a:r>
            <a:br>
              <a:rPr lang="en-US" b="0" i="0" dirty="0">
                <a:solidFill>
                  <a:srgbClr val="000000"/>
                </a:solidFill>
                <a:effectLst/>
                <a:latin typeface="Georgia" panose="02040502050405020303" pitchFamily="18" charset="0"/>
              </a:rPr>
            </a:br>
            <a:r>
              <a:rPr lang="en-US" b="0" i="0" dirty="0">
                <a:solidFill>
                  <a:srgbClr val="000000"/>
                </a:solidFill>
                <a:effectLst/>
                <a:latin typeface="Georgia" panose="02040502050405020303" pitchFamily="18" charset="0"/>
              </a:rPr>
              <a:t>9. </a:t>
            </a:r>
            <a:r>
              <a:rPr lang="en-US" b="0" i="0" dirty="0" err="1">
                <a:solidFill>
                  <a:srgbClr val="000000"/>
                </a:solidFill>
                <a:effectLst/>
                <a:latin typeface="Georgia" panose="02040502050405020303" pitchFamily="18" charset="0"/>
              </a:rPr>
              <a:t>Discípulos</a:t>
            </a:r>
            <a:r>
              <a:rPr lang="en-US" b="0" i="0" dirty="0">
                <a:solidFill>
                  <a:srgbClr val="000000"/>
                </a:solidFill>
                <a:effectLst/>
                <a:latin typeface="Georgia" panose="02040502050405020303" pitchFamily="18" charset="0"/>
              </a:rPr>
              <a:t> de Cristo.</a:t>
            </a:r>
            <a:br>
              <a:rPr lang="en-US" b="0" i="0" dirty="0">
                <a:solidFill>
                  <a:srgbClr val="000000"/>
                </a:solidFill>
                <a:effectLst/>
                <a:latin typeface="Georgia" panose="02040502050405020303" pitchFamily="18" charset="0"/>
              </a:rPr>
            </a:br>
            <a:r>
              <a:rPr lang="en-US" b="0" i="0" dirty="0">
                <a:solidFill>
                  <a:srgbClr val="000000"/>
                </a:solidFill>
                <a:effectLst/>
                <a:latin typeface="Georgia" panose="02040502050405020303" pitchFamily="18" charset="0"/>
              </a:rPr>
              <a:t>10. </a:t>
            </a:r>
            <a:r>
              <a:rPr lang="en-US" b="0" i="0" dirty="0" err="1">
                <a:solidFill>
                  <a:srgbClr val="000000"/>
                </a:solidFill>
                <a:effectLst/>
                <a:latin typeface="Georgia" panose="02040502050405020303" pitchFamily="18" charset="0"/>
              </a:rPr>
              <a:t>Adventistas</a:t>
            </a:r>
            <a:r>
              <a:rPr lang="en-US" b="0" i="0" dirty="0">
                <a:solidFill>
                  <a:srgbClr val="000000"/>
                </a:solidFill>
                <a:effectLst/>
                <a:latin typeface="Georgia" panose="02040502050405020303" pitchFamily="18" charset="0"/>
              </a:rPr>
              <a:t>.</a:t>
            </a:r>
            <a:br>
              <a:rPr lang="en-US" b="0" i="0" dirty="0">
                <a:solidFill>
                  <a:srgbClr val="000000"/>
                </a:solidFill>
                <a:effectLst/>
                <a:latin typeface="Georgia" panose="02040502050405020303" pitchFamily="18" charset="0"/>
              </a:rPr>
            </a:br>
            <a:r>
              <a:rPr lang="en-US" b="0" i="0" dirty="0">
                <a:solidFill>
                  <a:srgbClr val="000000"/>
                </a:solidFill>
                <a:effectLst/>
                <a:latin typeface="Georgia" panose="02040502050405020303" pitchFamily="18" charset="0"/>
              </a:rPr>
              <a:t>11. </a:t>
            </a:r>
            <a:r>
              <a:rPr lang="en-US" b="0" i="0" dirty="0" err="1">
                <a:solidFill>
                  <a:srgbClr val="000000"/>
                </a:solidFill>
                <a:effectLst/>
                <a:latin typeface="Georgia" panose="02040502050405020303" pitchFamily="18" charset="0"/>
              </a:rPr>
              <a:t>Pentecostales</a:t>
            </a:r>
            <a:r>
              <a:rPr lang="en-US" b="0" i="0" dirty="0">
                <a:solidFill>
                  <a:srgbClr val="000000"/>
                </a:solidFill>
                <a:effectLst/>
                <a:latin typeface="Georgia" panose="02040502050405020303" pitchFamily="18" charset="0"/>
              </a:rPr>
              <a:t>.</a:t>
            </a:r>
          </a:p>
          <a:p>
            <a:endParaRPr lang="en-US" dirty="0"/>
          </a:p>
        </p:txBody>
      </p:sp>
      <p:sp>
        <p:nvSpPr>
          <p:cNvPr id="7" name="Marcador de contenido 6">
            <a:extLst>
              <a:ext uri="{FF2B5EF4-FFF2-40B4-BE49-F238E27FC236}">
                <a16:creationId xmlns:a16="http://schemas.microsoft.com/office/drawing/2014/main" id="{FE2C2D1B-9D6E-AEA8-227D-71A47695A860}"/>
              </a:ext>
            </a:extLst>
          </p:cNvPr>
          <p:cNvSpPr>
            <a:spLocks noGrp="1"/>
          </p:cNvSpPr>
          <p:nvPr>
            <p:ph sz="half" idx="2"/>
          </p:nvPr>
        </p:nvSpPr>
        <p:spPr>
          <a:xfrm>
            <a:off x="4927481" y="1904999"/>
            <a:ext cx="3960029" cy="4576195"/>
          </a:xfrm>
        </p:spPr>
        <p:txBody>
          <a:bodyPr>
            <a:normAutofit/>
          </a:bodyPr>
          <a:lstStyle/>
          <a:p>
            <a:pPr marL="0" indent="0" algn="ctr">
              <a:buNone/>
            </a:pPr>
            <a:r>
              <a:rPr lang="es-ES" b="1" i="0" dirty="0">
                <a:solidFill>
                  <a:srgbClr val="000000"/>
                </a:solidFill>
                <a:effectLst/>
                <a:latin typeface="Georgia" panose="02040502050405020303" pitchFamily="18" charset="0"/>
              </a:rPr>
              <a:t>No tienen bautismo válido</a:t>
            </a:r>
            <a:endParaRPr lang="es-ES" b="0" i="0" dirty="0">
              <a:solidFill>
                <a:srgbClr val="000000"/>
              </a:solidFill>
              <a:effectLst/>
              <a:latin typeface="Georgia" panose="02040502050405020303" pitchFamily="18" charset="0"/>
            </a:endParaRPr>
          </a:p>
          <a:p>
            <a:r>
              <a:rPr lang="es-ES" b="0" i="0" dirty="0">
                <a:solidFill>
                  <a:srgbClr val="000000"/>
                </a:solidFill>
                <a:effectLst/>
                <a:latin typeface="Georgia" panose="02040502050405020303" pitchFamily="18" charset="0"/>
              </a:rPr>
              <a:t>1. Iglesia de Jesucristo de los Santos de los Últimos </a:t>
            </a:r>
            <a:r>
              <a:rPr lang="es-ES" dirty="0">
                <a:solidFill>
                  <a:srgbClr val="000000"/>
                </a:solidFill>
                <a:latin typeface="Georgia" panose="02040502050405020303" pitchFamily="18" charset="0"/>
              </a:rPr>
              <a:t>Días. (Mormones)</a:t>
            </a:r>
            <a:br>
              <a:rPr lang="es-ES" b="0" i="0" dirty="0">
                <a:solidFill>
                  <a:srgbClr val="000000"/>
                </a:solidFill>
                <a:effectLst/>
                <a:latin typeface="Georgia" panose="02040502050405020303" pitchFamily="18" charset="0"/>
              </a:rPr>
            </a:br>
            <a:r>
              <a:rPr lang="es-ES" b="0" i="0" dirty="0">
                <a:solidFill>
                  <a:srgbClr val="000000"/>
                </a:solidFill>
                <a:effectLst/>
                <a:latin typeface="Georgia" panose="02040502050405020303" pitchFamily="18" charset="0"/>
              </a:rPr>
              <a:t>2. Testigos de Jehová.</a:t>
            </a:r>
            <a:br>
              <a:rPr lang="es-ES" b="0" i="0" dirty="0">
                <a:solidFill>
                  <a:srgbClr val="000000"/>
                </a:solidFill>
                <a:effectLst/>
                <a:latin typeface="Georgia" panose="02040502050405020303" pitchFamily="18" charset="0"/>
              </a:rPr>
            </a:br>
            <a:r>
              <a:rPr lang="es-ES" b="0" i="0" dirty="0">
                <a:solidFill>
                  <a:srgbClr val="000000"/>
                </a:solidFill>
                <a:effectLst/>
                <a:latin typeface="Georgia" panose="02040502050405020303" pitchFamily="18" charset="0"/>
              </a:rPr>
              <a:t>3. Ejército de Salvación.</a:t>
            </a:r>
            <a:br>
              <a:rPr lang="es-ES" b="0" i="0" dirty="0">
                <a:solidFill>
                  <a:srgbClr val="000000"/>
                </a:solidFill>
                <a:effectLst/>
                <a:latin typeface="Georgia" panose="02040502050405020303" pitchFamily="18" charset="0"/>
              </a:rPr>
            </a:br>
            <a:r>
              <a:rPr lang="es-ES" b="0" i="0" dirty="0">
                <a:solidFill>
                  <a:srgbClr val="000000"/>
                </a:solidFill>
                <a:effectLst/>
                <a:latin typeface="Georgia" panose="02040502050405020303" pitchFamily="18" charset="0"/>
              </a:rPr>
              <a:t>4. Sectas Pseudo Cristianas.                   </a:t>
            </a:r>
            <a:endParaRPr lang="en-US" dirty="0"/>
          </a:p>
        </p:txBody>
      </p:sp>
      <p:sp>
        <p:nvSpPr>
          <p:cNvPr id="4" name="Marcador de número de diapositiva 3">
            <a:extLst>
              <a:ext uri="{FF2B5EF4-FFF2-40B4-BE49-F238E27FC236}">
                <a16:creationId xmlns:a16="http://schemas.microsoft.com/office/drawing/2014/main" id="{1AF613E0-CA12-EA08-192E-F188B15A49A0}"/>
              </a:ext>
            </a:extLst>
          </p:cNvPr>
          <p:cNvSpPr>
            <a:spLocks noGrp="1"/>
          </p:cNvSpPr>
          <p:nvPr>
            <p:ph type="sldNum" sz="quarter" idx="12"/>
          </p:nvPr>
        </p:nvSpPr>
        <p:spPr/>
        <p:txBody>
          <a:bodyPr/>
          <a:lstStyle/>
          <a:p>
            <a:pPr>
              <a:defRPr/>
            </a:pPr>
            <a:fld id="{1F5B16B8-947D-4FBB-B241-B6415930DBA0}" type="slidenum">
              <a:rPr lang="en-US" smtClean="0"/>
              <a:pPr>
                <a:defRPr/>
              </a:pPr>
              <a:t>5</a:t>
            </a:fld>
            <a:endParaRPr lang="en-US"/>
          </a:p>
        </p:txBody>
      </p:sp>
    </p:spTree>
    <p:extLst>
      <p:ext uri="{BB962C8B-B14F-4D97-AF65-F5344CB8AC3E}">
        <p14:creationId xmlns:p14="http://schemas.microsoft.com/office/powerpoint/2010/main" val="411879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7">
                                            <p:txEl>
                                              <p:pRg st="0" end="0"/>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p:cTn id="27"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0D049-28CA-5711-65CD-19A1F8318609}"/>
              </a:ext>
            </a:extLst>
          </p:cNvPr>
          <p:cNvSpPr>
            <a:spLocks noGrp="1"/>
          </p:cNvSpPr>
          <p:nvPr>
            <p:ph type="title"/>
          </p:nvPr>
        </p:nvSpPr>
        <p:spPr/>
        <p:txBody>
          <a:bodyPr>
            <a:noAutofit/>
          </a:bodyPr>
          <a:lstStyle/>
          <a:p>
            <a:r>
              <a:rPr lang="es-ES" b="1" kern="0" dirty="0">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3. ¿Qué considerar en cuanto a la situación matrimonial para participar del proceso de RICA?</a:t>
            </a:r>
            <a:endParaRPr lang="en-US"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FFC61596-2959-94EE-07CE-9F45E7094603}"/>
              </a:ext>
            </a:extLst>
          </p:cNvPr>
          <p:cNvSpPr>
            <a:spLocks noGrp="1"/>
          </p:cNvSpPr>
          <p:nvPr>
            <p:ph idx="1"/>
          </p:nvPr>
        </p:nvSpPr>
        <p:spPr>
          <a:xfrm>
            <a:off x="982133" y="2286000"/>
            <a:ext cx="7704667" cy="4572000"/>
          </a:xfrm>
        </p:spPr>
        <p:txBody>
          <a:bodyPr>
            <a:noAutofit/>
          </a:bodyPr>
          <a:lstStyle/>
          <a:p>
            <a:r>
              <a:rPr lang="es-ES" kern="100" dirty="0">
                <a:effectLst/>
                <a:latin typeface="Aptos" panose="020B0004020202020204" pitchFamily="34" charset="0"/>
                <a:ea typeface="Aptos" panose="020B0004020202020204" pitchFamily="34" charset="0"/>
                <a:cs typeface="Times New Roman" panose="02020603050405020304" pitchFamily="18" charset="0"/>
              </a:rPr>
              <a:t>Hay muchas situaciones matrimoniales que afectan el proceso. </a:t>
            </a:r>
          </a:p>
          <a:p>
            <a:r>
              <a:rPr lang="es-ES" kern="100" dirty="0">
                <a:effectLst/>
                <a:latin typeface="Aptos" panose="020B0004020202020204" pitchFamily="34" charset="0"/>
                <a:ea typeface="Aptos" panose="020B0004020202020204" pitchFamily="34" charset="0"/>
                <a:cs typeface="Times New Roman" panose="02020603050405020304" pitchFamily="18" charset="0"/>
              </a:rPr>
              <a:t>Si están divorciados y/o vueltos a casar o se piensan casar por la Iglesia Católica, si se casaron en la playa, si están casados solo civilmente, si se casaron en una iglesia protestante, etc. </a:t>
            </a:r>
          </a:p>
          <a:p>
            <a:r>
              <a:rPr lang="es-ES" kern="100" dirty="0">
                <a:effectLst/>
                <a:latin typeface="Aptos" panose="020B0004020202020204" pitchFamily="34" charset="0"/>
                <a:ea typeface="Aptos" panose="020B0004020202020204" pitchFamily="34" charset="0"/>
                <a:cs typeface="Times New Roman" panose="02020603050405020304" pitchFamily="18" charset="0"/>
              </a:rPr>
              <a:t>Se debe referir a la persona al Tribunal Metropolitano para apoyarse con un abogado y solicitar la invalidez de su matrimonio anterior.</a:t>
            </a:r>
            <a:endParaRPr lang="en-US" dirty="0"/>
          </a:p>
        </p:txBody>
      </p:sp>
      <p:sp>
        <p:nvSpPr>
          <p:cNvPr id="5" name="Marcador de número de diapositiva 4">
            <a:extLst>
              <a:ext uri="{FF2B5EF4-FFF2-40B4-BE49-F238E27FC236}">
                <a16:creationId xmlns:a16="http://schemas.microsoft.com/office/drawing/2014/main" id="{6F8F7F94-E944-B6F8-1CBF-B3C579321972}"/>
              </a:ext>
            </a:extLst>
          </p:cNvPr>
          <p:cNvSpPr>
            <a:spLocks noGrp="1"/>
          </p:cNvSpPr>
          <p:nvPr>
            <p:ph type="sldNum" sz="quarter" idx="12"/>
          </p:nvPr>
        </p:nvSpPr>
        <p:spPr/>
        <p:txBody>
          <a:bodyPr/>
          <a:lstStyle/>
          <a:p>
            <a:pPr>
              <a:defRPr/>
            </a:pPr>
            <a:fld id="{BB79CCD0-935B-4914-9DAD-CB8C1D2D8ADA}" type="slidenum">
              <a:rPr lang="en-US" smtClean="0"/>
              <a:pPr>
                <a:defRPr/>
              </a:pPr>
              <a:t>6</a:t>
            </a:fld>
            <a:endParaRPr lang="en-US"/>
          </a:p>
        </p:txBody>
      </p:sp>
    </p:spTree>
    <p:extLst>
      <p:ext uri="{BB962C8B-B14F-4D97-AF65-F5344CB8AC3E}">
        <p14:creationId xmlns:p14="http://schemas.microsoft.com/office/powerpoint/2010/main" val="83258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5719CA-D448-F3B6-6BAF-61E6304D4834}"/>
              </a:ext>
            </a:extLst>
          </p:cNvPr>
          <p:cNvSpPr>
            <a:spLocks noGrp="1"/>
          </p:cNvSpPr>
          <p:nvPr>
            <p:ph type="title"/>
          </p:nvPr>
        </p:nvSpPr>
        <p:spPr>
          <a:xfrm>
            <a:off x="723900" y="0"/>
            <a:ext cx="8534400" cy="1752600"/>
          </a:xfrm>
        </p:spPr>
        <p:txBody>
          <a:bodyPr>
            <a:normAutofit fontScale="90000"/>
          </a:bodyPr>
          <a:lstStyle/>
          <a:p>
            <a:r>
              <a:rPr lang="es-ES" b="1" kern="0" dirty="0">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4. ¿Modelo para llevar el proceso todo el año o solo de acuerdo al año escolar?</a:t>
            </a:r>
            <a:endParaRPr lang="en-US" b="1" dirty="0">
              <a:effectLst>
                <a:outerShdw blurRad="38100" dist="38100" dir="2700000" algn="tl">
                  <a:srgbClr val="000000">
                    <a:alpha val="43137"/>
                  </a:srgbClr>
                </a:outerShdw>
              </a:effectLst>
              <a:latin typeface="inherit"/>
            </a:endParaRPr>
          </a:p>
        </p:txBody>
      </p:sp>
      <p:sp>
        <p:nvSpPr>
          <p:cNvPr id="3" name="Marcador de contenido 2">
            <a:extLst>
              <a:ext uri="{FF2B5EF4-FFF2-40B4-BE49-F238E27FC236}">
                <a16:creationId xmlns:a16="http://schemas.microsoft.com/office/drawing/2014/main" id="{8E9CB702-A6EF-1B9D-3BBB-3B733FCFB52E}"/>
              </a:ext>
            </a:extLst>
          </p:cNvPr>
          <p:cNvSpPr>
            <a:spLocks noGrp="1"/>
          </p:cNvSpPr>
          <p:nvPr>
            <p:ph idx="1"/>
          </p:nvPr>
        </p:nvSpPr>
        <p:spPr>
          <a:xfrm>
            <a:off x="838200" y="2057400"/>
            <a:ext cx="8305800" cy="5105400"/>
          </a:xfrm>
        </p:spPr>
        <p:txBody>
          <a:bodyPr>
            <a:normAutofit lnSpcReduction="10000"/>
          </a:bodyPr>
          <a:lstStyle/>
          <a:p>
            <a:pPr marL="0" marR="0"/>
            <a:r>
              <a:rPr lang="es-ES" sz="1800" dirty="0">
                <a:effectLst/>
                <a:latin typeface="Times New Roman" panose="02020603050405020304" pitchFamily="18" charset="0"/>
                <a:ea typeface="Times New Roman" panose="02020603050405020304" pitchFamily="18" charset="0"/>
              </a:rPr>
              <a:t>Muchos de nuestros procesos de OICA que ofrecemos comienzan en el otoño (agosto o septiembre) y continuarán hasta la Vigilia Pascual del año siguiente y luego tienen un período de Mistagógia siguiendo el modelo escolar. </a:t>
            </a:r>
          </a:p>
          <a:p>
            <a:pPr marL="0" marR="0"/>
            <a:r>
              <a:rPr lang="es-ES" sz="1800" dirty="0">
                <a:effectLst/>
                <a:latin typeface="Times New Roman" panose="02020603050405020304" pitchFamily="18" charset="0"/>
                <a:ea typeface="Times New Roman" panose="02020603050405020304" pitchFamily="18" charset="0"/>
              </a:rPr>
              <a:t>Nos gustaría centrarnos principalmente en tener un proceso para recibir al que busca recibir sus sacramentos; </a:t>
            </a:r>
            <a:r>
              <a:rPr lang="es-ES" sz="1800" u="sng" dirty="0">
                <a:effectLst/>
                <a:latin typeface="Times New Roman" panose="02020603050405020304" pitchFamily="18" charset="0"/>
                <a:ea typeface="Times New Roman" panose="02020603050405020304" pitchFamily="18" charset="0"/>
              </a:rPr>
              <a:t>durante todo el año </a:t>
            </a:r>
            <a:r>
              <a:rPr lang="es-ES" sz="1800" dirty="0">
                <a:effectLst/>
                <a:latin typeface="Times New Roman" panose="02020603050405020304" pitchFamily="18" charset="0"/>
                <a:ea typeface="Times New Roman" panose="02020603050405020304" pitchFamily="18" charset="0"/>
              </a:rPr>
              <a:t>para que no le digamos que vuelva en el otoño siguiente, porque cuando decimos eso a menudo no vuelven, los perdemos. </a:t>
            </a:r>
            <a:endParaRPr lang="en-US" sz="1800" dirty="0">
              <a:effectLst/>
              <a:latin typeface="Times New Roman" panose="02020603050405020304" pitchFamily="18" charset="0"/>
              <a:ea typeface="Times New Roman" panose="02020603050405020304" pitchFamily="18" charset="0"/>
            </a:endParaRPr>
          </a:p>
          <a:p>
            <a:pPr marL="0" marR="0"/>
            <a:r>
              <a:rPr lang="es-ES" sz="1800" dirty="0">
                <a:effectLst/>
                <a:latin typeface="Times New Roman" panose="02020603050405020304" pitchFamily="18" charset="0"/>
                <a:ea typeface="Times New Roman" panose="02020603050405020304" pitchFamily="18" charset="0"/>
              </a:rPr>
              <a:t>El recibirlos todo el año es un proceso altamente funcional y muy eficiente y muchas veces las parroquias y los voluntarios piensan "oh Señor mío, mira todo el trabajo que tenemos que hacer, va a ser una carga", no lo es. </a:t>
            </a:r>
            <a:endParaRPr lang="en-US" sz="1800" dirty="0">
              <a:effectLst/>
              <a:latin typeface="Times New Roman" panose="02020603050405020304" pitchFamily="18" charset="0"/>
              <a:ea typeface="Times New Roman" panose="02020603050405020304" pitchFamily="18" charset="0"/>
            </a:endParaRPr>
          </a:p>
          <a:p>
            <a:r>
              <a:rPr lang="es-ES" sz="1800" dirty="0">
                <a:effectLst/>
                <a:latin typeface="Times New Roman" panose="02020603050405020304" pitchFamily="18" charset="0"/>
                <a:ea typeface="Times New Roman" panose="02020603050405020304" pitchFamily="18" charset="0"/>
              </a:rPr>
              <a:t>Las personas pueden unirse al proceso en cualquier momento y puedes llevarlos a través del rito de aceptación y bienvenida cuando sea el momento apropiado. </a:t>
            </a:r>
          </a:p>
          <a:p>
            <a:r>
              <a:rPr lang="es-ES" sz="1800" dirty="0">
                <a:effectLst/>
                <a:latin typeface="Times New Roman" panose="02020603050405020304" pitchFamily="18" charset="0"/>
                <a:ea typeface="Times New Roman" panose="02020603050405020304" pitchFamily="18" charset="0"/>
              </a:rPr>
              <a:t>Para los NO bautizados será muy importante el recibir sus sacramentos en la Vigilia Pascual.</a:t>
            </a:r>
          </a:p>
          <a:p>
            <a:r>
              <a:rPr lang="es-ES" sz="1800" dirty="0">
                <a:effectLst/>
                <a:latin typeface="Times New Roman" panose="02020603050405020304" pitchFamily="18" charset="0"/>
                <a:ea typeface="Times New Roman" panose="02020603050405020304" pitchFamily="18" charset="0"/>
              </a:rPr>
              <a:t>Las personas que ya están bautizadas pueden necesitar su Confirmación y Eucaristía y podrán recibirlos después de la preparación, en cualquier momento cuando estén listos, no tenemos que esperar, esto funciona maravillosamente. </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Marcador de número de diapositiva 3">
            <a:extLst>
              <a:ext uri="{FF2B5EF4-FFF2-40B4-BE49-F238E27FC236}">
                <a16:creationId xmlns:a16="http://schemas.microsoft.com/office/drawing/2014/main" id="{4D1D8A17-93F3-3237-7DDA-362FBFD53305}"/>
              </a:ext>
            </a:extLst>
          </p:cNvPr>
          <p:cNvSpPr>
            <a:spLocks noGrp="1"/>
          </p:cNvSpPr>
          <p:nvPr>
            <p:ph type="sldNum" sz="quarter" idx="12"/>
          </p:nvPr>
        </p:nvSpPr>
        <p:spPr/>
        <p:txBody>
          <a:bodyPr/>
          <a:lstStyle/>
          <a:p>
            <a:pPr>
              <a:defRPr/>
            </a:pPr>
            <a:fld id="{1F5B16B8-947D-4FBB-B241-B6415930DBA0}" type="slidenum">
              <a:rPr lang="en-US" smtClean="0"/>
              <a:pPr>
                <a:defRPr/>
              </a:pPr>
              <a:t>7</a:t>
            </a:fld>
            <a:endParaRPr lang="en-US"/>
          </a:p>
        </p:txBody>
      </p:sp>
    </p:spTree>
    <p:extLst>
      <p:ext uri="{BB962C8B-B14F-4D97-AF65-F5344CB8AC3E}">
        <p14:creationId xmlns:p14="http://schemas.microsoft.com/office/powerpoint/2010/main" val="378842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1219200" y="0"/>
            <a:ext cx="6293000" cy="1110400"/>
          </a:xfrm>
          <a:prstGeom prst="rect">
            <a:avLst/>
          </a:prstGeom>
        </p:spPr>
        <p:txBody>
          <a:bodyPr spcFirstLastPara="1" vert="horz" wrap="square" lIns="91425" tIns="91425" rIns="91425" bIns="91425" rtlCol="0" anchor="t" anchorCtr="0">
            <a:normAutofit fontScale="90000"/>
          </a:bodyPr>
          <a:lstStyle/>
          <a:p>
            <a:pPr algn="l"/>
            <a:r>
              <a:rPr lang="es-ES" b="1" dirty="0">
                <a:effectLst>
                  <a:outerShdw blurRad="38100" dist="38100" dir="2700000" algn="tl">
                    <a:srgbClr val="000000">
                      <a:alpha val="43137"/>
                    </a:srgbClr>
                  </a:outerShdw>
                </a:effectLst>
                <a:latin typeface="Arial"/>
                <a:ea typeface="Arial"/>
                <a:cs typeface="Arial"/>
                <a:sym typeface="Arial"/>
              </a:rPr>
              <a:t>Base para el catecumenado “durante todo el año”</a:t>
            </a:r>
            <a:endParaRPr b="1" dirty="0">
              <a:effectLst>
                <a:outerShdw blurRad="38100" dist="38100" dir="2700000" algn="tl">
                  <a:srgbClr val="000000">
                    <a:alpha val="43137"/>
                  </a:srgbClr>
                </a:outerShdw>
              </a:effectLst>
              <a:latin typeface="Arial"/>
              <a:ea typeface="Arial"/>
              <a:cs typeface="Arial"/>
              <a:sym typeface="Arial"/>
            </a:endParaRPr>
          </a:p>
        </p:txBody>
      </p:sp>
      <p:sp>
        <p:nvSpPr>
          <p:cNvPr id="102" name="Google Shape;102;p17"/>
          <p:cNvSpPr txBox="1">
            <a:spLocks noGrp="1"/>
          </p:cNvSpPr>
          <p:nvPr>
            <p:ph type="body" idx="1"/>
          </p:nvPr>
        </p:nvSpPr>
        <p:spPr>
          <a:xfrm>
            <a:off x="914401" y="1436915"/>
            <a:ext cx="5594850" cy="2693015"/>
          </a:xfrm>
          <a:prstGeom prst="rect">
            <a:avLst/>
          </a:prstGeom>
        </p:spPr>
        <p:txBody>
          <a:bodyPr spcFirstLastPara="1" vert="horz" wrap="square" lIns="91425" tIns="91425" rIns="91425" bIns="91425" rtlCol="0" anchor="t" anchorCtr="0">
            <a:spAutoFit/>
          </a:bodyPr>
          <a:lstStyle/>
          <a:p>
            <a:pPr indent="-361950">
              <a:buSzPts val="2100"/>
            </a:pPr>
            <a:r>
              <a:rPr lang="es-ES" sz="2100" dirty="0">
                <a:latin typeface="Arial"/>
                <a:ea typeface="Arial"/>
                <a:cs typeface="Arial"/>
                <a:sym typeface="Arial"/>
              </a:rPr>
              <a:t>Liturgia continua</a:t>
            </a:r>
            <a:r>
              <a:rPr lang="en-US" sz="2100" dirty="0">
                <a:latin typeface="Arial"/>
                <a:ea typeface="Arial"/>
                <a:cs typeface="Arial"/>
                <a:sym typeface="Arial"/>
              </a:rPr>
              <a:t>:</a:t>
            </a:r>
            <a:r>
              <a:rPr lang="es-ES" sz="2100" dirty="0">
                <a:latin typeface="Arial"/>
                <a:ea typeface="Arial"/>
                <a:cs typeface="Arial"/>
                <a:sym typeface="Arial"/>
              </a:rPr>
              <a:t>                                            Ciclo Litúrgico/Leccionario </a:t>
            </a:r>
          </a:p>
          <a:p>
            <a:pPr indent="-361950">
              <a:buSzPts val="2100"/>
            </a:pPr>
            <a:r>
              <a:rPr lang="es-ES" sz="2100" dirty="0">
                <a:latin typeface="Arial"/>
                <a:ea typeface="Arial"/>
                <a:cs typeface="Arial"/>
                <a:sym typeface="Arial"/>
              </a:rPr>
              <a:t>Misterio Pascual</a:t>
            </a:r>
          </a:p>
          <a:p>
            <a:pPr indent="-361950">
              <a:buSzPts val="2100"/>
            </a:pPr>
            <a:r>
              <a:rPr lang="es-ES" sz="2100" dirty="0">
                <a:latin typeface="Arial"/>
                <a:ea typeface="Arial"/>
                <a:cs typeface="Arial"/>
                <a:sym typeface="Arial"/>
              </a:rPr>
              <a:t>Jesús resucitado y las “pequeñas pascuas”</a:t>
            </a:r>
          </a:p>
          <a:p>
            <a:pPr indent="-361950">
              <a:buSzPts val="2100"/>
            </a:pPr>
            <a:r>
              <a:rPr lang="es-ES" sz="2100" dirty="0">
                <a:latin typeface="Arial"/>
                <a:ea typeface="Arial"/>
                <a:cs typeface="Arial"/>
                <a:sym typeface="Arial"/>
              </a:rPr>
              <a:t>SI Cristo no resucito, vana es nuestra fe    </a:t>
            </a:r>
            <a:r>
              <a:rPr lang="es-ES" sz="1600" dirty="0">
                <a:latin typeface="Arial"/>
                <a:ea typeface="Arial"/>
                <a:cs typeface="Arial"/>
                <a:sym typeface="Arial"/>
              </a:rPr>
              <a:t>(1Cor 15, 14) </a:t>
            </a:r>
          </a:p>
          <a:p>
            <a:pPr indent="-361950">
              <a:buSzPts val="2100"/>
            </a:pPr>
            <a:r>
              <a:rPr lang="es-ES" sz="2100" dirty="0">
                <a:latin typeface="Arial"/>
                <a:ea typeface="Arial"/>
                <a:cs typeface="Arial"/>
                <a:sym typeface="Arial"/>
              </a:rPr>
              <a:t>El Camino a Emaús . . .</a:t>
            </a:r>
            <a:endParaRPr sz="1455" dirty="0"/>
          </a:p>
        </p:txBody>
      </p:sp>
      <p:sp>
        <p:nvSpPr>
          <p:cNvPr id="103" name="Google Shape;103;p17"/>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rmAutofit/>
          </a:bodyPr>
          <a:lstStyle/>
          <a:p>
            <a:fld id="{00000000-1234-1234-1234-123412341234}" type="slidenum">
              <a:rPr lang="en"/>
              <a:pPr/>
              <a:t>8</a:t>
            </a:fld>
            <a:endParaRPr/>
          </a:p>
        </p:txBody>
      </p:sp>
      <p:pic>
        <p:nvPicPr>
          <p:cNvPr id="104" name="Google Shape;104;p17"/>
          <p:cNvPicPr preferRelativeResize="0"/>
          <p:nvPr/>
        </p:nvPicPr>
        <p:blipFill>
          <a:blip r:embed="rId3">
            <a:alphaModFix/>
          </a:blip>
          <a:stretch>
            <a:fillRect/>
          </a:stretch>
        </p:blipFill>
        <p:spPr>
          <a:xfrm>
            <a:off x="6509251" y="943926"/>
            <a:ext cx="2561331" cy="2315175"/>
          </a:xfrm>
          <a:prstGeom prst="rect">
            <a:avLst/>
          </a:prstGeom>
          <a:noFill/>
          <a:ln>
            <a:noFill/>
          </a:ln>
        </p:spPr>
      </p:pic>
      <p:pic>
        <p:nvPicPr>
          <p:cNvPr id="105" name="Google Shape;105;p17"/>
          <p:cNvPicPr preferRelativeResize="0"/>
          <p:nvPr/>
        </p:nvPicPr>
        <p:blipFill>
          <a:blip r:embed="rId4">
            <a:alphaModFix/>
          </a:blip>
          <a:stretch>
            <a:fillRect/>
          </a:stretch>
        </p:blipFill>
        <p:spPr>
          <a:xfrm>
            <a:off x="6509250" y="3368931"/>
            <a:ext cx="2634750" cy="2485075"/>
          </a:xfrm>
          <a:prstGeom prst="rect">
            <a:avLst/>
          </a:prstGeom>
          <a:noFill/>
          <a:ln>
            <a:noFill/>
          </a:ln>
        </p:spPr>
      </p:pic>
      <p:pic>
        <p:nvPicPr>
          <p:cNvPr id="106" name="Google Shape;106;p17"/>
          <p:cNvPicPr preferRelativeResize="0"/>
          <p:nvPr/>
        </p:nvPicPr>
        <p:blipFill>
          <a:blip r:embed="rId5">
            <a:alphaModFix/>
          </a:blip>
          <a:stretch>
            <a:fillRect/>
          </a:stretch>
        </p:blipFill>
        <p:spPr>
          <a:xfrm>
            <a:off x="2133600" y="4129930"/>
            <a:ext cx="3303854" cy="24232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p:cTn id="7" dur="500" fill="hold"/>
                                        <p:tgtEl>
                                          <p:spTgt spid="10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circle(in)">
                                      <p:cBhvr>
                                        <p:cTn id="14" dur="2000"/>
                                        <p:tgtEl>
                                          <p:spTgt spid="10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2">
                                            <p:txEl>
                                              <p:pRg st="1" end="1"/>
                                            </p:txEl>
                                          </p:spTgt>
                                        </p:tgtEl>
                                        <p:attrNameLst>
                                          <p:attrName>style.visibility</p:attrName>
                                        </p:attrNameLst>
                                      </p:cBhvr>
                                      <p:to>
                                        <p:strVal val="visible"/>
                                      </p:to>
                                    </p:set>
                                    <p:anim calcmode="lin" valueType="num">
                                      <p:cBhvr>
                                        <p:cTn id="19" dur="500" fill="hold"/>
                                        <p:tgtEl>
                                          <p:spTgt spid="10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0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0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2">
                                            <p:txEl>
                                              <p:pRg st="2" end="2"/>
                                            </p:txEl>
                                          </p:spTgt>
                                        </p:tgtEl>
                                        <p:attrNameLst>
                                          <p:attrName>style.visibility</p:attrName>
                                        </p:attrNameLst>
                                      </p:cBhvr>
                                      <p:to>
                                        <p:strVal val="visible"/>
                                      </p:to>
                                    </p:set>
                                    <p:anim calcmode="lin" valueType="num">
                                      <p:cBhvr>
                                        <p:cTn id="26" dur="500" fill="hold"/>
                                        <p:tgtEl>
                                          <p:spTgt spid="10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02">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0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6"/>
                                        </p:tgtEl>
                                        <p:attrNameLst>
                                          <p:attrName>style.visibility</p:attrName>
                                        </p:attrNameLst>
                                      </p:cBhvr>
                                      <p:to>
                                        <p:strVal val="visible"/>
                                      </p:to>
                                    </p:set>
                                    <p:anim calcmode="lin" valueType="num">
                                      <p:cBhvr>
                                        <p:cTn id="33" dur="1000" fill="hold"/>
                                        <p:tgtEl>
                                          <p:spTgt spid="106"/>
                                        </p:tgtEl>
                                        <p:attrNameLst>
                                          <p:attrName>ppt_w</p:attrName>
                                        </p:attrNameLst>
                                      </p:cBhvr>
                                      <p:tavLst>
                                        <p:tav tm="0">
                                          <p:val>
                                            <p:fltVal val="0"/>
                                          </p:val>
                                        </p:tav>
                                        <p:tav tm="100000">
                                          <p:val>
                                            <p:strVal val="#ppt_w"/>
                                          </p:val>
                                        </p:tav>
                                      </p:tavLst>
                                    </p:anim>
                                    <p:anim calcmode="lin" valueType="num">
                                      <p:cBhvr>
                                        <p:cTn id="34" dur="1000" fill="hold"/>
                                        <p:tgtEl>
                                          <p:spTgt spid="106"/>
                                        </p:tgtEl>
                                        <p:attrNameLst>
                                          <p:attrName>ppt_h</p:attrName>
                                        </p:attrNameLst>
                                      </p:cBhvr>
                                      <p:tavLst>
                                        <p:tav tm="0">
                                          <p:val>
                                            <p:fltVal val="0"/>
                                          </p:val>
                                        </p:tav>
                                        <p:tav tm="100000">
                                          <p:val>
                                            <p:strVal val="#ppt_h"/>
                                          </p:val>
                                        </p:tav>
                                      </p:tavLst>
                                    </p:anim>
                                    <p:anim calcmode="lin" valueType="num">
                                      <p:cBhvr>
                                        <p:cTn id="35" dur="1000" fill="hold"/>
                                        <p:tgtEl>
                                          <p:spTgt spid="106"/>
                                        </p:tgtEl>
                                        <p:attrNameLst>
                                          <p:attrName>style.rotation</p:attrName>
                                        </p:attrNameLst>
                                      </p:cBhvr>
                                      <p:tavLst>
                                        <p:tav tm="0">
                                          <p:val>
                                            <p:fltVal val="90"/>
                                          </p:val>
                                        </p:tav>
                                        <p:tav tm="100000">
                                          <p:val>
                                            <p:fltVal val="0"/>
                                          </p:val>
                                        </p:tav>
                                      </p:tavLst>
                                    </p:anim>
                                    <p:animEffect transition="in" filter="fade">
                                      <p:cBhvr>
                                        <p:cTn id="36" dur="1000"/>
                                        <p:tgtEl>
                                          <p:spTgt spid="10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2">
                                            <p:txEl>
                                              <p:pRg st="3" end="3"/>
                                            </p:txEl>
                                          </p:spTgt>
                                        </p:tgtEl>
                                        <p:attrNameLst>
                                          <p:attrName>style.visibility</p:attrName>
                                        </p:attrNameLst>
                                      </p:cBhvr>
                                      <p:to>
                                        <p:strVal val="visible"/>
                                      </p:to>
                                    </p:set>
                                    <p:anim calcmode="lin" valueType="num">
                                      <p:cBhvr>
                                        <p:cTn id="41" dur="500" fill="hold"/>
                                        <p:tgtEl>
                                          <p:spTgt spid="102">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102">
                                            <p:txEl>
                                              <p:pRg st="3" end="3"/>
                                            </p:txEl>
                                          </p:spTgt>
                                        </p:tgtEl>
                                        <p:attrNameLst>
                                          <p:attrName>ppt_h</p:attrName>
                                        </p:attrNameLst>
                                      </p:cBhvr>
                                      <p:tavLst>
                                        <p:tav tm="0">
                                          <p:val>
                                            <p:fltVal val="0"/>
                                          </p:val>
                                        </p:tav>
                                        <p:tav tm="100000">
                                          <p:val>
                                            <p:strVal val="#ppt_h"/>
                                          </p:val>
                                        </p:tav>
                                      </p:tavLst>
                                    </p:anim>
                                    <p:animEffect transition="in" filter="fade">
                                      <p:cBhvr>
                                        <p:cTn id="43" dur="500"/>
                                        <p:tgtEl>
                                          <p:spTgt spid="10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2">
                                            <p:txEl>
                                              <p:pRg st="4" end="4"/>
                                            </p:txEl>
                                          </p:spTgt>
                                        </p:tgtEl>
                                        <p:attrNameLst>
                                          <p:attrName>style.visibility</p:attrName>
                                        </p:attrNameLst>
                                      </p:cBhvr>
                                      <p:to>
                                        <p:strVal val="visible"/>
                                      </p:to>
                                    </p:set>
                                    <p:anim calcmode="lin" valueType="num">
                                      <p:cBhvr>
                                        <p:cTn id="48" dur="500" fill="hold"/>
                                        <p:tgtEl>
                                          <p:spTgt spid="102">
                                            <p:txEl>
                                              <p:pRg st="4" end="4"/>
                                            </p:txEl>
                                          </p:spTgt>
                                        </p:tgtEl>
                                        <p:attrNameLst>
                                          <p:attrName>ppt_w</p:attrName>
                                        </p:attrNameLst>
                                      </p:cBhvr>
                                      <p:tavLst>
                                        <p:tav tm="0">
                                          <p:val>
                                            <p:fltVal val="0"/>
                                          </p:val>
                                        </p:tav>
                                        <p:tav tm="100000">
                                          <p:val>
                                            <p:strVal val="#ppt_w"/>
                                          </p:val>
                                        </p:tav>
                                      </p:tavLst>
                                    </p:anim>
                                    <p:anim calcmode="lin" valueType="num">
                                      <p:cBhvr>
                                        <p:cTn id="49" dur="500" fill="hold"/>
                                        <p:tgtEl>
                                          <p:spTgt spid="102">
                                            <p:txEl>
                                              <p:pRg st="4" end="4"/>
                                            </p:txEl>
                                          </p:spTgt>
                                        </p:tgtEl>
                                        <p:attrNameLst>
                                          <p:attrName>ppt_h</p:attrName>
                                        </p:attrNameLst>
                                      </p:cBhvr>
                                      <p:tavLst>
                                        <p:tav tm="0">
                                          <p:val>
                                            <p:fltVal val="0"/>
                                          </p:val>
                                        </p:tav>
                                        <p:tav tm="100000">
                                          <p:val>
                                            <p:strVal val="#ppt_h"/>
                                          </p:val>
                                        </p:tav>
                                      </p:tavLst>
                                    </p:anim>
                                    <p:animEffect transition="in" filter="fade">
                                      <p:cBhvr>
                                        <p:cTn id="50" dur="500"/>
                                        <p:tgtEl>
                                          <p:spTgt spid="102">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nodeType="clickEffect">
                                  <p:stCondLst>
                                    <p:cond delay="0"/>
                                  </p:stCondLst>
                                  <p:childTnLst>
                                    <p:set>
                                      <p:cBhvr>
                                        <p:cTn id="54" dur="1" fill="hold">
                                          <p:stCondLst>
                                            <p:cond delay="0"/>
                                          </p:stCondLst>
                                        </p:cTn>
                                        <p:tgtEl>
                                          <p:spTgt spid="105"/>
                                        </p:tgtEl>
                                        <p:attrNameLst>
                                          <p:attrName>style.visibility</p:attrName>
                                        </p:attrNameLst>
                                      </p:cBhvr>
                                      <p:to>
                                        <p:strVal val="visible"/>
                                      </p:to>
                                    </p:set>
                                    <p:animEffect transition="in" filter="wheel(4)">
                                      <p:cBhvr>
                                        <p:cTn id="55" dur="2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090D5-1234-E36F-1088-95AE26C5367D}"/>
              </a:ext>
            </a:extLst>
          </p:cNvPr>
          <p:cNvSpPr>
            <a:spLocks noGrp="1"/>
          </p:cNvSpPr>
          <p:nvPr>
            <p:ph type="title"/>
          </p:nvPr>
        </p:nvSpPr>
        <p:spPr>
          <a:xfrm>
            <a:off x="1017786" y="-23769"/>
            <a:ext cx="7704667" cy="1623970"/>
          </a:xfrm>
        </p:spPr>
        <p:txBody>
          <a:bodyPr/>
          <a:lstStyle/>
          <a:p>
            <a:r>
              <a:rPr lang="es-ES" b="1" kern="0" dirty="0">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5. ¿Cuál es el papel de los Padrinos/Patrocinadores?</a:t>
            </a:r>
            <a:endParaRPr lang="en-US"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D50DCC51-F57C-BC0D-500F-17F95F1D94C5}"/>
              </a:ext>
            </a:extLst>
          </p:cNvPr>
          <p:cNvSpPr>
            <a:spLocks noGrp="1"/>
          </p:cNvSpPr>
          <p:nvPr>
            <p:ph idx="1"/>
          </p:nvPr>
        </p:nvSpPr>
        <p:spPr>
          <a:xfrm>
            <a:off x="1017785" y="1424030"/>
            <a:ext cx="8050015" cy="4704416"/>
          </a:xfrm>
        </p:spPr>
        <p:txBody>
          <a:bodyPr/>
          <a:lstStyle/>
          <a:p>
            <a:pPr marL="0" marR="0"/>
            <a:r>
              <a:rPr lang="es-ES" dirty="0">
                <a:effectLst/>
                <a:latin typeface="Times New Roman" panose="02020603050405020304" pitchFamily="18" charset="0"/>
                <a:ea typeface="Times New Roman" panose="02020603050405020304" pitchFamily="18" charset="0"/>
              </a:rPr>
              <a:t>El padrino/promotor tiene como función</a:t>
            </a:r>
            <a:r>
              <a:rPr lang="es-ES" dirty="0">
                <a:latin typeface="Times New Roman" panose="02020603050405020304" pitchFamily="18" charset="0"/>
                <a:ea typeface="Times New Roman" panose="02020603050405020304" pitchFamily="18" charset="0"/>
              </a:rPr>
              <a:t> a través del proceso; acompañar </a:t>
            </a:r>
            <a:r>
              <a:rPr lang="es-ES" dirty="0">
                <a:effectLst/>
                <a:latin typeface="Times New Roman" panose="02020603050405020304" pitchFamily="18" charset="0"/>
                <a:ea typeface="Times New Roman" panose="02020603050405020304" pitchFamily="18" charset="0"/>
              </a:rPr>
              <a:t>al catecúmeno o candidato, respondiendo preguntas, explicando lo que está sucediendo tal vez en la misa, tal vez simplemente hablar con ellos por separado y explicar cuál es el proceso, comunicarse regularmente. </a:t>
            </a:r>
            <a:endParaRPr lang="en-US" dirty="0">
              <a:effectLst/>
              <a:latin typeface="Times New Roman" panose="02020603050405020304" pitchFamily="18" charset="0"/>
              <a:ea typeface="Times New Roman" panose="02020603050405020304" pitchFamily="18" charset="0"/>
            </a:endParaRPr>
          </a:p>
          <a:p>
            <a:pPr marL="0" marR="0"/>
            <a:r>
              <a:rPr lang="es-ES" dirty="0">
                <a:effectLst/>
                <a:latin typeface="Times New Roman" panose="02020603050405020304" pitchFamily="18" charset="0"/>
                <a:ea typeface="Times New Roman" panose="02020603050405020304" pitchFamily="18" charset="0"/>
              </a:rPr>
              <a:t>Mantener un contacto cercano con la persona que desea recibir sus sacramentos asegurándose que asistan a las reuniones programadas semanalmente y que obtengan el máximo provecho de las explicaciones del director/catequista. </a:t>
            </a:r>
            <a:endParaRPr lang="en-US" dirty="0">
              <a:effectLst/>
              <a:latin typeface="Times New Roman" panose="02020603050405020304" pitchFamily="18" charset="0"/>
              <a:ea typeface="Times New Roman" panose="02020603050405020304" pitchFamily="18" charset="0"/>
            </a:endParaRPr>
          </a:p>
          <a:p>
            <a:endParaRPr lang="en-US" dirty="0"/>
          </a:p>
        </p:txBody>
      </p:sp>
      <p:sp>
        <p:nvSpPr>
          <p:cNvPr id="4" name="Marcador de número de diapositiva 3">
            <a:extLst>
              <a:ext uri="{FF2B5EF4-FFF2-40B4-BE49-F238E27FC236}">
                <a16:creationId xmlns:a16="http://schemas.microsoft.com/office/drawing/2014/main" id="{950D336A-A515-C5E3-82DE-7E3E6D19CD00}"/>
              </a:ext>
            </a:extLst>
          </p:cNvPr>
          <p:cNvSpPr>
            <a:spLocks noGrp="1"/>
          </p:cNvSpPr>
          <p:nvPr>
            <p:ph type="sldNum" sz="quarter" idx="12"/>
          </p:nvPr>
        </p:nvSpPr>
        <p:spPr/>
        <p:txBody>
          <a:bodyPr/>
          <a:lstStyle/>
          <a:p>
            <a:pPr>
              <a:defRPr/>
            </a:pPr>
            <a:fld id="{1F5B16B8-947D-4FBB-B241-B6415930DBA0}" type="slidenum">
              <a:rPr lang="en-US" smtClean="0"/>
              <a:pPr>
                <a:defRPr/>
              </a:pPr>
              <a:t>9</a:t>
            </a:fld>
            <a:endParaRPr lang="en-US"/>
          </a:p>
        </p:txBody>
      </p:sp>
    </p:spTree>
    <p:extLst>
      <p:ext uri="{BB962C8B-B14F-4D97-AF65-F5344CB8AC3E}">
        <p14:creationId xmlns:p14="http://schemas.microsoft.com/office/powerpoint/2010/main" val="2016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57314</TotalTime>
  <Words>4169</Words>
  <Application>Microsoft Office PowerPoint</Application>
  <PresentationFormat>On-screen Show (4:3)</PresentationFormat>
  <Paragraphs>232</Paragraphs>
  <Slides>31</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Aptos</vt:lpstr>
      <vt:lpstr>Arial</vt:lpstr>
      <vt:lpstr>Arial Black</vt:lpstr>
      <vt:lpstr>Arial Narrow</vt:lpstr>
      <vt:lpstr>Calibri</vt:lpstr>
      <vt:lpstr>Corbel</vt:lpstr>
      <vt:lpstr>Georgia</vt:lpstr>
      <vt:lpstr>Helvetica Neue</vt:lpstr>
      <vt:lpstr>inherit</vt:lpstr>
      <vt:lpstr>Times New Roman</vt:lpstr>
      <vt:lpstr>Wingdings</vt:lpstr>
      <vt:lpstr>Parallax</vt:lpstr>
      <vt:lpstr>PowerPoint Presentation</vt:lpstr>
      <vt:lpstr>ORACION</vt:lpstr>
      <vt:lpstr>PowerPoint Presentation</vt:lpstr>
      <vt:lpstr>2. ¿Qué Bautismos son aceptados por la Iglesia Católica?</vt:lpstr>
      <vt:lpstr>El sacramento del bautismo no se puede repetir, ya que imprime carácter permanente, es un sello espiritual e imborrable que se imprime en el sujeto que lo recibe.  Si el bautismo se administra con agua y en el nombre del Padre, del Hijo y del Espíritu Santo, es válido</vt:lpstr>
      <vt:lpstr>3. ¿Qué considerar en cuanto a la situación matrimonial para participar del proceso de RICA?</vt:lpstr>
      <vt:lpstr>4. ¿Modelo para llevar el proceso todo el año o solo de acuerdo al año escolar?</vt:lpstr>
      <vt:lpstr>Base para el catecumenado “durante todo el año”</vt:lpstr>
      <vt:lpstr>5. ¿Cuál es el papel de los Padrinos/Patrocinadores?</vt:lpstr>
      <vt:lpstr>6. ¿Cómo tratar a las personas con necesidades especiales/discapacidades, en RICA? </vt:lpstr>
      <vt:lpstr>7. ¿Se puede adaptar el RICA para circunstancias especiales? </vt:lpstr>
      <vt:lpstr>Niños y/o Adolescentes</vt:lpstr>
      <vt:lpstr>9. ¿Cómo llevar el proceso con los niños y adolescentes (de 8 a 17 años) para que reciban sus sacramentos?</vt:lpstr>
      <vt:lpstr>10. ¿Deberíamos hacer el OICN durante todo el año o durante el año escolar con niños y adolescentes? </vt:lpstr>
      <vt:lpstr>PERIODOS (ETAPAS) DEL PROCESO Y SUS RITOS</vt:lpstr>
      <vt:lpstr>12. ¿Quién debe asistir al Rito de Elección?</vt:lpstr>
      <vt:lpstr>13. ¿A quiénes van dirigidos los Escrutinios y cuántos se requieren?</vt:lpstr>
      <vt:lpstr>14. ¿La Vigilia Pascual es sólo para los elegidos?</vt:lpstr>
      <vt:lpstr>15. ¿Pueden los Candidatos ingresar a la Iglesia antes y después de la Vigilia Pascual? ¿Si es así cuándo? </vt:lpstr>
      <vt:lpstr>16. ¿Cuánto tiempo debe durar el proceso del RICA?</vt:lpstr>
      <vt:lpstr>17. ¿Cómo incorporar la Mistagógia en el proceso de iniciación? </vt:lpstr>
      <vt:lpstr>El conocimiento del Misterio de Dios: La Mistagógia</vt:lpstr>
      <vt:lpstr>PowerPoint Presentation</vt:lpstr>
      <vt:lpstr>RECURSOS Y FORMACION</vt:lpstr>
      <vt:lpstr>75. Cuatro caminos del proceso</vt:lpstr>
      <vt:lpstr>19. ¿Cómo pueden los directores y catequistas capacitarse y formar un equipo RICA? </vt:lpstr>
      <vt:lpstr>20. ¿Cómo formar y entrenar a los padrinos/Patrocinadores?</vt:lpstr>
      <vt:lpstr>RECURSOS DISPONIBLES</vt:lpstr>
      <vt:lpstr>¿PREGUNTAS, DUDAS?</vt:lpstr>
      <vt:lpstr>ORACION</vt:lpstr>
      <vt:lpstr>PROXIMO TALLER DE INICIACION CRISTIANA . .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Session 5 – Decisions: Our Framework</dc:title>
  <dc:creator>Dick Reimbold</dc:creator>
  <cp:lastModifiedBy>Benedict Esposito</cp:lastModifiedBy>
  <cp:revision>137</cp:revision>
  <cp:lastPrinted>2024-05-10T20:04:07Z</cp:lastPrinted>
  <dcterms:created xsi:type="dcterms:W3CDTF">2011-01-15T17:11:02Z</dcterms:created>
  <dcterms:modified xsi:type="dcterms:W3CDTF">2024-05-29T18:22:19Z</dcterms:modified>
</cp:coreProperties>
</file>