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6" r:id="rId1"/>
  </p:sldMasterIdLst>
  <p:notesMasterIdLst>
    <p:notesMasterId r:id="rId16"/>
  </p:notesMasterIdLst>
  <p:sldIdLst>
    <p:sldId id="315" r:id="rId2"/>
    <p:sldId id="337" r:id="rId3"/>
    <p:sldId id="351" r:id="rId4"/>
    <p:sldId id="358" r:id="rId5"/>
    <p:sldId id="373" r:id="rId6"/>
    <p:sldId id="319" r:id="rId7"/>
    <p:sldId id="359" r:id="rId8"/>
    <p:sldId id="360" r:id="rId9"/>
    <p:sldId id="362" r:id="rId10"/>
    <p:sldId id="352" r:id="rId11"/>
    <p:sldId id="353" r:id="rId12"/>
    <p:sldId id="346" r:id="rId13"/>
    <p:sldId id="371" r:id="rId14"/>
    <p:sldId id="344" r:id="rId15"/>
  </p:sldIdLst>
  <p:sldSz cx="9144000" cy="6858000" type="screen4x3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03A"/>
    <a:srgbClr val="FF9933"/>
    <a:srgbClr val="CC00CC"/>
    <a:srgbClr val="99CCFF"/>
    <a:srgbClr val="FFFFFF"/>
    <a:srgbClr val="0099FF"/>
    <a:srgbClr val="3333FF"/>
    <a:srgbClr val="336666"/>
    <a:srgbClr val="CCCC00"/>
    <a:srgbClr val="39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24" autoAdjust="0"/>
  </p:normalViewPr>
  <p:slideViewPr>
    <p:cSldViewPr>
      <p:cViewPr varScale="1">
        <p:scale>
          <a:sx n="69" d="100"/>
          <a:sy n="69" d="100"/>
        </p:scale>
        <p:origin x="75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4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7" tIns="47083" rIns="94167" bIns="470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4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7" tIns="47083" rIns="94167" bIns="470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89475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458019"/>
            <a:ext cx="5679440" cy="42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7" tIns="47083" rIns="94167" bIns="47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4406"/>
            <a:ext cx="3076363" cy="4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7" tIns="47083" rIns="94167" bIns="470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8914406"/>
            <a:ext cx="3076363" cy="4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7" tIns="47083" rIns="94167" bIns="470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0458FC-4789-42CB-AE8A-BA1B5EE022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05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04A7AB-3FAC-4921-BA19-552942D846B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611883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8F4281-7259-44C9-B484-13F05A7FCC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10-01s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8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8F4281-7259-44C9-B484-13F05A7FCC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10-01s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3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A9B00F-9BBC-4326-A763-81BD2143BB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10-03a</a:t>
            </a:r>
          </a:p>
        </p:txBody>
      </p:sp>
    </p:spTree>
    <p:extLst>
      <p:ext uri="{BB962C8B-B14F-4D97-AF65-F5344CB8AC3E}">
        <p14:creationId xmlns:p14="http://schemas.microsoft.com/office/powerpoint/2010/main" val="2617629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A9B00F-9BBC-4326-A763-81BD2143BB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10-03a</a:t>
            </a:r>
          </a:p>
        </p:txBody>
      </p:sp>
    </p:spTree>
    <p:extLst>
      <p:ext uri="{BB962C8B-B14F-4D97-AF65-F5344CB8AC3E}">
        <p14:creationId xmlns:p14="http://schemas.microsoft.com/office/powerpoint/2010/main" val="101933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04A7AB-3FAC-4921-BA19-552942D846B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237324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04A7AB-3FAC-4921-BA19-552942D846B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395356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316801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2609325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129402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222874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293439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5817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08" indent="-294272">
              <a:defRPr>
                <a:solidFill>
                  <a:schemeClr val="tx1"/>
                </a:solidFill>
                <a:latin typeface="Arial" charset="0"/>
              </a:defRPr>
            </a:lvl2pPr>
            <a:lvl3pPr marL="1177090" indent="-235418">
              <a:defRPr>
                <a:solidFill>
                  <a:schemeClr val="tx1"/>
                </a:solidFill>
                <a:latin typeface="Arial" charset="0"/>
              </a:defRPr>
            </a:lvl3pPr>
            <a:lvl4pPr marL="1647926" indent="-235418">
              <a:defRPr>
                <a:solidFill>
                  <a:schemeClr val="tx1"/>
                </a:solidFill>
                <a:latin typeface="Arial" charset="0"/>
              </a:defRPr>
            </a:lvl4pPr>
            <a:lvl5pPr marL="2118762" indent="-235418">
              <a:defRPr>
                <a:solidFill>
                  <a:schemeClr val="tx1"/>
                </a:solidFill>
                <a:latin typeface="Arial" charset="0"/>
              </a:defRPr>
            </a:lvl5pPr>
            <a:lvl6pPr marL="2589597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0433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269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106" indent="-235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158748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81D1F873-162C-4220-89EE-3A1415EE01B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3292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CCD0-935B-4914-9DAD-CB8C1D2D8AD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83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CCD0-935B-4914-9DAD-CB8C1D2D8AD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029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CCD0-935B-4914-9DAD-CB8C1D2D8AD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5954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CCD0-935B-4914-9DAD-CB8C1D2D8AD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4427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CCD0-935B-4914-9DAD-CB8C1D2D8AD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006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CCD0-935B-4914-9DAD-CB8C1D2D8AD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9048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95351-9277-42E9-8A3E-55F32A42015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733E7-DF95-4370-BF67-F9533ACBE3B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7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1F7ECD0A-C1C4-4417-9372-EBCE8D6B820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CCD0-935B-4914-9DAD-CB8C1D2D8AD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83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C1AEF-0AC6-4F79-A32E-2681CC812FB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9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FC4F9-D7DE-41D5-8D3C-9C45A45EA5E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9807B-658B-4FAA-BC26-48D640D57EE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5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B5A3F-3E39-4E43-A71D-4455DB5D851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2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CCD0-935B-4914-9DAD-CB8C1D2D8AD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05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B79CCD0-935B-4914-9DAD-CB8C1D2D8AD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1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  <p:sldLayoutId id="2147484738" r:id="rId12"/>
    <p:sldLayoutId id="2147484739" r:id="rId13"/>
    <p:sldLayoutId id="2147484740" r:id="rId14"/>
    <p:sldLayoutId id="2147484741" r:id="rId15"/>
    <p:sldLayoutId id="2147484742" r:id="rId16"/>
    <p:sldLayoutId id="214748474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ciaatlant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81089" y="1188395"/>
            <a:ext cx="8454653" cy="589820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dirty="0">
                <a:solidFill>
                  <a:schemeClr val="bg2">
                    <a:lumMod val="50000"/>
                  </a:schemeClr>
                </a:solidFill>
              </a:rPr>
              <a:t>	TALLER DE INICIACION CRISTIANA  </a:t>
            </a:r>
            <a:r>
              <a:rPr lang="en-US" sz="5100" b="1" dirty="0" err="1">
                <a:solidFill>
                  <a:schemeClr val="bg2">
                    <a:lumMod val="50000"/>
                  </a:schemeClr>
                </a:solidFill>
              </a:rPr>
              <a:t>Invierno</a:t>
            </a:r>
            <a:r>
              <a:rPr lang="en-US" sz="5100" b="1" dirty="0">
                <a:solidFill>
                  <a:schemeClr val="bg2">
                    <a:lumMod val="50000"/>
                  </a:schemeClr>
                </a:solidFill>
              </a:rPr>
              <a:t> 2024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1" dirty="0">
                <a:solidFill>
                  <a:srgbClr val="00B050"/>
                </a:solidFill>
              </a:rPr>
              <a:t>   </a:t>
            </a:r>
            <a:r>
              <a:rPr lang="es-MX" sz="6400" b="1" i="1" dirty="0">
                <a:solidFill>
                  <a:srgbClr val="3AB03A"/>
                </a:solidFill>
              </a:rPr>
              <a:t>“¿Como hacer que los que buscan la conversión y/o completar sus sacramentos se sientan bienvenidos?”</a:t>
            </a:r>
          </a:p>
          <a:p>
            <a:pPr marL="0" indent="0">
              <a:buNone/>
            </a:pPr>
            <a:endParaRPr lang="en-US" sz="4800" dirty="0">
              <a:solidFill>
                <a:srgbClr val="3AB03A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	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b="1" dirty="0">
                <a:solidFill>
                  <a:schemeClr val="accent1">
                    <a:lumMod val="50000"/>
                  </a:schemeClr>
                </a:solidFill>
              </a:rPr>
              <a:t>Foro Arquidiocesano de Atlanta                                                                                                                                                                                                                                                          			Presidente: 	DARLEINE ARCE HERNANDEZ                                                                                                                                                                                                                   Miembros: 	</a:t>
            </a:r>
            <a:r>
              <a:rPr lang="es-MX" sz="3400" b="1" i="1" dirty="0">
                <a:solidFill>
                  <a:schemeClr val="accent1">
                    <a:lumMod val="50000"/>
                  </a:schemeClr>
                </a:solidFill>
              </a:rPr>
              <a:t>ADOLFO TRANA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b="1" i="1" dirty="0">
                <a:solidFill>
                  <a:schemeClr val="accent1">
                    <a:lumMod val="50000"/>
                  </a:schemeClr>
                </a:solidFill>
              </a:rPr>
              <a:t>			DR. LUIS GUZMAN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https://rciaatlanta.org/</a:t>
            </a:r>
            <a:endParaRPr lang="en-US" sz="4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1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Martes 20, 2024, 6:30pm </a:t>
            </a:r>
            <a:endParaRPr lang="en-US" sz="22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336666"/>
                </a:solidFill>
              </a:rPr>
              <a:t> </a:t>
            </a:r>
            <a:endParaRPr lang="en-US" sz="1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EDCCAA-E7BB-4840-B6D6-85BF8830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30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607BE-6AF8-420C-9EF0-49EC5CD37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99560"/>
            <a:ext cx="2209800" cy="1123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DDE8D-212A-6D2C-8C86-35F20C4F1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307" y="2971800"/>
            <a:ext cx="280021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42727"/>
      </p:ext>
    </p:extLst>
  </p:cSld>
  <p:clrMapOvr>
    <a:masterClrMapping/>
  </p:clrMapOvr>
  <p:transition advClick="0" advTm="48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849" y="-17844"/>
            <a:ext cx="7696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NECESARIOS</a:t>
            </a:r>
            <a:endParaRPr lang="en-US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28116" y="1163504"/>
            <a:ext cx="7391400" cy="5694496"/>
          </a:xfrm>
        </p:spPr>
        <p:txBody>
          <a:bodyPr>
            <a:normAutofit/>
          </a:bodyPr>
          <a:lstStyle/>
          <a:p>
            <a:r>
              <a:rPr lang="es-MX" b="0" i="0" dirty="0">
                <a:solidFill>
                  <a:srgbClr val="1D2228"/>
                </a:solidFill>
                <a:effectLst/>
                <a:latin typeface="Helvetica Neue"/>
              </a:rPr>
              <a:t>El Canon de la Iglesia y la Liturgia</a:t>
            </a:r>
          </a:p>
          <a:p>
            <a:r>
              <a:rPr lang="es-MX" dirty="0">
                <a:solidFill>
                  <a:srgbClr val="1D2228"/>
                </a:solidFill>
                <a:latin typeface="Helvetica Neue"/>
              </a:rPr>
              <a:t>Manual del RICA </a:t>
            </a:r>
          </a:p>
          <a:p>
            <a:r>
              <a:rPr lang="es-MX" dirty="0">
                <a:solidFill>
                  <a:srgbClr val="1D2228"/>
                </a:solidFill>
                <a:latin typeface="Helvetica Neue"/>
              </a:rPr>
              <a:t>Estatutos Nacionales para el Catecumenado</a:t>
            </a:r>
          </a:p>
          <a:p>
            <a:r>
              <a:rPr lang="es-MX" dirty="0">
                <a:solidFill>
                  <a:srgbClr val="1D2228"/>
                </a:solidFill>
                <a:latin typeface="Helvetica Neue"/>
              </a:rPr>
              <a:t>Directorio de la Catequesis, 2020</a:t>
            </a:r>
          </a:p>
          <a:p>
            <a:r>
              <a:rPr lang="es-MX" dirty="0" err="1">
                <a:solidFill>
                  <a:srgbClr val="1D2228"/>
                </a:solidFill>
                <a:latin typeface="Helvetica Neue"/>
              </a:rPr>
              <a:t>TeamRCIA</a:t>
            </a:r>
            <a:r>
              <a:rPr lang="es-MX" dirty="0">
                <a:solidFill>
                  <a:srgbClr val="1D2228"/>
                </a:solidFill>
                <a:latin typeface="Helvetica Neue"/>
              </a:rPr>
              <a:t> (Formación e información)</a:t>
            </a:r>
          </a:p>
          <a:p>
            <a:r>
              <a:rPr lang="es-MX" dirty="0">
                <a:solidFill>
                  <a:srgbClr val="1D2228"/>
                </a:solidFill>
                <a:latin typeface="Helvetica Neue"/>
              </a:rPr>
              <a:t>Catecumenado (LTP)</a:t>
            </a:r>
            <a:endParaRPr lang="es-MX" sz="2400" dirty="0">
              <a:solidFill>
                <a:srgbClr val="1D2228"/>
              </a:solidFill>
              <a:latin typeface="Helvetica Neue"/>
            </a:endParaRPr>
          </a:p>
          <a:p>
            <a:r>
              <a:rPr lang="es-MX" dirty="0">
                <a:solidFill>
                  <a:srgbClr val="1D2228"/>
                </a:solidFill>
                <a:latin typeface="Helvetica Neue"/>
              </a:rPr>
              <a:t>FDLC (Federación Diocesana de Comisiones Litúrgicas)</a:t>
            </a:r>
          </a:p>
          <a:p>
            <a:r>
              <a:rPr lang="es-MX" dirty="0">
                <a:solidFill>
                  <a:srgbClr val="1D2228"/>
                </a:solidFill>
                <a:latin typeface="Helvetica Neue"/>
              </a:rPr>
              <a:t>El Foro Arquidiocesano de Atlanta para RICA</a:t>
            </a:r>
          </a:p>
          <a:p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E90EB-B59E-4750-A48A-0630FCDE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9416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ED9B11-C37C-F3FD-4C7D-117D99FFA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111" y="527946"/>
            <a:ext cx="1200505" cy="1446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9A286-CEEA-F46E-4B95-7157A5FF8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485" y="2012539"/>
            <a:ext cx="1285741" cy="1561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41CD1F-0051-52E7-14E2-E48503928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805" y="5562600"/>
            <a:ext cx="1883389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4E3F53-5A08-92C0-E18D-90019703B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123" y="4713362"/>
            <a:ext cx="951877" cy="5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3110A6-5FE3-3195-BDCD-74792F72E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3696" y="3488518"/>
            <a:ext cx="2024376" cy="710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557026-D073-ED64-C6F7-8EE467847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2123" y="4119137"/>
            <a:ext cx="912347" cy="4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35707"/>
      </p:ext>
    </p:extLst>
  </p:cSld>
  <p:clrMapOvr>
    <a:masterClrMapping/>
  </p:clrMapOvr>
  <p:transition advClick="0" advTm="4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6448"/>
            <a:ext cx="7696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6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  <a:endParaRPr lang="en-US" sz="6000" i="1" dirty="0">
              <a:solidFill>
                <a:srgbClr val="3AB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952500"/>
            <a:ext cx="6781800" cy="6210300"/>
          </a:xfrm>
        </p:spPr>
        <p:txBody>
          <a:bodyPr>
            <a:noAutofit/>
          </a:bodyPr>
          <a:lstStyle/>
          <a:p>
            <a:pPr lvl="3" eaLnBrk="1" hangingPunct="1"/>
            <a:r>
              <a:rPr lang="es-MX" sz="3200" dirty="0"/>
              <a:t>Invitación por los medios apropiados.</a:t>
            </a:r>
          </a:p>
          <a:p>
            <a:pPr lvl="3" eaLnBrk="1" hangingPunct="1"/>
            <a:r>
              <a:rPr lang="es-MX" sz="3200" dirty="0"/>
              <a:t>Hacer sentir bienvenida a los que buscan sus sacramentos con las personas del equipo preparadas y motivadas.</a:t>
            </a:r>
          </a:p>
          <a:p>
            <a:pPr lvl="3" eaLnBrk="1" hangingPunct="1"/>
            <a:r>
              <a:rPr lang="es-MX" sz="3200" dirty="0"/>
              <a:t>Recursos e instalaciones adecuados.</a:t>
            </a:r>
          </a:p>
          <a:p>
            <a:pPr lvl="3" eaLnBrk="1" hangingPunct="1"/>
            <a:r>
              <a:rPr lang="es-MX" sz="3200" dirty="0"/>
              <a:t> Acompañando por el camino de fe propuesto.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A00D6-EDE4-44D8-A594-025A1849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1528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09826-2FE5-A2CF-C899-329D36311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472" y="3200400"/>
            <a:ext cx="2578528" cy="37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83546"/>
      </p:ext>
    </p:extLst>
  </p:cSld>
  <p:clrMapOvr>
    <a:masterClrMapping/>
  </p:clrMapOvr>
  <p:transition advClick="0" advTm="4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DC4408D-97BF-4885-8F66-A47043ADD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366" y="342901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sz="5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5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PREGUNTAS, DUDAS?</a:t>
            </a:r>
            <a:endParaRPr lang="en-US" sz="54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5351" y="2032329"/>
            <a:ext cx="8633298" cy="43636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US" sz="4000" b="1" dirty="0"/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19D68-B72F-4736-B5F9-92D451F1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2384" y="6395992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1000" y="1828800"/>
            <a:ext cx="8147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Google Shape;232;p33">
            <a:extLst>
              <a:ext uri="{FF2B5EF4-FFF2-40B4-BE49-F238E27FC236}">
                <a16:creationId xmlns:a16="http://schemas.microsoft.com/office/drawing/2014/main" id="{F0F60CD4-6554-E3D1-655D-9ECA693A8A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2171701"/>
            <a:ext cx="7156450" cy="384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660062"/>
      </p:ext>
    </p:extLst>
  </p:cSld>
  <p:clrMapOvr>
    <a:masterClrMapping/>
  </p:clrMapOvr>
  <p:transition advClick="0" advTm="5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DC4408D-97BF-4885-8F66-A47043ADD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984" y="228601"/>
            <a:ext cx="8229600" cy="139667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PROXIMO TALLER DE INICIACION CRISTIANA . . .</a:t>
            </a:r>
            <a:endParaRPr lang="en-US" sz="25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15950" y="1828801"/>
            <a:ext cx="8528050" cy="45671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 b="1" dirty="0">
                <a:solidFill>
                  <a:schemeClr val="bg2">
                    <a:lumMod val="50000"/>
                  </a:schemeClr>
                </a:solidFill>
              </a:rPr>
              <a:t>PRIMAVERA 2024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11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0" b="1" i="1" dirty="0">
                <a:solidFill>
                  <a:srgbClr val="00B050"/>
                </a:solidFill>
              </a:rPr>
              <a:t>“¿</a:t>
            </a:r>
            <a:r>
              <a:rPr lang="en-US" sz="21600" b="1" i="1" dirty="0" err="1">
                <a:solidFill>
                  <a:srgbClr val="3AB03A"/>
                </a:solidFill>
              </a:rPr>
              <a:t>Cuales</a:t>
            </a:r>
            <a:r>
              <a:rPr lang="en-US" sz="21600" b="1" i="1" dirty="0">
                <a:solidFill>
                  <a:srgbClr val="3AB03A"/>
                </a:solidFill>
              </a:rPr>
              <a:t> son las </a:t>
            </a:r>
            <a:r>
              <a:rPr lang="en-US" sz="21600" b="1" i="1" dirty="0" err="1">
                <a:solidFill>
                  <a:srgbClr val="3AB03A"/>
                </a:solidFill>
              </a:rPr>
              <a:t>preocupaciones</a:t>
            </a:r>
            <a:r>
              <a:rPr lang="en-US" sz="21600" b="1" i="1" dirty="0">
                <a:solidFill>
                  <a:srgbClr val="3AB03A"/>
                </a:solidFill>
              </a:rPr>
              <a:t> que no </a:t>
            </a:r>
            <a:r>
              <a:rPr lang="en-US" sz="21600" b="1" i="1" dirty="0" err="1">
                <a:solidFill>
                  <a:srgbClr val="3AB03A"/>
                </a:solidFill>
              </a:rPr>
              <a:t>dejan</a:t>
            </a:r>
            <a:r>
              <a:rPr lang="en-US" sz="21600" b="1" i="1" dirty="0">
                <a:solidFill>
                  <a:srgbClr val="3AB03A"/>
                </a:solidFill>
              </a:rPr>
              <a:t> </a:t>
            </a:r>
            <a:r>
              <a:rPr lang="en-US" sz="21600" b="1" i="1" dirty="0" err="1">
                <a:solidFill>
                  <a:srgbClr val="3AB03A"/>
                </a:solidFill>
              </a:rPr>
              <a:t>dormir</a:t>
            </a:r>
            <a:r>
              <a:rPr lang="en-US" sz="21600" b="1" i="1" dirty="0">
                <a:solidFill>
                  <a:srgbClr val="3AB03A"/>
                </a:solidFill>
              </a:rPr>
              <a:t> al Director de RICA?”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</a:p>
          <a:p>
            <a:pPr marL="0" lvl="0" indent="0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9600" b="1" i="1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Tuesday, May 14, 2024 at 1pm (English)</a:t>
            </a:r>
          </a:p>
          <a:p>
            <a:pPr marL="0" lvl="0" indent="0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1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	Martes, 21 de Mayo, 2024 a las 6:30pm (</a:t>
            </a:r>
            <a:r>
              <a:rPr lang="en-US" sz="9600" b="1" i="1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Español</a:t>
            </a:r>
            <a:r>
              <a:rPr lang="en-US" sz="9600" b="1" i="1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19D68-B72F-4736-B5F9-92D451F1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2384" y="6395992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1000" y="1828800"/>
            <a:ext cx="8147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09594033"/>
      </p:ext>
    </p:extLst>
  </p:cSld>
  <p:clrMapOvr>
    <a:masterClrMapping/>
  </p:clrMapOvr>
  <p:transition advClick="0" advTm="58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42900"/>
            <a:ext cx="815340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6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ORACION</a:t>
            </a:r>
            <a:endParaRPr lang="en-US" sz="6000" i="1" dirty="0">
              <a:solidFill>
                <a:srgbClr val="3AB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57400"/>
            <a:ext cx="8267700" cy="55871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altLang="en-US" sz="3200" b="1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Dios de todos, te damos gracias por tu grandeza y te alabamos por tu bondad. Estamos agradecidos por llamarnos a este ministerio.                                                                    Que nuestro compartir de hoy nos inspire, Señor, a crecer en nuestro ministerio como directores, catequistas, padrinos y fieles laicos.                                                                             Que en nuestras funciones podamos servir a toda la familia de creyentes y acercarlos a ti. Te lo pedimos por Jesucristo, Nuestro Señor. AMEN</a:t>
            </a:r>
            <a:endParaRPr lang="es-E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333333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33333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9A5B93-01DA-4BFD-8165-2DB07781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6391656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1E8BF1-ACBF-EE5A-E028-4B9D7D3C8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9145"/>
            <a:ext cx="1456724" cy="18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38467"/>
      </p:ext>
    </p:extLst>
  </p:cSld>
  <p:clrMapOvr>
    <a:masterClrMapping/>
  </p:clrMapOvr>
  <p:transition advClick="0" advTm="4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3774"/>
            <a:ext cx="8031932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ORACION</a:t>
            </a:r>
            <a:endParaRPr lang="en-US" sz="25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61162"/>
            <a:ext cx="7955732" cy="5196838"/>
          </a:xfrm>
        </p:spPr>
        <p:txBody>
          <a:bodyPr>
            <a:normAutofit fontScale="250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n-US" sz="9600" b="1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Arial" panose="020B0604020202020204" pitchFamily="34" charset="0"/>
              </a:rPr>
              <a:t>Padre Celestial, nos reunimos sabiendo que Tú nos llamas a cada uno de nosotros por nuestro nombre y esperas pacientemente nuestra respuesta.                                               Ayúdanos, como clérigos, directores, catequistas, padrinos y comunidad de fe a responder al llamado del Espíritu Santo y acompañar a quienes te buscan a Ti y a Tu Verdad.                                                                                                             Te pedimos para que tengamos mentes abiertas y corazones amorosos para servirte a Ti y a quienes te buscan a través de esta Iglesia.                                                                                                    Te pedimos por la guía y la gracia necesarias para dar la bienvenida y llevar hacia ti a aquellos a quienes has llamado.                                                                                                Guíanos a construir una comunidad católica de creyentes y seguir expandiéndola, compartiendo Tu amor y nuestra fe.               Te lo pedimos por Cristo, nuestro Señor.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Amen.</a:t>
            </a:r>
            <a:endParaRPr lang="en-US" sz="96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4641E-0DF1-4CC6-8897-5B88334E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CE7DE-8D7A-06B2-BD5F-B8F07638A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583" y="224117"/>
            <a:ext cx="1013234" cy="135670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15739F5-5E6F-01CA-2B35-E9BA14D41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46208"/>
      </p:ext>
    </p:extLst>
  </p:cSld>
  <p:clrMapOvr>
    <a:masterClrMapping/>
  </p:clrMapOvr>
  <p:transition advClick="0" advTm="4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5578246" cy="1131711"/>
          </a:xfrm>
        </p:spPr>
        <p:txBody>
          <a:bodyPr>
            <a:normAutofit/>
          </a:bodyPr>
          <a:lstStyle/>
          <a:p>
            <a:pPr algn="l" eaLnBrk="1" hangingPunct="1"/>
            <a:endParaRPr lang="en-US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777711" y="12192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210000"/>
              </a:lnSpc>
              <a:buFont typeface="Wingdings" pitchFamily="2" charset="2"/>
              <a:buNone/>
            </a:pPr>
            <a:r>
              <a:rPr lang="en-US" sz="4400" b="1" dirty="0"/>
              <a:t>          OBJETIVOS DE ESTE TALLER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altLang="en-US" sz="2400" b="1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Comprender la diferencia entre “invitar” y “dar la bienvenida” al buscador</a:t>
            </a:r>
            <a:r>
              <a:rPr lang="es-MX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es-MX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que es lo que “buscan” – “quieren” – “pretenden”.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su estado actual en cuanto a sacramentos recibidos.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altLang="en-US" sz="2400" b="1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Guiarlo por el “camino correcto” para convertirse en católico o completar sus sacramentos</a:t>
            </a:r>
            <a:r>
              <a:rPr lang="es-MX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alt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Contestar y aclarar sus dudas de la fe Católica.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Presentarlo a la Iglesia Católica.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inclusivo y dar la bienvenida sobre todo a los que tienen necesidades especiales.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59639-049C-47CD-9D2C-BBBFA188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06E8C4-95DF-0574-DCEB-83067ECBD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83" y="107728"/>
            <a:ext cx="7559510" cy="147902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DBE74FA-03F6-6DA3-5A92-4D5D45009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CE5582-6318-ACB8-86B4-10706CB2B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0B57A4-9BF5-83EE-945E-4BE5190A7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4A514C-47FB-05CE-8B24-FF2BCF83A64C}"/>
              </a:ext>
            </a:extLst>
          </p:cNvPr>
          <p:cNvSpPr txBox="1"/>
          <p:nvPr/>
        </p:nvSpPr>
        <p:spPr>
          <a:xfrm>
            <a:off x="3466035" y="471288"/>
            <a:ext cx="55099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BUSCANDO A DIOS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83125"/>
      </p:ext>
    </p:extLst>
  </p:cSld>
  <p:clrMapOvr>
    <a:masterClrMapping/>
  </p:clrMapOvr>
  <p:transition advClick="0"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INVITARLOS?</a:t>
            </a:r>
            <a:endParaRPr lang="en-US" sz="4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05628"/>
            <a:ext cx="8305800" cy="5341535"/>
          </a:xfrm>
        </p:spPr>
        <p:txBody>
          <a:bodyPr>
            <a:normAutofit fontScale="25000" lnSpcReduction="20000"/>
          </a:bodyPr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9600" b="1" dirty="0"/>
              <a:t>Externamente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Pagina Web de la Parroquia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sociales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Letreros (Banner)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Boletín de la Parroquia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Invitación Personal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9600" b="1" dirty="0"/>
              <a:t>Internamente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promocional (folleto)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Ministerios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Feria de Ministerios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Invitación en los anuncios de la Parroquia al final de la Misa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Invitación Personal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59639-049C-47CD-9D2C-BBBFA188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3ACC0-2D7D-F920-48F6-982C95E0F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05628"/>
            <a:ext cx="2950019" cy="33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71453"/>
      </p:ext>
    </p:extLst>
  </p:cSld>
  <p:clrMapOvr>
    <a:masterClrMapping/>
  </p:clrMapOvr>
  <p:transition advClick="0"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"/>
            <a:ext cx="8305800" cy="990599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dirty="0"/>
            </a:br>
            <a:r>
              <a:rPr lang="es-MX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Preparación para la “RESPUESTA”</a:t>
            </a:r>
            <a:endParaRPr lang="es-MX" sz="4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839200" cy="42672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b="1" dirty="0"/>
              <a:t>Del que busca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200" dirty="0"/>
              <a:t>Por teléfono a la Parroquia o por correo electrónico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200" dirty="0"/>
              <a:t>Correo de voz (revisión)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200" dirty="0"/>
              <a:t>Personalmente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b="1" dirty="0"/>
              <a:t>Atención al que busca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200" dirty="0"/>
              <a:t>En forma establecida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200" dirty="0"/>
              <a:t>A tiempo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200" dirty="0"/>
              <a:t>Con información precisa y oportuna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59639-049C-47CD-9D2C-BBBFA188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F8F41-A290-1550-78FA-F56D2C838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54411"/>
            <a:ext cx="2048161" cy="1886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B3DFC-D03E-0AFE-6E8E-609E65044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38963"/>
            <a:ext cx="2335496" cy="2119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E8D4D-076A-10DF-8DB2-6FD7C921F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946334"/>
            <a:ext cx="2057400" cy="14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78394"/>
      </p:ext>
    </p:extLst>
  </p:cSld>
  <p:clrMapOvr>
    <a:masterClrMapping/>
  </p:clrMapOvr>
  <p:transition advClick="0"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2406"/>
            <a:ext cx="8235776" cy="87014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dirty="0"/>
            </a:br>
            <a:r>
              <a:rPr lang="en-US" b="1" i="1" dirty="0">
                <a:solidFill>
                  <a:srgbClr val="00B050"/>
                </a:solidFill>
              </a:rPr>
              <a:t>REUNIONES DE INFORMACION, MINISTERIO DE INICIACION CRISTIANA</a:t>
            </a:r>
            <a:endParaRPr lang="en-US" sz="2500" i="1" dirty="0">
              <a:solidFill>
                <a:srgbClr val="00B050"/>
              </a:solidFill>
            </a:endParaRP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1146088" y="1447800"/>
            <a:ext cx="7620000" cy="46482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QUE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PORQUE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COMO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Y LO QUE SIGUE . . 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4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E292F-A8D1-460B-B36C-F28E83A9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7624" y="6391656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C1EAA7-1D99-0687-C52F-A736748AB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447800"/>
            <a:ext cx="3581400" cy="25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59675"/>
      </p:ext>
    </p:extLst>
  </p:cSld>
  <p:clrMapOvr>
    <a:masterClrMapping/>
  </p:clrMapOvr>
  <p:transition advClick="0"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45974" y="76200"/>
            <a:ext cx="8198026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i="1" dirty="0">
                <a:solidFill>
                  <a:srgbClr val="00B050"/>
                </a:solidFill>
              </a:rPr>
              <a:t>DEFINIR EL CAMINO DEL PROCESO INDIVIDUALMENTE</a:t>
            </a:r>
            <a:endParaRPr lang="en-US" sz="2500" i="1" dirty="0">
              <a:solidFill>
                <a:srgbClr val="00B050"/>
              </a:solidFill>
            </a:endParaRP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1264370" y="1143000"/>
            <a:ext cx="727003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PERSONALIZADO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400" dirty="0"/>
              <a:t>No bautizado = Catecúmeno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400" dirty="0"/>
              <a:t>Bautizado = Candidato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400" dirty="0"/>
              <a:t>Solo busca la Confirmación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400" dirty="0"/>
              <a:t>Evaluar el nivel de formación catequética y sus necesidades personales</a:t>
            </a:r>
          </a:p>
          <a:p>
            <a:pPr>
              <a:lnSpc>
                <a:spcPct val="90000"/>
              </a:lnSpc>
            </a:pPr>
            <a:r>
              <a:rPr lang="es-MX" sz="2800" dirty="0"/>
              <a:t>“Necesidades Especiales” Recursos: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400" dirty="0"/>
              <a:t>Físicos/materiales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400" dirty="0"/>
              <a:t>Desarrollo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59639-049C-47CD-9D2C-BBBFA188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65A87B-4DF0-3C93-4BFF-78BE9C0F9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43000"/>
            <a:ext cx="3124199" cy="1976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8EA060-15B5-DD75-B9FF-01DAAA87C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98" y="4114800"/>
            <a:ext cx="1931287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1896A-E06B-9AA9-7D15-1960D7E7C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5105400"/>
            <a:ext cx="335279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29114"/>
      </p:ext>
    </p:extLst>
  </p:cSld>
  <p:clrMapOvr>
    <a:masterClrMapping/>
  </p:clrMapOvr>
  <p:transition advClick="0"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0090"/>
            <a:ext cx="82296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 EXPECTATIVAS</a:t>
            </a:r>
            <a:endParaRPr lang="en-US" sz="25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90600"/>
            <a:ext cx="5243702" cy="5867400"/>
          </a:xfrm>
        </p:spPr>
        <p:txBody>
          <a:bodyPr>
            <a:normAutofit/>
          </a:bodyPr>
          <a:lstStyle/>
          <a:p>
            <a:pPr marL="457200" lvl="1" indent="0" algn="ctr" eaLnBrk="1" hangingPunct="1">
              <a:lnSpc>
                <a:spcPct val="90000"/>
              </a:lnSpc>
              <a:buNone/>
            </a:pPr>
            <a:r>
              <a:rPr lang="en-US" sz="4400" dirty="0"/>
              <a:t> 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dirty="0"/>
              <a:t>¡El tiempo que sea necesario!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dirty="0"/>
              <a:t>Desarrollar un discipulado de por vida.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dirty="0"/>
              <a:t>No solo por los sacramentos.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dirty="0"/>
              <a:t>¡El Espíritu Santo es el que esta a cargo!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400" dirty="0"/>
              <a:t>Los Sacramentos los recibirán, si están listos: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200" dirty="0"/>
              <a:t>Catecúmenos:                                                  En la </a:t>
            </a: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Vigilia Pascual.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MX" sz="2200" dirty="0"/>
              <a:t>Candidatos:                                          Cuando estén listos.</a:t>
            </a:r>
            <a:endParaRPr lang="es-MX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59639-049C-47CD-9D2C-BBBFA188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864CA-D55C-BB1B-12F8-991E6A82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29553"/>
            <a:ext cx="2895600" cy="1200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D6B6D-B1E2-A3A6-3623-DB75624BE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902" y="3221859"/>
            <a:ext cx="2985898" cy="154326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3241DF-6EB7-2ADB-2B45-70B5795F63E3}"/>
              </a:ext>
            </a:extLst>
          </p:cNvPr>
          <p:cNvSpPr txBox="1"/>
          <p:nvPr/>
        </p:nvSpPr>
        <p:spPr>
          <a:xfrm>
            <a:off x="6168043" y="1409026"/>
            <a:ext cx="243839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“Una meta sin un plan es solo un deseo”</a:t>
            </a:r>
          </a:p>
        </p:txBody>
      </p:sp>
    </p:spTree>
    <p:extLst>
      <p:ext uri="{BB962C8B-B14F-4D97-AF65-F5344CB8AC3E}">
        <p14:creationId xmlns:p14="http://schemas.microsoft.com/office/powerpoint/2010/main" val="1352780985"/>
      </p:ext>
    </p:extLst>
  </p:cSld>
  <p:clrMapOvr>
    <a:masterClrMapping/>
  </p:clrMapOvr>
  <p:transition advClick="0"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importancia del Precatecumenado</a:t>
            </a:r>
            <a:endParaRPr lang="es-MX" sz="2500" i="1" dirty="0">
              <a:solidFill>
                <a:srgbClr val="3AB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1"/>
            <a:ext cx="4953000" cy="58584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dirty="0"/>
              <a:t>Enfoque: explorar</a:t>
            </a:r>
          </a:p>
          <a:p>
            <a:pPr>
              <a:lnSpc>
                <a:spcPct val="90000"/>
              </a:lnSpc>
            </a:pPr>
            <a:r>
              <a:rPr lang="es-MX" sz="2800" dirty="0"/>
              <a:t>Responder a las dudas y preguntas</a:t>
            </a:r>
          </a:p>
          <a:p>
            <a:pPr>
              <a:lnSpc>
                <a:spcPct val="90000"/>
              </a:lnSpc>
            </a:pPr>
            <a:r>
              <a:rPr lang="es-MX" sz="2800" dirty="0"/>
              <a:t>Significado de ser Cristiano Católico</a:t>
            </a:r>
          </a:p>
          <a:p>
            <a:pPr>
              <a:lnSpc>
                <a:spcPct val="90000"/>
              </a:lnSpc>
            </a:pPr>
            <a:r>
              <a:rPr lang="es-MX" sz="2800" dirty="0"/>
              <a:t>Introducción a la Misa como una comida de “amigos”</a:t>
            </a:r>
          </a:p>
          <a:p>
            <a:pPr>
              <a:lnSpc>
                <a:spcPct val="90000"/>
              </a:lnSpc>
            </a:pPr>
            <a:r>
              <a:rPr lang="es-MX" sz="2800" dirty="0"/>
              <a:t>Acompañamiento del “Padrino”</a:t>
            </a:r>
          </a:p>
          <a:p>
            <a:pPr>
              <a:lnSpc>
                <a:spcPct val="90000"/>
              </a:lnSpc>
            </a:pPr>
            <a:r>
              <a:rPr lang="es-MX" sz="2800" dirty="0"/>
              <a:t>Proporcionar los recursos necesarios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59639-049C-47CD-9D2C-BBBFA188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36CF3-1A89-E8E9-ED7A-CDBD7B199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6764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42438"/>
      </p:ext>
    </p:extLst>
  </p:cSld>
  <p:clrMapOvr>
    <a:masterClrMapping/>
  </p:clrMapOvr>
  <p:transition advClick="0"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38788</TotalTime>
  <Words>851</Words>
  <Application>Microsoft Office PowerPoint</Application>
  <PresentationFormat>Presentación en pantalla (4:3)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Corbel</vt:lpstr>
      <vt:lpstr>Courier New</vt:lpstr>
      <vt:lpstr>Helvetica Neue</vt:lpstr>
      <vt:lpstr>inherit</vt:lpstr>
      <vt:lpstr>Times New Roman</vt:lpstr>
      <vt:lpstr>Wingdings</vt:lpstr>
      <vt:lpstr>Parallax</vt:lpstr>
      <vt:lpstr>Presentación de PowerPoint</vt:lpstr>
      <vt:lpstr>ORACION</vt:lpstr>
      <vt:lpstr>Presentación de PowerPoint</vt:lpstr>
      <vt:lpstr>¿COMO INVITARLOS?</vt:lpstr>
      <vt:lpstr> Preparación para la “RESPUESTA”</vt:lpstr>
      <vt:lpstr> REUNIONES DE INFORMACION, MINISTERIO DE INICIACION CRISTIANA</vt:lpstr>
      <vt:lpstr>DEFINIR EL CAMINO DEL PROCESO INDIVIDUALMENTE</vt:lpstr>
      <vt:lpstr>ESTABLECER EXPECTATIVAS</vt:lpstr>
      <vt:lpstr>La importancia del Precatecumenado</vt:lpstr>
      <vt:lpstr>RECURSOS NECESARIOS</vt:lpstr>
      <vt:lpstr>RESUMEN</vt:lpstr>
      <vt:lpstr>¿PREGUNTAS, DUDAS?</vt:lpstr>
      <vt:lpstr>PROXIMO TALLER DE INICIACION CRISTIANA . . .</vt:lpstr>
      <vt:lpstr>ORACION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Session 5 – Decisions: Our Framework</dc:title>
  <dc:creator>Dick Reimbold</dc:creator>
  <cp:lastModifiedBy>Luis Guzman</cp:lastModifiedBy>
  <cp:revision>127</cp:revision>
  <cp:lastPrinted>2024-01-23T14:57:20Z</cp:lastPrinted>
  <dcterms:created xsi:type="dcterms:W3CDTF">2011-01-15T17:11:02Z</dcterms:created>
  <dcterms:modified xsi:type="dcterms:W3CDTF">2024-01-25T22:40:26Z</dcterms:modified>
</cp:coreProperties>
</file>