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7ddd6573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7ddd6573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418bd26e3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418bd26e3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7e0e7adb2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7e0e7adb2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64a67b21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64a67b21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3c7cfb76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83c7cfb76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864a67b2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864a67b2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e0e7adb2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7e0e7adb2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18bd26e35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418bd26e3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418bd26e35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418bd26e35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418bd26e35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418bd26e3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418bd26e3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418bd26e3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6e17667e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6e17667e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7e0e7adb2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7e0e7adb2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8bdfb5892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8bdfb5892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7e0e7adb2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7e0e7adb2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6e17667e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86e17667e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6e17667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86e17667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3c7cfb7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3c7cfb7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18bd26e3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418bd26e3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 what we mean by year- round.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83b531c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83b531c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ddd6573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7ddd6573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FIt the needs to get it going</a:t>
            </a:r>
            <a:endParaRPr/>
          </a:p>
          <a:p>
            <a:pPr indent="0" lvl="0" marL="0" rtl="0" algn="l">
              <a:spcBef>
                <a:spcPts val="0"/>
              </a:spcBef>
              <a:spcAft>
                <a:spcPts val="0"/>
              </a:spcAft>
              <a:buNone/>
            </a:pPr>
            <a:r>
              <a:rPr lang="en"/>
              <a:t>US Adaptations</a:t>
            </a:r>
            <a:endParaRPr/>
          </a:p>
          <a:p>
            <a:pPr indent="0" lvl="0" marL="0" rtl="0" algn="l">
              <a:spcBef>
                <a:spcPts val="0"/>
              </a:spcBef>
              <a:spcAft>
                <a:spcPts val="0"/>
              </a:spcAft>
              <a:buNone/>
            </a:pPr>
            <a:r>
              <a:rPr lang="en"/>
              <a:t>Takes 3 years to get to know a person, not just 8-9 months</a:t>
            </a:r>
            <a:endParaRPr/>
          </a:p>
          <a:p>
            <a:pPr indent="0" lvl="0" marL="0" rtl="0" algn="l">
              <a:spcBef>
                <a:spcPts val="0"/>
              </a:spcBef>
              <a:spcAft>
                <a:spcPts val="0"/>
              </a:spcAft>
              <a:buNone/>
            </a:pPr>
            <a:r>
              <a:rPr lang="en"/>
              <a:t>No specific format in the Rites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Disciple on Road to Emmaus were leaving Jerusalem, headed away from the cross. Jesus met them where they were. And asked them to tell him what was going on in their lives.The Spirit moves as he will. Are we ready for him?</a:t>
            </a:r>
            <a:endParaRPr/>
          </a:p>
          <a:p>
            <a:pPr indent="0" lvl="0" marL="0" rtl="0" algn="l">
              <a:spcBef>
                <a:spcPts val="0"/>
              </a:spcBef>
              <a:spcAft>
                <a:spcPts val="0"/>
              </a:spcAft>
              <a:buNone/>
            </a:pPr>
            <a:r>
              <a:rPr lang="en"/>
              <a:t>Catechesis: Echoing not a “what” but a “who”. Christianity is not an ideology, it is a person. </a:t>
            </a:r>
            <a:endParaRPr/>
          </a:p>
          <a:p>
            <a:pPr indent="0" lvl="0" marL="0" rtl="0" algn="l">
              <a:spcBef>
                <a:spcPts val="0"/>
              </a:spcBef>
              <a:spcAft>
                <a:spcPts val="0"/>
              </a:spcAft>
              <a:buNone/>
            </a:pPr>
            <a:r>
              <a:rPr lang="en"/>
              <a:t>Year-round allows for people to move not on a formulated schedule or calendar but on their time. It honors the time it takes for conversion to happen and for people to experience Christ in the unfolding of the liturgical year.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418bd26e3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418bd26e3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7e3821917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7e3821917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teamrcia.com/2020/11/is-your-rcia-open-all-year-round-being-flexible/" TargetMode="External"/><Relationship Id="rId4" Type="http://schemas.openxmlformats.org/officeDocument/2006/relationships/hyperlink" Target="https://teamrcia.com/2019/06/rcia-requires-big-paradigm-shifts-starting-with-these-two/" TargetMode="External"/><Relationship Id="rId5" Type="http://schemas.openxmlformats.org/officeDocument/2006/relationships/hyperlink" Target="https://teamrcia.com/2018/12/is-your-rcia-open-all-year-round-are-we-catechizing-for-knowledge-or-understanding/" TargetMode="External"/><Relationship Id="rId6"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rciaatlanta.org/" TargetMode="External"/><Relationship Id="rId4" Type="http://schemas.openxmlformats.org/officeDocument/2006/relationships/hyperlink" Target="https://rciaatlanta.org/" TargetMode="External"/><Relationship Id="rId5" Type="http://schemas.openxmlformats.org/officeDocument/2006/relationships/hyperlink" Target="https://rciaatlanta.org/about/history-of-the-archdiocesan-forum-for-the-rcia/" TargetMode="External"/><Relationship Id="rId6" Type="http://schemas.openxmlformats.org/officeDocument/2006/relationships/image" Target="../media/image3.png"/><Relationship Id="rId7"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atholicdr.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Lmiller4961@yahoo.com" TargetMode="External"/><Relationship Id="rId4" Type="http://schemas.openxmlformats.org/officeDocument/2006/relationships/hyperlink" Target="mailto:hornback11@sbcglobal.net" TargetMode="External"/><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howard-carter.blogspot.com/2012/04/emmaus-road-blessing-based-on-luke-2412.html"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10"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idx="1" type="body"/>
          </p:nvPr>
        </p:nvSpPr>
        <p:spPr>
          <a:xfrm>
            <a:off x="223975" y="239400"/>
            <a:ext cx="4981200" cy="47883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 sz="3800">
                <a:latin typeface="Arial"/>
                <a:ea typeface="Arial"/>
                <a:cs typeface="Arial"/>
                <a:sym typeface="Arial"/>
              </a:rPr>
              <a:t>Moving to a </a:t>
            </a:r>
            <a:br>
              <a:rPr b="1" lang="en" sz="3800">
                <a:latin typeface="Arial"/>
                <a:ea typeface="Arial"/>
                <a:cs typeface="Arial"/>
                <a:sym typeface="Arial"/>
              </a:rPr>
            </a:br>
            <a:r>
              <a:rPr b="1" lang="en" sz="3800">
                <a:latin typeface="Arial"/>
                <a:ea typeface="Arial"/>
                <a:cs typeface="Arial"/>
                <a:sym typeface="Arial"/>
              </a:rPr>
              <a:t>Year-Round </a:t>
            </a:r>
            <a:endParaRPr b="1" sz="3800">
              <a:latin typeface="Arial"/>
              <a:ea typeface="Arial"/>
              <a:cs typeface="Arial"/>
              <a:sym typeface="Arial"/>
            </a:endParaRPr>
          </a:p>
          <a:p>
            <a:pPr indent="0" lvl="0" marL="0" rtl="0" algn="l">
              <a:lnSpc>
                <a:spcPct val="100000"/>
              </a:lnSpc>
              <a:spcBef>
                <a:spcPts val="0"/>
              </a:spcBef>
              <a:spcAft>
                <a:spcPts val="0"/>
              </a:spcAft>
              <a:buNone/>
            </a:pPr>
            <a:r>
              <a:rPr b="1" lang="en" sz="3800">
                <a:latin typeface="Arial"/>
                <a:ea typeface="Arial"/>
                <a:cs typeface="Arial"/>
                <a:sym typeface="Arial"/>
              </a:rPr>
              <a:t>Catechumenate:</a:t>
            </a:r>
            <a:endParaRPr b="1" sz="3800">
              <a:latin typeface="Arial"/>
              <a:ea typeface="Arial"/>
              <a:cs typeface="Arial"/>
              <a:sym typeface="Arial"/>
            </a:endParaRPr>
          </a:p>
          <a:p>
            <a:pPr indent="0" lvl="0" marL="0" rtl="0" algn="l">
              <a:lnSpc>
                <a:spcPct val="100000"/>
              </a:lnSpc>
              <a:spcBef>
                <a:spcPts val="0"/>
              </a:spcBef>
              <a:spcAft>
                <a:spcPts val="0"/>
              </a:spcAft>
              <a:buNone/>
            </a:pPr>
            <a:r>
              <a:rPr b="1" lang="en" sz="3100">
                <a:solidFill>
                  <a:srgbClr val="FFD966"/>
                </a:solidFill>
                <a:latin typeface="Arial"/>
                <a:ea typeface="Arial"/>
                <a:cs typeface="Arial"/>
                <a:sym typeface="Arial"/>
              </a:rPr>
              <a:t>Why It’s Important     </a:t>
            </a:r>
            <a:endParaRPr b="1" sz="3100">
              <a:solidFill>
                <a:srgbClr val="FFD966"/>
              </a:solidFill>
              <a:latin typeface="Arial"/>
              <a:ea typeface="Arial"/>
              <a:cs typeface="Arial"/>
              <a:sym typeface="Arial"/>
            </a:endParaRPr>
          </a:p>
          <a:p>
            <a:pPr indent="0" lvl="0" marL="0" rtl="0" algn="l">
              <a:lnSpc>
                <a:spcPct val="100000"/>
              </a:lnSpc>
              <a:spcBef>
                <a:spcPts val="0"/>
              </a:spcBef>
              <a:spcAft>
                <a:spcPts val="0"/>
              </a:spcAft>
              <a:buNone/>
            </a:pPr>
            <a:r>
              <a:rPr b="1" i="1" lang="en" sz="3100">
                <a:solidFill>
                  <a:srgbClr val="FFD966"/>
                </a:solidFill>
                <a:latin typeface="Arial"/>
                <a:ea typeface="Arial"/>
                <a:cs typeface="Arial"/>
                <a:sym typeface="Arial"/>
              </a:rPr>
              <a:t>           AND</a:t>
            </a:r>
            <a:r>
              <a:rPr b="1" lang="en" sz="3100">
                <a:solidFill>
                  <a:srgbClr val="FFD966"/>
                </a:solidFill>
                <a:latin typeface="Arial"/>
                <a:ea typeface="Arial"/>
                <a:cs typeface="Arial"/>
                <a:sym typeface="Arial"/>
              </a:rPr>
              <a:t> </a:t>
            </a:r>
            <a:endParaRPr b="1" sz="3100">
              <a:solidFill>
                <a:srgbClr val="FFD966"/>
              </a:solidFill>
              <a:latin typeface="Arial"/>
              <a:ea typeface="Arial"/>
              <a:cs typeface="Arial"/>
              <a:sym typeface="Arial"/>
            </a:endParaRPr>
          </a:p>
          <a:p>
            <a:pPr indent="0" lvl="0" marL="0" rtl="0" algn="l">
              <a:lnSpc>
                <a:spcPct val="100000"/>
              </a:lnSpc>
              <a:spcBef>
                <a:spcPts val="0"/>
              </a:spcBef>
              <a:spcAft>
                <a:spcPts val="0"/>
              </a:spcAft>
              <a:buNone/>
            </a:pPr>
            <a:r>
              <a:rPr b="1" lang="en" sz="3100">
                <a:solidFill>
                  <a:srgbClr val="FFD966"/>
                </a:solidFill>
                <a:latin typeface="Arial"/>
                <a:ea typeface="Arial"/>
                <a:cs typeface="Arial"/>
                <a:sym typeface="Arial"/>
              </a:rPr>
              <a:t>How To Get There</a:t>
            </a:r>
            <a:endParaRPr b="1" sz="3100">
              <a:solidFill>
                <a:srgbClr val="FFD966"/>
              </a:solidFill>
              <a:latin typeface="Arial"/>
              <a:ea typeface="Arial"/>
              <a:cs typeface="Arial"/>
              <a:sym typeface="Arial"/>
            </a:endParaRPr>
          </a:p>
          <a:p>
            <a:pPr indent="0" lvl="0" marL="0" rtl="0" algn="l">
              <a:lnSpc>
                <a:spcPct val="100000"/>
              </a:lnSpc>
              <a:spcBef>
                <a:spcPts val="0"/>
              </a:spcBef>
              <a:spcAft>
                <a:spcPts val="0"/>
              </a:spcAft>
              <a:buNone/>
            </a:pPr>
            <a:r>
              <a:rPr b="1" lang="en" sz="1400">
                <a:latin typeface="Arial"/>
                <a:ea typeface="Arial"/>
                <a:cs typeface="Arial"/>
                <a:sym typeface="Arial"/>
              </a:rPr>
              <a:t>      </a:t>
            </a:r>
            <a:endParaRPr b="1" sz="1400">
              <a:latin typeface="Arial"/>
              <a:ea typeface="Arial"/>
              <a:cs typeface="Arial"/>
              <a:sym typeface="Arial"/>
            </a:endParaRPr>
          </a:p>
          <a:p>
            <a:pPr indent="0" lvl="0" marL="0" rtl="0" algn="l">
              <a:lnSpc>
                <a:spcPct val="100000"/>
              </a:lnSpc>
              <a:spcBef>
                <a:spcPts val="0"/>
              </a:spcBef>
              <a:spcAft>
                <a:spcPts val="0"/>
              </a:spcAft>
              <a:buNone/>
            </a:pPr>
            <a:r>
              <a:rPr b="1" lang="en" sz="1400">
                <a:latin typeface="Arial"/>
                <a:ea typeface="Arial"/>
                <a:cs typeface="Arial"/>
                <a:sym typeface="Arial"/>
              </a:rPr>
              <a:t>T</a:t>
            </a:r>
            <a:r>
              <a:rPr b="1" lang="en" sz="1600">
                <a:latin typeface="Arial"/>
                <a:ea typeface="Arial"/>
                <a:cs typeface="Arial"/>
                <a:sym typeface="Arial"/>
              </a:rPr>
              <a:t>uesday, November 7, 2023 at 1pm (English)</a:t>
            </a:r>
            <a:endParaRPr b="1" sz="1600">
              <a:latin typeface="Arial"/>
              <a:ea typeface="Arial"/>
              <a:cs typeface="Arial"/>
              <a:sym typeface="Arial"/>
            </a:endParaRPr>
          </a:p>
          <a:p>
            <a:pPr indent="0" lvl="0" marL="0" rtl="0" algn="l">
              <a:lnSpc>
                <a:spcPct val="100000"/>
              </a:lnSpc>
              <a:spcBef>
                <a:spcPts val="0"/>
              </a:spcBef>
              <a:spcAft>
                <a:spcPts val="0"/>
              </a:spcAft>
              <a:buNone/>
            </a:pPr>
            <a:r>
              <a:rPr b="1" lang="en" sz="1600">
                <a:latin typeface="Arial"/>
                <a:ea typeface="Arial"/>
                <a:cs typeface="Arial"/>
                <a:sym typeface="Arial"/>
              </a:rPr>
              <a:t>Tuesday, November 14, 2023 at 6:30pm (Spanish)</a:t>
            </a:r>
            <a:endParaRPr b="1" sz="1600">
              <a:latin typeface="Arial"/>
              <a:ea typeface="Arial"/>
              <a:cs typeface="Arial"/>
              <a:sym typeface="Arial"/>
            </a:endParaRPr>
          </a:p>
          <a:p>
            <a:pPr indent="0" lvl="0" marL="0" rtl="0" algn="l">
              <a:lnSpc>
                <a:spcPct val="100000"/>
              </a:lnSpc>
              <a:spcBef>
                <a:spcPts val="0"/>
              </a:spcBef>
              <a:spcAft>
                <a:spcPts val="0"/>
              </a:spcAft>
              <a:buNone/>
            </a:pPr>
            <a:r>
              <a:t/>
            </a:r>
            <a:endParaRPr b="1" sz="1600">
              <a:latin typeface="Arial"/>
              <a:ea typeface="Arial"/>
              <a:cs typeface="Arial"/>
              <a:sym typeface="Arial"/>
            </a:endParaRPr>
          </a:p>
          <a:p>
            <a:pPr indent="0" lvl="0" marL="0" rtl="0" algn="l">
              <a:lnSpc>
                <a:spcPct val="100000"/>
              </a:lnSpc>
              <a:spcBef>
                <a:spcPts val="0"/>
              </a:spcBef>
              <a:spcAft>
                <a:spcPts val="0"/>
              </a:spcAft>
              <a:buNone/>
            </a:pPr>
            <a:r>
              <a:t/>
            </a:r>
            <a:endParaRPr b="1" sz="1600">
              <a:latin typeface="Arial"/>
              <a:ea typeface="Arial"/>
              <a:cs typeface="Arial"/>
              <a:sym typeface="Arial"/>
            </a:endParaRPr>
          </a:p>
          <a:p>
            <a:pPr indent="0" lvl="0" marL="0" rtl="0" algn="l">
              <a:lnSpc>
                <a:spcPct val="100000"/>
              </a:lnSpc>
              <a:spcBef>
                <a:spcPts val="0"/>
              </a:spcBef>
              <a:spcAft>
                <a:spcPts val="0"/>
              </a:spcAft>
              <a:buNone/>
            </a:pPr>
            <a:r>
              <a:t/>
            </a:r>
            <a:endParaRPr b="1" sz="1600">
              <a:latin typeface="Arial"/>
              <a:ea typeface="Arial"/>
              <a:cs typeface="Arial"/>
              <a:sym typeface="Arial"/>
            </a:endParaRPr>
          </a:p>
          <a:p>
            <a:pPr indent="457200" lvl="0" marL="2286000" rtl="0" algn="l">
              <a:lnSpc>
                <a:spcPct val="100000"/>
              </a:lnSpc>
              <a:spcBef>
                <a:spcPts val="0"/>
              </a:spcBef>
              <a:spcAft>
                <a:spcPts val="0"/>
              </a:spcAft>
              <a:buNone/>
            </a:pPr>
            <a:r>
              <a:rPr b="1" i="1" lang="en" sz="1600">
                <a:latin typeface="Arial"/>
                <a:ea typeface="Arial"/>
                <a:cs typeface="Arial"/>
                <a:sym typeface="Arial"/>
              </a:rPr>
              <a:t>   I</a:t>
            </a:r>
            <a:r>
              <a:rPr b="1" i="1" lang="en">
                <a:latin typeface="Arial"/>
                <a:ea typeface="Arial"/>
                <a:cs typeface="Arial"/>
                <a:sym typeface="Arial"/>
              </a:rPr>
              <a:t>nitiation </a:t>
            </a:r>
            <a:endParaRPr b="1" i="1">
              <a:latin typeface="Arial"/>
              <a:ea typeface="Arial"/>
              <a:cs typeface="Arial"/>
              <a:sym typeface="Arial"/>
            </a:endParaRPr>
          </a:p>
          <a:p>
            <a:pPr indent="457200" lvl="0" marL="2286000" rtl="0" algn="l">
              <a:lnSpc>
                <a:spcPct val="100000"/>
              </a:lnSpc>
              <a:spcBef>
                <a:spcPts val="0"/>
              </a:spcBef>
              <a:spcAft>
                <a:spcPts val="0"/>
              </a:spcAft>
              <a:buNone/>
            </a:pPr>
            <a:r>
              <a:rPr b="1" i="1" lang="en">
                <a:latin typeface="Arial"/>
                <a:ea typeface="Arial"/>
                <a:cs typeface="Arial"/>
                <a:sym typeface="Arial"/>
              </a:rPr>
              <a:t>  Workshop</a:t>
            </a:r>
            <a:endParaRPr b="1" i="1">
              <a:latin typeface="Arial"/>
              <a:ea typeface="Arial"/>
              <a:cs typeface="Arial"/>
              <a:sym typeface="Arial"/>
            </a:endParaRPr>
          </a:p>
          <a:p>
            <a:pPr indent="0" lvl="0" marL="0" rtl="0" algn="l">
              <a:lnSpc>
                <a:spcPct val="100000"/>
              </a:lnSpc>
              <a:spcBef>
                <a:spcPts val="0"/>
              </a:spcBef>
              <a:spcAft>
                <a:spcPts val="0"/>
              </a:spcAft>
              <a:buNone/>
            </a:pPr>
            <a:r>
              <a:t/>
            </a:r>
            <a:endParaRPr b="1" sz="1600">
              <a:latin typeface="Arial"/>
              <a:ea typeface="Arial"/>
              <a:cs typeface="Arial"/>
              <a:sym typeface="Arial"/>
            </a:endParaRPr>
          </a:p>
        </p:txBody>
      </p:sp>
      <p:pic>
        <p:nvPicPr>
          <p:cNvPr id="69" name="Google Shape;69;p13"/>
          <p:cNvPicPr preferRelativeResize="0"/>
          <p:nvPr/>
        </p:nvPicPr>
        <p:blipFill>
          <a:blip r:embed="rId3">
            <a:alphaModFix/>
          </a:blip>
          <a:stretch>
            <a:fillRect/>
          </a:stretch>
        </p:blipFill>
        <p:spPr>
          <a:xfrm>
            <a:off x="5375550" y="61775"/>
            <a:ext cx="3714400" cy="4965875"/>
          </a:xfrm>
          <a:prstGeom prst="rect">
            <a:avLst/>
          </a:prstGeom>
          <a:noFill/>
          <a:ln>
            <a:noFill/>
          </a:ln>
          <a:effectLst>
            <a:outerShdw blurRad="57150" rotWithShape="0" algn="bl" dir="5400000" dist="19050">
              <a:srgbClr val="000000">
                <a:alpha val="42000"/>
              </a:srgbClr>
            </a:outerShdw>
          </a:effectLst>
        </p:spPr>
      </p:pic>
      <p:pic>
        <p:nvPicPr>
          <p:cNvPr id="70" name="Google Shape;70;p13"/>
          <p:cNvPicPr preferRelativeResize="0"/>
          <p:nvPr/>
        </p:nvPicPr>
        <p:blipFill>
          <a:blip r:embed="rId4">
            <a:alphaModFix/>
          </a:blip>
          <a:stretch>
            <a:fillRect/>
          </a:stretch>
        </p:blipFill>
        <p:spPr>
          <a:xfrm>
            <a:off x="702800" y="3655788"/>
            <a:ext cx="2305050" cy="1209675"/>
          </a:xfrm>
          <a:prstGeom prst="rect">
            <a:avLst/>
          </a:prstGeom>
          <a:noFill/>
          <a:ln>
            <a:noFill/>
          </a:ln>
        </p:spPr>
      </p:pic>
      <p:sp>
        <p:nvSpPr>
          <p:cNvPr id="71" name="Google Shape;71;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62975" y="272350"/>
            <a:ext cx="84693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311">
                <a:latin typeface="Arial"/>
                <a:ea typeface="Arial"/>
                <a:cs typeface="Arial"/>
                <a:sym typeface="Arial"/>
              </a:rPr>
              <a:t>Start Somewhere . . . . </a:t>
            </a:r>
            <a:r>
              <a:rPr i="1" lang="en" sz="3311">
                <a:latin typeface="Arial"/>
                <a:ea typeface="Arial"/>
                <a:cs typeface="Arial"/>
                <a:sym typeface="Arial"/>
              </a:rPr>
              <a:t>Just Do It!</a:t>
            </a:r>
            <a:endParaRPr i="1" sz="3311">
              <a:latin typeface="Arial"/>
              <a:ea typeface="Arial"/>
              <a:cs typeface="Arial"/>
              <a:sym typeface="Arial"/>
            </a:endParaRPr>
          </a:p>
        </p:txBody>
      </p:sp>
      <p:sp>
        <p:nvSpPr>
          <p:cNvPr id="151" name="Google Shape;151;p22"/>
          <p:cNvSpPr txBox="1"/>
          <p:nvPr>
            <p:ph idx="1" type="body"/>
          </p:nvPr>
        </p:nvSpPr>
        <p:spPr>
          <a:xfrm>
            <a:off x="311700" y="1050325"/>
            <a:ext cx="8520600" cy="39000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Take your time!</a:t>
            </a:r>
            <a:endParaRPr sz="2100">
              <a:latin typeface="Arial"/>
              <a:ea typeface="Arial"/>
              <a:cs typeface="Arial"/>
              <a:sym typeface="Arial"/>
            </a:endParaRPr>
          </a:p>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Start with simple changes</a:t>
            </a:r>
            <a:endParaRPr sz="2100">
              <a:latin typeface="Arial"/>
              <a:ea typeface="Arial"/>
              <a:cs typeface="Arial"/>
              <a:sym typeface="Arial"/>
            </a:endParaRPr>
          </a:p>
          <a:p>
            <a:pPr indent="-361950" lvl="1" marL="914400" rtl="0" algn="l">
              <a:lnSpc>
                <a:spcPct val="100000"/>
              </a:lnSpc>
              <a:spcBef>
                <a:spcPts val="0"/>
              </a:spcBef>
              <a:spcAft>
                <a:spcPts val="0"/>
              </a:spcAft>
              <a:buSzPts val="2100"/>
              <a:buFont typeface="Arial"/>
              <a:buChar char="○"/>
            </a:pPr>
            <a:r>
              <a:rPr lang="en" sz="2100">
                <a:latin typeface="Arial"/>
                <a:ea typeface="Arial"/>
                <a:cs typeface="Arial"/>
                <a:sym typeface="Arial"/>
              </a:rPr>
              <a:t>Move to Lectionary/Liturgical-based catechesis</a:t>
            </a:r>
            <a:endParaRPr sz="2100">
              <a:latin typeface="Arial"/>
              <a:ea typeface="Arial"/>
              <a:cs typeface="Arial"/>
              <a:sym typeface="Arial"/>
            </a:endParaRPr>
          </a:p>
          <a:p>
            <a:pPr indent="-361950" lvl="1" marL="914400" rtl="0" algn="l">
              <a:lnSpc>
                <a:spcPct val="100000"/>
              </a:lnSpc>
              <a:spcBef>
                <a:spcPts val="0"/>
              </a:spcBef>
              <a:spcAft>
                <a:spcPts val="0"/>
              </a:spcAft>
              <a:buSzPts val="2100"/>
              <a:buFont typeface="Arial"/>
              <a:buChar char="○"/>
            </a:pPr>
            <a:r>
              <a:rPr lang="en" sz="2100">
                <a:latin typeface="Arial"/>
                <a:ea typeface="Arial"/>
                <a:cs typeface="Arial"/>
                <a:sym typeface="Arial"/>
              </a:rPr>
              <a:t>Dismissal</a:t>
            </a:r>
            <a:endParaRPr sz="2100">
              <a:latin typeface="Arial"/>
              <a:ea typeface="Arial"/>
              <a:cs typeface="Arial"/>
              <a:sym typeface="Arial"/>
            </a:endParaRPr>
          </a:p>
          <a:p>
            <a:pPr indent="-361950" lvl="1" marL="914400" rtl="0" algn="l">
              <a:lnSpc>
                <a:spcPct val="100000"/>
              </a:lnSpc>
              <a:spcBef>
                <a:spcPts val="0"/>
              </a:spcBef>
              <a:spcAft>
                <a:spcPts val="0"/>
              </a:spcAft>
              <a:buSzPts val="2100"/>
              <a:buFont typeface="Arial"/>
              <a:buChar char="○"/>
            </a:pPr>
            <a:r>
              <a:rPr lang="en" sz="2100">
                <a:latin typeface="Arial"/>
                <a:ea typeface="Arial"/>
                <a:cs typeface="Arial"/>
                <a:sym typeface="Arial"/>
              </a:rPr>
              <a:t>Combine ‘Breaking Open the Word’ &amp; Catechetical Session</a:t>
            </a:r>
            <a:endParaRPr sz="2100">
              <a:latin typeface="Arial"/>
              <a:ea typeface="Arial"/>
              <a:cs typeface="Arial"/>
              <a:sym typeface="Arial"/>
            </a:endParaRPr>
          </a:p>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Transition to “Year-Round” in stages </a:t>
            </a:r>
            <a:endParaRPr sz="2100">
              <a:latin typeface="Arial"/>
              <a:ea typeface="Arial"/>
              <a:cs typeface="Arial"/>
              <a:sym typeface="Arial"/>
            </a:endParaRPr>
          </a:p>
          <a:p>
            <a:pPr indent="-361950" lvl="1" marL="914400" rtl="0" algn="l">
              <a:lnSpc>
                <a:spcPct val="100000"/>
              </a:lnSpc>
              <a:spcBef>
                <a:spcPts val="0"/>
              </a:spcBef>
              <a:spcAft>
                <a:spcPts val="0"/>
              </a:spcAft>
              <a:buSzPts val="2100"/>
              <a:buFont typeface="Arial"/>
              <a:buChar char="○"/>
            </a:pPr>
            <a:r>
              <a:rPr lang="en" sz="2100">
                <a:latin typeface="Arial"/>
                <a:ea typeface="Arial"/>
                <a:cs typeface="Arial"/>
                <a:sym typeface="Arial"/>
              </a:rPr>
              <a:t>Add “Inquiry” to be ready whenever new seekers arrive</a:t>
            </a:r>
            <a:endParaRPr sz="2100">
              <a:latin typeface="Arial"/>
              <a:ea typeface="Arial"/>
              <a:cs typeface="Arial"/>
              <a:sym typeface="Arial"/>
            </a:endParaRPr>
          </a:p>
          <a:p>
            <a:pPr indent="-361950" lvl="1" marL="914400" rtl="0" algn="l">
              <a:lnSpc>
                <a:spcPct val="100000"/>
              </a:lnSpc>
              <a:spcBef>
                <a:spcPts val="0"/>
              </a:spcBef>
              <a:spcAft>
                <a:spcPts val="0"/>
              </a:spcAft>
              <a:buSzPts val="2100"/>
              <a:buFont typeface="Arial"/>
              <a:buChar char="○"/>
            </a:pPr>
            <a:r>
              <a:rPr lang="en" sz="2100">
                <a:latin typeface="Arial"/>
                <a:ea typeface="Arial"/>
                <a:cs typeface="Arial"/>
                <a:sym typeface="Arial"/>
              </a:rPr>
              <a:t>Keep “Catechumenate” going through Spring/Summer/Fall</a:t>
            </a:r>
            <a:endParaRPr sz="2100">
              <a:latin typeface="Arial"/>
              <a:ea typeface="Arial"/>
              <a:cs typeface="Arial"/>
              <a:sym typeface="Arial"/>
            </a:endParaRPr>
          </a:p>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The way these presenters started:</a:t>
            </a:r>
            <a:endParaRPr sz="2100">
              <a:latin typeface="Arial"/>
              <a:ea typeface="Arial"/>
              <a:cs typeface="Arial"/>
              <a:sym typeface="Arial"/>
            </a:endParaRPr>
          </a:p>
          <a:p>
            <a:pPr indent="0" lvl="0" marL="457200" rtl="0" algn="l">
              <a:lnSpc>
                <a:spcPct val="100000"/>
              </a:lnSpc>
              <a:spcBef>
                <a:spcPts val="0"/>
              </a:spcBef>
              <a:spcAft>
                <a:spcPts val="0"/>
              </a:spcAft>
              <a:buNone/>
            </a:pPr>
            <a:r>
              <a:rPr lang="en" sz="2100">
                <a:latin typeface="Arial"/>
                <a:ea typeface="Arial"/>
                <a:cs typeface="Arial"/>
                <a:sym typeface="Arial"/>
              </a:rPr>
              <a:t>3 Stages . . . .  3 Environments . . . .  3 Teams </a:t>
            </a:r>
            <a:endParaRPr sz="2100">
              <a:latin typeface="Arial"/>
              <a:ea typeface="Arial"/>
              <a:cs typeface="Arial"/>
              <a:sym typeface="Arial"/>
            </a:endParaRPr>
          </a:p>
          <a:p>
            <a:pPr indent="0" lvl="0" marL="457200" rtl="0" algn="l">
              <a:lnSpc>
                <a:spcPct val="105000"/>
              </a:lnSpc>
              <a:spcBef>
                <a:spcPts val="0"/>
              </a:spcBef>
              <a:spcAft>
                <a:spcPts val="0"/>
              </a:spcAft>
              <a:buNone/>
            </a:pPr>
            <a:r>
              <a:t/>
            </a:r>
            <a:endParaRPr sz="2100">
              <a:latin typeface="Arial"/>
              <a:ea typeface="Arial"/>
              <a:cs typeface="Arial"/>
              <a:sym typeface="Arial"/>
            </a:endParaRPr>
          </a:p>
          <a:p>
            <a:pPr indent="0" lvl="0" marL="457200" rtl="0" algn="l">
              <a:lnSpc>
                <a:spcPct val="105000"/>
              </a:lnSpc>
              <a:spcBef>
                <a:spcPts val="1200"/>
              </a:spcBef>
              <a:spcAft>
                <a:spcPts val="0"/>
              </a:spcAft>
              <a:buNone/>
            </a:pPr>
            <a:r>
              <a:t/>
            </a:r>
            <a:endParaRPr>
              <a:latin typeface="Arial"/>
              <a:ea typeface="Arial"/>
              <a:cs typeface="Arial"/>
              <a:sym typeface="Arial"/>
            </a:endParaRPr>
          </a:p>
          <a:p>
            <a:pPr indent="0" lvl="0" marL="457200" rtl="0" algn="l">
              <a:lnSpc>
                <a:spcPct val="105000"/>
              </a:lnSpc>
              <a:spcBef>
                <a:spcPts val="1200"/>
              </a:spcBef>
              <a:spcAft>
                <a:spcPts val="0"/>
              </a:spcAft>
              <a:buNone/>
            </a:pPr>
            <a:r>
              <a:t/>
            </a:r>
            <a:endParaRPr sz="1595">
              <a:latin typeface="Arial"/>
              <a:ea typeface="Arial"/>
              <a:cs typeface="Arial"/>
              <a:sym typeface="Arial"/>
            </a:endParaRPr>
          </a:p>
          <a:p>
            <a:pPr indent="0" lvl="0" marL="0" rtl="0" algn="l">
              <a:lnSpc>
                <a:spcPct val="105000"/>
              </a:lnSpc>
              <a:spcBef>
                <a:spcPts val="1200"/>
              </a:spcBef>
              <a:spcAft>
                <a:spcPts val="0"/>
              </a:spcAft>
              <a:buSzPts val="852"/>
              <a:buNone/>
            </a:pPr>
            <a:r>
              <a:t/>
            </a:r>
            <a:endParaRPr sz="1595"/>
          </a:p>
          <a:p>
            <a:pPr indent="0" lvl="0" marL="0" rtl="0" algn="l">
              <a:lnSpc>
                <a:spcPct val="105000"/>
              </a:lnSpc>
              <a:spcBef>
                <a:spcPts val="1200"/>
              </a:spcBef>
              <a:spcAft>
                <a:spcPts val="1200"/>
              </a:spcAft>
              <a:buSzPts val="852"/>
              <a:buNone/>
            </a:pPr>
            <a:r>
              <a:t/>
            </a:r>
            <a:endParaRPr sz="1395"/>
          </a:p>
        </p:txBody>
      </p:sp>
      <p:sp>
        <p:nvSpPr>
          <p:cNvPr id="152" name="Google Shape;15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11700" y="233725"/>
            <a:ext cx="8520600" cy="461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RCIA Periods</a:t>
            </a:r>
            <a:endParaRPr>
              <a:latin typeface="Arial"/>
              <a:ea typeface="Arial"/>
              <a:cs typeface="Arial"/>
              <a:sym typeface="Arial"/>
            </a:endParaRPr>
          </a:p>
        </p:txBody>
      </p:sp>
      <p:sp>
        <p:nvSpPr>
          <p:cNvPr id="158" name="Google Shape;15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9" name="Google Shape;159;p23"/>
          <p:cNvPicPr preferRelativeResize="0"/>
          <p:nvPr/>
        </p:nvPicPr>
        <p:blipFill>
          <a:blip r:embed="rId3">
            <a:alphaModFix/>
          </a:blip>
          <a:stretch>
            <a:fillRect/>
          </a:stretch>
        </p:blipFill>
        <p:spPr>
          <a:xfrm>
            <a:off x="1049300" y="749150"/>
            <a:ext cx="7237450" cy="4260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509725" y="162175"/>
            <a:ext cx="8322600" cy="96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80">
                <a:latin typeface="Arial"/>
                <a:ea typeface="Arial"/>
                <a:cs typeface="Arial"/>
                <a:sym typeface="Arial"/>
              </a:rPr>
              <a:t>Practical Steps:  INQUIRY</a:t>
            </a:r>
            <a:endParaRPr sz="2980">
              <a:latin typeface="Arial"/>
              <a:ea typeface="Arial"/>
              <a:cs typeface="Arial"/>
              <a:sym typeface="Arial"/>
            </a:endParaRPr>
          </a:p>
        </p:txBody>
      </p:sp>
      <p:sp>
        <p:nvSpPr>
          <p:cNvPr id="165" name="Google Shape;165;p24"/>
          <p:cNvSpPr txBox="1"/>
          <p:nvPr>
            <p:ph idx="1" type="body"/>
          </p:nvPr>
        </p:nvSpPr>
        <p:spPr>
          <a:xfrm>
            <a:off x="276775" y="787750"/>
            <a:ext cx="8744700" cy="4131900"/>
          </a:xfrm>
          <a:prstGeom prst="rect">
            <a:avLst/>
          </a:prstGeom>
        </p:spPr>
        <p:txBody>
          <a:bodyPr anchorCtr="0" anchor="t" bIns="91425" lIns="91425" spcFirstLastPara="1" rIns="91425" wrap="square" tIns="91425">
            <a:noAutofit/>
          </a:bodyPr>
          <a:lstStyle/>
          <a:p>
            <a:pPr indent="-330200" lvl="0" marL="457200" rtl="0" algn="l">
              <a:lnSpc>
                <a:spcPct val="95000"/>
              </a:lnSpc>
              <a:spcBef>
                <a:spcPts val="0"/>
              </a:spcBef>
              <a:spcAft>
                <a:spcPts val="0"/>
              </a:spcAft>
              <a:buSzPts val="1600"/>
              <a:buFont typeface="Arial"/>
              <a:buChar char="●"/>
            </a:pPr>
            <a:r>
              <a:rPr b="1" lang="en" sz="1600">
                <a:latin typeface="Arial"/>
                <a:ea typeface="Arial"/>
                <a:cs typeface="Arial"/>
                <a:sym typeface="Arial"/>
              </a:rPr>
              <a:t>INQUIRY</a:t>
            </a:r>
            <a:endParaRPr b="1" sz="1600">
              <a:latin typeface="Arial"/>
              <a:ea typeface="Arial"/>
              <a:cs typeface="Arial"/>
              <a:sym typeface="Arial"/>
            </a:endParaRPr>
          </a:p>
          <a:p>
            <a:pPr indent="-330200" lvl="1" marL="914400" rtl="0" algn="l">
              <a:lnSpc>
                <a:spcPct val="105000"/>
              </a:lnSpc>
              <a:spcBef>
                <a:spcPts val="0"/>
              </a:spcBef>
              <a:spcAft>
                <a:spcPts val="0"/>
              </a:spcAft>
              <a:buSzPts val="1600"/>
              <a:buFont typeface="Arial"/>
              <a:buChar char="○"/>
            </a:pPr>
            <a:r>
              <a:rPr lang="en" sz="1600">
                <a:latin typeface="Arial"/>
                <a:ea typeface="Arial"/>
                <a:cs typeface="Arial"/>
                <a:sym typeface="Arial"/>
              </a:rPr>
              <a:t>Initial Conversation/Meeting/Interview is </a:t>
            </a:r>
            <a:r>
              <a:rPr b="1" i="1" lang="en" sz="1600">
                <a:latin typeface="Arial"/>
                <a:ea typeface="Arial"/>
                <a:cs typeface="Arial"/>
                <a:sym typeface="Arial"/>
              </a:rPr>
              <a:t>CRITICAL</a:t>
            </a:r>
            <a:r>
              <a:rPr lang="en" sz="1600">
                <a:latin typeface="Arial"/>
                <a:ea typeface="Arial"/>
                <a:cs typeface="Arial"/>
                <a:sym typeface="Arial"/>
              </a:rPr>
              <a:t> and Determines Path (Baptism, Marriage)</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Flexible Meeting Schedule  and comfortable atmosphere.1-2 welcoming people</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Sharing Stories–What Brings You Here </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Uncovering/Sharing Gifts </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Q &amp; A–Encourage This!</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Breaking Open the Word</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Prayer</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Resources:  MyParishApp, Laudate, Hallow</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Topics:  Images of God, Liturgical Calendar, The Mass</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Sponsors Get Involved–Invite </a:t>
            </a:r>
            <a:r>
              <a:rPr i="1" lang="en" sz="1600">
                <a:latin typeface="Arial"/>
                <a:ea typeface="Arial"/>
                <a:cs typeface="Arial"/>
                <a:sym typeface="Arial"/>
              </a:rPr>
              <a:t>and</a:t>
            </a:r>
            <a:r>
              <a:rPr lang="en" sz="1600">
                <a:latin typeface="Arial"/>
                <a:ea typeface="Arial"/>
                <a:cs typeface="Arial"/>
                <a:sym typeface="Arial"/>
              </a:rPr>
              <a:t> Accompany</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This is the Seeker’s/Inquirer’s Time, Not Ours!</a:t>
            </a:r>
            <a:endParaRPr sz="1600">
              <a:latin typeface="Arial"/>
              <a:ea typeface="Arial"/>
              <a:cs typeface="Arial"/>
              <a:sym typeface="Arial"/>
            </a:endParaRPr>
          </a:p>
          <a:p>
            <a:pPr indent="-330200" lvl="1" marL="914400" rtl="0" algn="l">
              <a:lnSpc>
                <a:spcPct val="95000"/>
              </a:lnSpc>
              <a:spcBef>
                <a:spcPts val="0"/>
              </a:spcBef>
              <a:spcAft>
                <a:spcPts val="0"/>
              </a:spcAft>
              <a:buSzPts val="1600"/>
              <a:buFont typeface="Arial"/>
              <a:buChar char="○"/>
            </a:pPr>
            <a:r>
              <a:rPr lang="en" sz="1600">
                <a:latin typeface="Arial"/>
                <a:ea typeface="Arial"/>
                <a:cs typeface="Arial"/>
                <a:sym typeface="Arial"/>
              </a:rPr>
              <a:t>Catechumen/Candidate moves to catechumenate after Discernment Process and Rite of Acceptance (</a:t>
            </a:r>
            <a:r>
              <a:rPr i="1" lang="en" sz="1600">
                <a:latin typeface="Arial"/>
                <a:ea typeface="Arial"/>
                <a:cs typeface="Arial"/>
                <a:sym typeface="Arial"/>
              </a:rPr>
              <a:t>or</a:t>
            </a:r>
            <a:r>
              <a:rPr lang="en" sz="1600">
                <a:latin typeface="Arial"/>
                <a:ea typeface="Arial"/>
                <a:cs typeface="Arial"/>
                <a:sym typeface="Arial"/>
              </a:rPr>
              <a:t> Rite of Welcome</a:t>
            </a:r>
            <a:r>
              <a:rPr i="1" lang="en" sz="1600">
                <a:latin typeface="Arial"/>
                <a:ea typeface="Arial"/>
                <a:cs typeface="Arial"/>
                <a:sym typeface="Arial"/>
              </a:rPr>
              <a:t>–optional</a:t>
            </a:r>
            <a:r>
              <a:rPr lang="en" sz="1600">
                <a:latin typeface="Arial"/>
                <a:ea typeface="Arial"/>
                <a:cs typeface="Arial"/>
                <a:sym typeface="Arial"/>
              </a:rPr>
              <a:t>)</a:t>
            </a:r>
            <a:endParaRPr sz="1600">
              <a:latin typeface="Arial"/>
              <a:ea typeface="Arial"/>
              <a:cs typeface="Arial"/>
              <a:sym typeface="Arial"/>
            </a:endParaRPr>
          </a:p>
          <a:p>
            <a:pPr indent="0" lvl="0" marL="914400" rtl="0" algn="l">
              <a:lnSpc>
                <a:spcPct val="95000"/>
              </a:lnSpc>
              <a:spcBef>
                <a:spcPts val="1200"/>
              </a:spcBef>
              <a:spcAft>
                <a:spcPts val="1200"/>
              </a:spcAft>
              <a:buNone/>
            </a:pPr>
            <a:r>
              <a:t/>
            </a:r>
            <a:endParaRPr sz="1600">
              <a:latin typeface="Arial"/>
              <a:ea typeface="Arial"/>
              <a:cs typeface="Arial"/>
              <a:sym typeface="Arial"/>
            </a:endParaRPr>
          </a:p>
        </p:txBody>
      </p:sp>
      <p:sp>
        <p:nvSpPr>
          <p:cNvPr id="166" name="Google Shape;16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540600" y="231700"/>
            <a:ext cx="8122800" cy="93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Practical Steps:  CATECHUMENATE</a:t>
            </a:r>
            <a:endParaRPr i="1" sz="3400">
              <a:latin typeface="Arial"/>
              <a:ea typeface="Arial"/>
              <a:cs typeface="Arial"/>
              <a:sym typeface="Arial"/>
            </a:endParaRPr>
          </a:p>
        </p:txBody>
      </p:sp>
      <p:sp>
        <p:nvSpPr>
          <p:cNvPr id="172" name="Google Shape;172;p25"/>
          <p:cNvSpPr txBox="1"/>
          <p:nvPr>
            <p:ph idx="1" type="body"/>
          </p:nvPr>
        </p:nvSpPr>
        <p:spPr>
          <a:xfrm>
            <a:off x="373475" y="1027150"/>
            <a:ext cx="8520600" cy="36360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SzPts val="1700"/>
              <a:buFont typeface="Arial"/>
              <a:buChar char="●"/>
            </a:pPr>
            <a:r>
              <a:rPr b="1" lang="en" sz="1700">
                <a:latin typeface="Arial"/>
                <a:ea typeface="Arial"/>
                <a:cs typeface="Arial"/>
                <a:sym typeface="Arial"/>
              </a:rPr>
              <a:t>CATECHUMENATE</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Meets weekly, Year-Round:  Dismissal, Breaking Open the Word, Catechesis/Doctrine</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Lectionary-Based, Liturgical Calendar</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4-5 Catechists is optimal</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Round tables for sharing</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Dialogic Presentations &amp; Discussions:   Move from ‘formation’ to ‘transformation’</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Adults learn best from each other! </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“Mystery is  . . . .  multilayered and pregnant with meaning!” </a:t>
            </a:r>
            <a:r>
              <a:rPr i="1" lang="en" sz="1700">
                <a:latin typeface="Arial"/>
                <a:ea typeface="Arial"/>
                <a:cs typeface="Arial"/>
                <a:sym typeface="Arial"/>
              </a:rPr>
              <a:t>(Richard Rohr)</a:t>
            </a:r>
            <a:endParaRPr i="1"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Why is this truth (e.g., The Resurrection)  important?  This is </a:t>
            </a:r>
            <a:r>
              <a:rPr i="1" lang="en" sz="1700">
                <a:latin typeface="Arial"/>
                <a:ea typeface="Arial"/>
                <a:cs typeface="Arial"/>
                <a:sym typeface="Arial"/>
              </a:rPr>
              <a:t>MYSTAGOGY</a:t>
            </a:r>
            <a:r>
              <a:rPr lang="en" sz="1700">
                <a:latin typeface="Arial"/>
                <a:ea typeface="Arial"/>
                <a:cs typeface="Arial"/>
                <a:sym typeface="Arial"/>
              </a:rPr>
              <a:t> at work throughout the entire process! </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Catechumens/Candidates move as individuals and not as group</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i="1" lang="en" sz="1700">
                <a:latin typeface="Arial"/>
                <a:ea typeface="Arial"/>
                <a:cs typeface="Arial"/>
                <a:sym typeface="Arial"/>
              </a:rPr>
              <a:t>It takes as long as it takes!</a:t>
            </a:r>
            <a:endParaRPr i="1" sz="1700">
              <a:latin typeface="Arial"/>
              <a:ea typeface="Arial"/>
              <a:cs typeface="Arial"/>
              <a:sym typeface="Arial"/>
            </a:endParaRPr>
          </a:p>
          <a:p>
            <a:pPr indent="0" lvl="0" marL="914400" rtl="0" algn="l">
              <a:lnSpc>
                <a:spcPct val="95000"/>
              </a:lnSpc>
              <a:spcBef>
                <a:spcPts val="1200"/>
              </a:spcBef>
              <a:spcAft>
                <a:spcPts val="0"/>
              </a:spcAft>
              <a:buNone/>
            </a:pPr>
            <a:r>
              <a:t/>
            </a:r>
            <a:endParaRPr sz="1500"/>
          </a:p>
          <a:p>
            <a:pPr indent="0" lvl="0" marL="457200" rtl="0" algn="l">
              <a:lnSpc>
                <a:spcPct val="100000"/>
              </a:lnSpc>
              <a:spcBef>
                <a:spcPts val="1200"/>
              </a:spcBef>
              <a:spcAft>
                <a:spcPts val="0"/>
              </a:spcAft>
              <a:buNone/>
            </a:pPr>
            <a:r>
              <a:t/>
            </a:r>
            <a:endParaRPr i="1" sz="1300"/>
          </a:p>
        </p:txBody>
      </p:sp>
      <p:sp>
        <p:nvSpPr>
          <p:cNvPr id="173" name="Google Shape;17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401600" y="115850"/>
            <a:ext cx="8354400" cy="93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Practical Steps:  PURIFICATION &amp; ENLIGHTENMENT</a:t>
            </a:r>
            <a:endParaRPr>
              <a:latin typeface="Arial"/>
              <a:ea typeface="Arial"/>
              <a:cs typeface="Arial"/>
              <a:sym typeface="Arial"/>
            </a:endParaRPr>
          </a:p>
        </p:txBody>
      </p:sp>
      <p:sp>
        <p:nvSpPr>
          <p:cNvPr id="179" name="Google Shape;179;p26"/>
          <p:cNvSpPr txBox="1"/>
          <p:nvPr>
            <p:ph idx="1" type="body"/>
          </p:nvPr>
        </p:nvSpPr>
        <p:spPr>
          <a:xfrm>
            <a:off x="311700" y="1214750"/>
            <a:ext cx="8520600" cy="3354000"/>
          </a:xfrm>
          <a:prstGeom prst="rect">
            <a:avLst/>
          </a:prstGeom>
        </p:spPr>
        <p:txBody>
          <a:bodyPr anchorCtr="0" anchor="t" bIns="91425" lIns="91425" spcFirstLastPara="1" rIns="91425" wrap="square" tIns="91425">
            <a:noAutofit/>
          </a:bodyPr>
          <a:lstStyle/>
          <a:p>
            <a:pPr indent="-336550" lvl="0" marL="457200" rtl="0" algn="l">
              <a:lnSpc>
                <a:spcPct val="95000"/>
              </a:lnSpc>
              <a:spcBef>
                <a:spcPts val="0"/>
              </a:spcBef>
              <a:spcAft>
                <a:spcPts val="0"/>
              </a:spcAft>
              <a:buSzPts val="1700"/>
              <a:buFont typeface="Arial"/>
              <a:buChar char="●"/>
            </a:pPr>
            <a:r>
              <a:rPr b="1" lang="en" sz="1700">
                <a:latin typeface="Arial"/>
                <a:ea typeface="Arial"/>
                <a:cs typeface="Arial"/>
                <a:sym typeface="Arial"/>
              </a:rPr>
              <a:t>PURIFICATION and ENLIGHTENMENT = The Six Weeks of Lent</a:t>
            </a:r>
            <a:endParaRPr b="1"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Journey to Easter Vigil</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Prayerful, Spiritual Preparation Prior to Sacraments</a:t>
            </a:r>
            <a:endParaRPr sz="1700">
              <a:latin typeface="Arial"/>
              <a:ea typeface="Arial"/>
              <a:cs typeface="Arial"/>
              <a:sym typeface="Arial"/>
            </a:endParaRPr>
          </a:p>
          <a:p>
            <a:pPr indent="-336550" lvl="2" marL="1371600" rtl="0" algn="l">
              <a:lnSpc>
                <a:spcPct val="95000"/>
              </a:lnSpc>
              <a:spcBef>
                <a:spcPts val="0"/>
              </a:spcBef>
              <a:spcAft>
                <a:spcPts val="0"/>
              </a:spcAft>
              <a:buSzPts val="1700"/>
              <a:buFont typeface="Arial"/>
              <a:buChar char="■"/>
            </a:pPr>
            <a:r>
              <a:rPr lang="en" sz="1700">
                <a:latin typeface="Arial"/>
                <a:ea typeface="Arial"/>
                <a:cs typeface="Arial"/>
                <a:sym typeface="Arial"/>
              </a:rPr>
              <a:t>Elect Only</a:t>
            </a:r>
            <a:endParaRPr sz="1700">
              <a:latin typeface="Arial"/>
              <a:ea typeface="Arial"/>
              <a:cs typeface="Arial"/>
              <a:sym typeface="Arial"/>
            </a:endParaRPr>
          </a:p>
          <a:p>
            <a:pPr indent="-336550" lvl="2" marL="1371600" rtl="0" algn="l">
              <a:lnSpc>
                <a:spcPct val="95000"/>
              </a:lnSpc>
              <a:spcBef>
                <a:spcPts val="0"/>
              </a:spcBef>
              <a:spcAft>
                <a:spcPts val="0"/>
              </a:spcAft>
              <a:buSzPts val="1700"/>
              <a:buFont typeface="Arial"/>
              <a:buChar char="■"/>
            </a:pPr>
            <a:r>
              <a:rPr lang="en" sz="1700">
                <a:latin typeface="Arial"/>
                <a:ea typeface="Arial"/>
                <a:cs typeface="Arial"/>
                <a:sym typeface="Arial"/>
              </a:rPr>
              <a:t>Elect + Candidates (</a:t>
            </a:r>
            <a:r>
              <a:rPr i="1" lang="en" sz="1700">
                <a:latin typeface="Arial"/>
                <a:ea typeface="Arial"/>
                <a:cs typeface="Arial"/>
                <a:sym typeface="Arial"/>
              </a:rPr>
              <a:t>not Catechumens</a:t>
            </a:r>
            <a:r>
              <a:rPr lang="en" sz="1700">
                <a:latin typeface="Arial"/>
                <a:ea typeface="Arial"/>
                <a:cs typeface="Arial"/>
                <a:sym typeface="Arial"/>
              </a:rPr>
              <a:t>)</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Retreat-like Atmosphere (Prayer table, Chairs in a circle)</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Scrutinies/Creed/Lord’s Prayer/Preparation Rites for Elect ONLY</a:t>
            </a:r>
            <a:endParaRPr sz="1700">
              <a:latin typeface="Arial"/>
              <a:ea typeface="Arial"/>
              <a:cs typeface="Arial"/>
              <a:sym typeface="Arial"/>
            </a:endParaRPr>
          </a:p>
          <a:p>
            <a:pPr indent="-336550" lvl="1" marL="914400" rtl="0" algn="l">
              <a:lnSpc>
                <a:spcPct val="95000"/>
              </a:lnSpc>
              <a:spcBef>
                <a:spcPts val="0"/>
              </a:spcBef>
              <a:spcAft>
                <a:spcPts val="0"/>
              </a:spcAft>
              <a:buSzPts val="1700"/>
              <a:buFont typeface="Arial"/>
              <a:buChar char="○"/>
            </a:pPr>
            <a:r>
              <a:rPr lang="en" sz="1700">
                <a:latin typeface="Arial"/>
                <a:ea typeface="Arial"/>
                <a:cs typeface="Arial"/>
                <a:sym typeface="Arial"/>
              </a:rPr>
              <a:t>Easter Vigil </a:t>
            </a:r>
            <a:endParaRPr sz="1700">
              <a:latin typeface="Arial"/>
              <a:ea typeface="Arial"/>
              <a:cs typeface="Arial"/>
              <a:sym typeface="Arial"/>
            </a:endParaRPr>
          </a:p>
          <a:p>
            <a:pPr indent="-336550" lvl="2" marL="1371600" rtl="0" algn="l">
              <a:lnSpc>
                <a:spcPct val="95000"/>
              </a:lnSpc>
              <a:spcBef>
                <a:spcPts val="0"/>
              </a:spcBef>
              <a:spcAft>
                <a:spcPts val="0"/>
              </a:spcAft>
              <a:buSzPts val="1700"/>
              <a:buFont typeface="Arial"/>
              <a:buChar char="■"/>
            </a:pPr>
            <a:r>
              <a:rPr lang="en" sz="1700">
                <a:latin typeface="Arial"/>
                <a:ea typeface="Arial"/>
                <a:cs typeface="Arial"/>
                <a:sym typeface="Arial"/>
              </a:rPr>
              <a:t>Sacraments of Initiation (Elect Only)</a:t>
            </a:r>
            <a:endParaRPr sz="1700">
              <a:latin typeface="Arial"/>
              <a:ea typeface="Arial"/>
              <a:cs typeface="Arial"/>
              <a:sym typeface="Arial"/>
            </a:endParaRPr>
          </a:p>
          <a:p>
            <a:pPr indent="-336550" lvl="2" marL="1371600" rtl="0" algn="l">
              <a:lnSpc>
                <a:spcPct val="95000"/>
              </a:lnSpc>
              <a:spcBef>
                <a:spcPts val="0"/>
              </a:spcBef>
              <a:spcAft>
                <a:spcPts val="0"/>
              </a:spcAft>
              <a:buSzPts val="1700"/>
              <a:buFont typeface="Arial"/>
              <a:buChar char="■"/>
            </a:pPr>
            <a:r>
              <a:rPr lang="en" sz="1700">
                <a:latin typeface="Arial"/>
                <a:ea typeface="Arial"/>
                <a:cs typeface="Arial"/>
                <a:sym typeface="Arial"/>
              </a:rPr>
              <a:t>Combined Rite in US:  Sacraments of Initiation + Rite of Reception into Full Communion</a:t>
            </a:r>
            <a:endParaRPr sz="1700">
              <a:latin typeface="Arial"/>
              <a:ea typeface="Arial"/>
              <a:cs typeface="Arial"/>
              <a:sym typeface="Arial"/>
            </a:endParaRPr>
          </a:p>
          <a:p>
            <a:pPr indent="0" lvl="0" marL="0" rtl="0" algn="l">
              <a:lnSpc>
                <a:spcPct val="100000"/>
              </a:lnSpc>
              <a:spcBef>
                <a:spcPts val="1200"/>
              </a:spcBef>
              <a:spcAft>
                <a:spcPts val="0"/>
              </a:spcAft>
              <a:buNone/>
            </a:pPr>
            <a:r>
              <a:t/>
            </a:r>
            <a:endParaRPr sz="1600">
              <a:latin typeface="Arial"/>
              <a:ea typeface="Arial"/>
              <a:cs typeface="Arial"/>
              <a:sym typeface="Arial"/>
            </a:endParaRPr>
          </a:p>
        </p:txBody>
      </p:sp>
      <p:sp>
        <p:nvSpPr>
          <p:cNvPr id="180" name="Google Shape;180;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62975" y="30900"/>
            <a:ext cx="8469300" cy="119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80">
                <a:latin typeface="Arial"/>
                <a:ea typeface="Arial"/>
                <a:cs typeface="Arial"/>
                <a:sym typeface="Arial"/>
              </a:rPr>
              <a:t>Practical Steps:  Small or No Team, How YOU </a:t>
            </a:r>
            <a:r>
              <a:rPr i="1" lang="en" sz="2980">
                <a:latin typeface="Arial"/>
                <a:ea typeface="Arial"/>
                <a:cs typeface="Arial"/>
                <a:sym typeface="Arial"/>
              </a:rPr>
              <a:t>CAN</a:t>
            </a:r>
            <a:r>
              <a:rPr lang="en" sz="2980">
                <a:latin typeface="Arial"/>
                <a:ea typeface="Arial"/>
                <a:cs typeface="Arial"/>
                <a:sym typeface="Arial"/>
              </a:rPr>
              <a:t> Move to Year-Round/Continuous</a:t>
            </a:r>
            <a:endParaRPr sz="2980">
              <a:latin typeface="Arial"/>
              <a:ea typeface="Arial"/>
              <a:cs typeface="Arial"/>
              <a:sym typeface="Arial"/>
            </a:endParaRPr>
          </a:p>
          <a:p>
            <a:pPr indent="0" lvl="0" marL="0" rtl="0" algn="l">
              <a:spcBef>
                <a:spcPts val="0"/>
              </a:spcBef>
              <a:spcAft>
                <a:spcPts val="0"/>
              </a:spcAft>
              <a:buSzPts val="990"/>
              <a:buNone/>
            </a:pPr>
            <a:r>
              <a:t/>
            </a:r>
            <a:endParaRPr sz="2880">
              <a:latin typeface="Arial"/>
              <a:ea typeface="Arial"/>
              <a:cs typeface="Arial"/>
              <a:sym typeface="Arial"/>
            </a:endParaRPr>
          </a:p>
        </p:txBody>
      </p:sp>
      <p:sp>
        <p:nvSpPr>
          <p:cNvPr id="186" name="Google Shape;186;p27"/>
          <p:cNvSpPr txBox="1"/>
          <p:nvPr>
            <p:ph idx="1" type="body"/>
          </p:nvPr>
        </p:nvSpPr>
        <p:spPr>
          <a:xfrm>
            <a:off x="311700" y="1127575"/>
            <a:ext cx="8520600" cy="3683700"/>
          </a:xfrm>
          <a:prstGeom prst="rect">
            <a:avLst/>
          </a:prstGeom>
          <a:solidFill>
            <a:schemeClr val="lt1"/>
          </a:solidFill>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
                <a:latin typeface="Arial"/>
                <a:ea typeface="Arial"/>
                <a:cs typeface="Arial"/>
                <a:sym typeface="Arial"/>
              </a:rPr>
              <a:t>THE PARISH COMMUNITY is your Catechumenate</a:t>
            </a:r>
            <a:endParaRPr>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
                <a:latin typeface="Arial"/>
                <a:ea typeface="Arial"/>
                <a:cs typeface="Arial"/>
                <a:sym typeface="Arial"/>
              </a:rPr>
              <a:t>Imagine using this model for faith formation at all levels. What would that look like?  </a:t>
            </a:r>
            <a:r>
              <a:rPr i="1" lang="en" sz="1200">
                <a:latin typeface="Arial"/>
                <a:ea typeface="Arial"/>
                <a:cs typeface="Arial"/>
                <a:sym typeface="Arial"/>
              </a:rPr>
              <a:t>“They devoted themselves to the teaching of the apostles and to the communal life, to the breaking of the bread and to the prayers.” (Acts 2:42)</a:t>
            </a:r>
            <a:r>
              <a:rPr i="1" lang="en" sz="1200">
                <a:solidFill>
                  <a:srgbClr val="363936"/>
                </a:solidFill>
                <a:highlight>
                  <a:srgbClr val="FFFFFF"/>
                </a:highlight>
                <a:latin typeface="Arial"/>
                <a:ea typeface="Arial"/>
                <a:cs typeface="Arial"/>
                <a:sym typeface="Arial"/>
              </a:rPr>
              <a:t> </a:t>
            </a:r>
            <a:endParaRPr i="1" sz="12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sz="1800">
                <a:latin typeface="Arial"/>
                <a:ea typeface="Arial"/>
                <a:cs typeface="Arial"/>
                <a:sym typeface="Arial"/>
              </a:rPr>
              <a:t>Sponsors!!  (</a:t>
            </a:r>
            <a:r>
              <a:rPr i="1" lang="en" sz="1800">
                <a:latin typeface="Arial"/>
                <a:ea typeface="Arial"/>
                <a:cs typeface="Arial"/>
                <a:sym typeface="Arial"/>
              </a:rPr>
              <a:t>Accompaniment</a:t>
            </a:r>
            <a:r>
              <a:rPr lang="en" sz="1800">
                <a:latin typeface="Arial"/>
                <a:ea typeface="Arial"/>
                <a:cs typeface="Arial"/>
                <a:sym typeface="Arial"/>
              </a:rPr>
              <a:t>)</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sz="1800">
                <a:latin typeface="Arial"/>
                <a:ea typeface="Arial"/>
                <a:cs typeface="Arial"/>
                <a:sym typeface="Arial"/>
              </a:rPr>
              <a:t>Parish events and gatherings:  </a:t>
            </a:r>
            <a:r>
              <a:rPr i="1" lang="en" sz="1800">
                <a:latin typeface="Arial"/>
                <a:ea typeface="Arial"/>
                <a:cs typeface="Arial"/>
                <a:sym typeface="Arial"/>
              </a:rPr>
              <a:t>Adoration, SVDP, Women’s and Men’s Groups, Breakfast, Fish Fries, Stations of the Cross, Parish Mission, Retreats, Scripture/Bible Studies, Field Trips (Eucharistic Congress, Monastery, Cathedral, other parishes, etc)</a:t>
            </a:r>
            <a:endParaRPr i="1"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sz="1800">
                <a:latin typeface="Arial"/>
                <a:ea typeface="Arial"/>
                <a:cs typeface="Arial"/>
                <a:sym typeface="Arial"/>
              </a:rPr>
              <a:t>Regular catechetical </a:t>
            </a:r>
            <a:r>
              <a:rPr lang="en" sz="1800">
                <a:latin typeface="Arial"/>
                <a:ea typeface="Arial"/>
                <a:cs typeface="Arial"/>
                <a:sym typeface="Arial"/>
              </a:rPr>
              <a:t>sessions</a:t>
            </a:r>
            <a:r>
              <a:rPr lang="en" sz="1800">
                <a:latin typeface="Arial"/>
                <a:ea typeface="Arial"/>
                <a:cs typeface="Arial"/>
                <a:sym typeface="Arial"/>
              </a:rPr>
              <a:t> only form a part of the whole process</a:t>
            </a:r>
            <a:endParaRPr sz="1800">
              <a:latin typeface="Arial"/>
              <a:ea typeface="Arial"/>
              <a:cs typeface="Arial"/>
              <a:sym typeface="Arial"/>
            </a:endParaRPr>
          </a:p>
          <a:p>
            <a:pPr indent="-342900" lvl="1" marL="914400" rtl="0" algn="l">
              <a:lnSpc>
                <a:spcPct val="100000"/>
              </a:lnSpc>
              <a:spcBef>
                <a:spcPts val="0"/>
              </a:spcBef>
              <a:spcAft>
                <a:spcPts val="0"/>
              </a:spcAft>
              <a:buSzPts val="1800"/>
              <a:buFont typeface="Arial"/>
              <a:buChar char="○"/>
            </a:pPr>
            <a:r>
              <a:rPr lang="en" sz="1800">
                <a:latin typeface="Arial"/>
                <a:ea typeface="Arial"/>
                <a:cs typeface="Arial"/>
                <a:sym typeface="Arial"/>
              </a:rPr>
              <a:t>Be BOLD </a:t>
            </a:r>
            <a:r>
              <a:rPr i="1" lang="en" sz="1800">
                <a:latin typeface="Arial"/>
                <a:ea typeface="Arial"/>
                <a:cs typeface="Arial"/>
                <a:sym typeface="Arial"/>
              </a:rPr>
              <a:t>and </a:t>
            </a:r>
            <a:r>
              <a:rPr lang="en" sz="1800">
                <a:latin typeface="Arial"/>
                <a:ea typeface="Arial"/>
                <a:cs typeface="Arial"/>
                <a:sym typeface="Arial"/>
              </a:rPr>
              <a:t>CREATIVE!</a:t>
            </a:r>
            <a:endParaRPr sz="1800">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
                <a:latin typeface="Arial"/>
                <a:ea typeface="Arial"/>
                <a:cs typeface="Arial"/>
                <a:sym typeface="Arial"/>
              </a:rPr>
              <a:t>Lectionary-Based REALLY does </a:t>
            </a:r>
            <a:r>
              <a:rPr i="1" lang="en">
                <a:latin typeface="Arial"/>
                <a:ea typeface="Arial"/>
                <a:cs typeface="Arial"/>
                <a:sym typeface="Arial"/>
              </a:rPr>
              <a:t>Connect To </a:t>
            </a:r>
            <a:r>
              <a:rPr lang="en">
                <a:latin typeface="Arial"/>
                <a:ea typeface="Arial"/>
                <a:cs typeface="Arial"/>
                <a:sym typeface="Arial"/>
              </a:rPr>
              <a:t>Relevant Catholic Doctrine</a:t>
            </a:r>
            <a:endParaRPr>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
                <a:latin typeface="Arial"/>
                <a:ea typeface="Arial"/>
                <a:cs typeface="Arial"/>
                <a:sym typeface="Arial"/>
              </a:rPr>
              <a:t>Resources (</a:t>
            </a:r>
            <a:r>
              <a:rPr i="1" lang="en">
                <a:latin typeface="Arial"/>
                <a:ea typeface="Arial"/>
                <a:cs typeface="Arial"/>
                <a:sym typeface="Arial"/>
              </a:rPr>
              <a:t>see end of presentation</a:t>
            </a:r>
            <a:r>
              <a:rPr lang="en">
                <a:latin typeface="Arial"/>
                <a:ea typeface="Arial"/>
                <a:cs typeface="Arial"/>
                <a:sym typeface="Arial"/>
              </a:rPr>
              <a:t>)</a:t>
            </a:r>
            <a:endParaRPr>
              <a:latin typeface="Arial"/>
              <a:ea typeface="Arial"/>
              <a:cs typeface="Arial"/>
              <a:sym typeface="Arial"/>
            </a:endParaRPr>
          </a:p>
          <a:p>
            <a:pPr indent="0" lvl="0" marL="914400" rtl="0" algn="l">
              <a:lnSpc>
                <a:spcPct val="100000"/>
              </a:lnSpc>
              <a:spcBef>
                <a:spcPts val="0"/>
              </a:spcBef>
              <a:spcAft>
                <a:spcPts val="0"/>
              </a:spcAft>
              <a:buNone/>
            </a:pPr>
            <a:r>
              <a:t/>
            </a:r>
            <a:endParaRPr sz="1700">
              <a:latin typeface="Arial"/>
              <a:ea typeface="Arial"/>
              <a:cs typeface="Arial"/>
              <a:sym typeface="Arial"/>
            </a:endParaRPr>
          </a:p>
        </p:txBody>
      </p:sp>
      <p:sp>
        <p:nvSpPr>
          <p:cNvPr id="187" name="Google Shape;18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Arial"/>
                <a:ea typeface="Arial"/>
                <a:cs typeface="Arial"/>
                <a:sym typeface="Arial"/>
              </a:rPr>
              <a:t>It’s Messy, BUT . . .  It’s Worth It!!</a:t>
            </a:r>
            <a:endParaRPr sz="3100">
              <a:latin typeface="Arial"/>
              <a:ea typeface="Arial"/>
              <a:cs typeface="Arial"/>
              <a:sym typeface="Arial"/>
            </a:endParaRPr>
          </a:p>
        </p:txBody>
      </p:sp>
      <p:sp>
        <p:nvSpPr>
          <p:cNvPr id="193" name="Google Shape;193;p28"/>
          <p:cNvSpPr txBox="1"/>
          <p:nvPr>
            <p:ph idx="1" type="body"/>
          </p:nvPr>
        </p:nvSpPr>
        <p:spPr>
          <a:xfrm>
            <a:off x="311700" y="1058050"/>
            <a:ext cx="8520600" cy="3931200"/>
          </a:xfrm>
          <a:prstGeom prst="rect">
            <a:avLst/>
          </a:prstGeom>
        </p:spPr>
        <p:txBody>
          <a:bodyPr anchorCtr="0" anchor="t" bIns="91425" lIns="91425" spcFirstLastPara="1" rIns="91425" wrap="square" tIns="91425">
            <a:noAutofit/>
          </a:bodyPr>
          <a:lstStyle/>
          <a:p>
            <a:pPr indent="-368300" lvl="0" marL="457200" rtl="0" algn="l">
              <a:lnSpc>
                <a:spcPct val="105000"/>
              </a:lnSpc>
              <a:spcBef>
                <a:spcPts val="0"/>
              </a:spcBef>
              <a:spcAft>
                <a:spcPts val="0"/>
              </a:spcAft>
              <a:buSzPts val="2200"/>
              <a:buFont typeface="Arial"/>
              <a:buChar char="●"/>
            </a:pPr>
            <a:r>
              <a:rPr lang="en" sz="2200">
                <a:latin typeface="Arial"/>
                <a:ea typeface="Arial"/>
                <a:cs typeface="Arial"/>
                <a:sym typeface="Arial"/>
              </a:rPr>
              <a:t>Advantages </a:t>
            </a:r>
            <a:r>
              <a:rPr i="1" lang="en" sz="2200">
                <a:latin typeface="Arial"/>
                <a:ea typeface="Arial"/>
                <a:cs typeface="Arial"/>
                <a:sym typeface="Arial"/>
              </a:rPr>
              <a:t>outweigh </a:t>
            </a:r>
            <a:r>
              <a:rPr lang="en" sz="2200">
                <a:latin typeface="Arial"/>
                <a:ea typeface="Arial"/>
                <a:cs typeface="Arial"/>
                <a:sym typeface="Arial"/>
              </a:rPr>
              <a:t>Disadvantages</a:t>
            </a:r>
            <a:endParaRPr sz="2200">
              <a:latin typeface="Arial"/>
              <a:ea typeface="Arial"/>
              <a:cs typeface="Arial"/>
              <a:sym typeface="Arial"/>
            </a:endParaRPr>
          </a:p>
          <a:p>
            <a:pPr indent="-368300" lvl="0" marL="457200" rtl="0" algn="l">
              <a:lnSpc>
                <a:spcPct val="105000"/>
              </a:lnSpc>
              <a:spcBef>
                <a:spcPts val="0"/>
              </a:spcBef>
              <a:spcAft>
                <a:spcPts val="0"/>
              </a:spcAft>
              <a:buSzPts val="2200"/>
              <a:buFont typeface="Arial"/>
              <a:buChar char="●"/>
            </a:pPr>
            <a:r>
              <a:rPr lang="en" sz="2200">
                <a:latin typeface="Arial"/>
                <a:ea typeface="Arial"/>
                <a:cs typeface="Arial"/>
                <a:sym typeface="Arial"/>
              </a:rPr>
              <a:t>Primary Source of Apprenticeship:  The Mass </a:t>
            </a:r>
            <a:r>
              <a:rPr i="1" lang="en" sz="2200">
                <a:latin typeface="Arial"/>
                <a:ea typeface="Arial"/>
                <a:cs typeface="Arial"/>
                <a:sym typeface="Arial"/>
              </a:rPr>
              <a:t>and </a:t>
            </a:r>
            <a:r>
              <a:rPr lang="en" sz="2200">
                <a:latin typeface="Arial"/>
                <a:ea typeface="Arial"/>
                <a:cs typeface="Arial"/>
                <a:sym typeface="Arial"/>
              </a:rPr>
              <a:t>The Parish Community (Liturgies, Parish Activities and Events)</a:t>
            </a:r>
            <a:endParaRPr sz="2200">
              <a:latin typeface="Arial"/>
              <a:ea typeface="Arial"/>
              <a:cs typeface="Arial"/>
              <a:sym typeface="Arial"/>
            </a:endParaRPr>
          </a:p>
          <a:p>
            <a:pPr indent="-368300" lvl="0" marL="457200" rtl="0" algn="l">
              <a:lnSpc>
                <a:spcPct val="105000"/>
              </a:lnSpc>
              <a:spcBef>
                <a:spcPts val="0"/>
              </a:spcBef>
              <a:spcAft>
                <a:spcPts val="0"/>
              </a:spcAft>
              <a:buSzPts val="2200"/>
              <a:buFont typeface="Arial"/>
              <a:buChar char="●"/>
            </a:pPr>
            <a:r>
              <a:rPr lang="en" sz="2200">
                <a:latin typeface="Arial"/>
                <a:ea typeface="Arial"/>
                <a:cs typeface="Arial"/>
                <a:sym typeface="Arial"/>
              </a:rPr>
              <a:t>Yes, Catechumens/Candidates MAY miss a session (that’s life)</a:t>
            </a:r>
            <a:endParaRPr sz="2200">
              <a:latin typeface="Arial"/>
              <a:ea typeface="Arial"/>
              <a:cs typeface="Arial"/>
              <a:sym typeface="Arial"/>
            </a:endParaRPr>
          </a:p>
          <a:p>
            <a:pPr indent="-368300" lvl="0" marL="457200" rtl="0" algn="l">
              <a:lnSpc>
                <a:spcPct val="105000"/>
              </a:lnSpc>
              <a:spcBef>
                <a:spcPts val="0"/>
              </a:spcBef>
              <a:spcAft>
                <a:spcPts val="0"/>
              </a:spcAft>
              <a:buSzPts val="2200"/>
              <a:buFont typeface="Arial"/>
              <a:buChar char="●"/>
            </a:pPr>
            <a:r>
              <a:rPr i="1" lang="en" sz="2200">
                <a:latin typeface="Arial"/>
                <a:ea typeface="Arial"/>
                <a:cs typeface="Arial"/>
                <a:sym typeface="Arial"/>
              </a:rPr>
              <a:t>BE FLEXIBLE!!</a:t>
            </a:r>
            <a:endParaRPr i="1" sz="2200">
              <a:latin typeface="Arial"/>
              <a:ea typeface="Arial"/>
              <a:cs typeface="Arial"/>
              <a:sym typeface="Arial"/>
            </a:endParaRPr>
          </a:p>
          <a:p>
            <a:pPr indent="-368300" lvl="0" marL="457200" rtl="0" algn="l">
              <a:lnSpc>
                <a:spcPct val="105000"/>
              </a:lnSpc>
              <a:spcBef>
                <a:spcPts val="0"/>
              </a:spcBef>
              <a:spcAft>
                <a:spcPts val="0"/>
              </a:spcAft>
              <a:buSzPts val="2200"/>
              <a:buFont typeface="Arial"/>
              <a:buChar char="●"/>
            </a:pPr>
            <a:r>
              <a:rPr i="1" lang="en" sz="2200">
                <a:latin typeface="Arial"/>
                <a:ea typeface="Arial"/>
                <a:cs typeface="Arial"/>
                <a:sym typeface="Arial"/>
              </a:rPr>
              <a:t>ADJUST</a:t>
            </a:r>
            <a:r>
              <a:rPr lang="en" sz="2200">
                <a:latin typeface="Arial"/>
                <a:ea typeface="Arial"/>
                <a:cs typeface="Arial"/>
                <a:sym typeface="Arial"/>
              </a:rPr>
              <a:t> as needed</a:t>
            </a:r>
            <a:endParaRPr sz="2200">
              <a:latin typeface="Arial"/>
              <a:ea typeface="Arial"/>
              <a:cs typeface="Arial"/>
              <a:sym typeface="Arial"/>
            </a:endParaRPr>
          </a:p>
          <a:p>
            <a:pPr indent="0" lvl="0" marL="457200" rtl="0" algn="l">
              <a:lnSpc>
                <a:spcPct val="105000"/>
              </a:lnSpc>
              <a:spcBef>
                <a:spcPts val="1200"/>
              </a:spcBef>
              <a:spcAft>
                <a:spcPts val="1200"/>
              </a:spcAft>
              <a:buNone/>
            </a:pPr>
            <a:r>
              <a:t/>
            </a:r>
            <a:endParaRPr sz="2000">
              <a:latin typeface="Arial"/>
              <a:ea typeface="Arial"/>
              <a:cs typeface="Arial"/>
              <a:sym typeface="Arial"/>
            </a:endParaRPr>
          </a:p>
        </p:txBody>
      </p:sp>
      <p:sp>
        <p:nvSpPr>
          <p:cNvPr id="194" name="Google Shape;19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5" name="Google Shape;195;p28"/>
          <p:cNvPicPr preferRelativeResize="0"/>
          <p:nvPr/>
        </p:nvPicPr>
        <p:blipFill>
          <a:blip r:embed="rId3">
            <a:alphaModFix/>
          </a:blip>
          <a:stretch>
            <a:fillRect/>
          </a:stretch>
        </p:blipFill>
        <p:spPr>
          <a:xfrm>
            <a:off x="5158950" y="2779550"/>
            <a:ext cx="2590275" cy="2178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311700" y="195000"/>
            <a:ext cx="8520600" cy="94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What are </a:t>
            </a:r>
            <a:r>
              <a:rPr i="1" lang="en">
                <a:latin typeface="Arial"/>
                <a:ea typeface="Arial"/>
                <a:cs typeface="Arial"/>
                <a:sym typeface="Arial"/>
              </a:rPr>
              <a:t>YOUR </a:t>
            </a:r>
            <a:r>
              <a:rPr lang="en">
                <a:latin typeface="Arial"/>
                <a:ea typeface="Arial"/>
                <a:cs typeface="Arial"/>
                <a:sym typeface="Arial"/>
              </a:rPr>
              <a:t>Fears/Concerns Moving to </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Year-Round/Continuous?</a:t>
            </a:r>
            <a:endParaRPr>
              <a:latin typeface="Arial"/>
              <a:ea typeface="Arial"/>
              <a:cs typeface="Arial"/>
              <a:sym typeface="Arial"/>
            </a:endParaRPr>
          </a:p>
        </p:txBody>
      </p:sp>
      <p:pic>
        <p:nvPicPr>
          <p:cNvPr id="201" name="Google Shape;201;p29"/>
          <p:cNvPicPr preferRelativeResize="0"/>
          <p:nvPr/>
        </p:nvPicPr>
        <p:blipFill rotWithShape="1">
          <a:blip r:embed="rId3">
            <a:alphaModFix/>
          </a:blip>
          <a:srcRect b="0" l="0" r="0" t="16520"/>
          <a:stretch/>
        </p:blipFill>
        <p:spPr>
          <a:xfrm>
            <a:off x="3939175" y="1221125"/>
            <a:ext cx="4496925" cy="3686675"/>
          </a:xfrm>
          <a:prstGeom prst="rect">
            <a:avLst/>
          </a:prstGeom>
          <a:noFill/>
          <a:ln>
            <a:noFill/>
          </a:ln>
        </p:spPr>
      </p:pic>
      <p:sp>
        <p:nvSpPr>
          <p:cNvPr id="202" name="Google Shape;20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29"/>
          <p:cNvSpPr txBox="1"/>
          <p:nvPr/>
        </p:nvSpPr>
        <p:spPr>
          <a:xfrm>
            <a:off x="208525" y="1505975"/>
            <a:ext cx="3493500" cy="9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2100">
                <a:solidFill>
                  <a:schemeClr val="accent5"/>
                </a:solidFill>
              </a:rPr>
              <a:t>Type your Questions in the “CHAT”!</a:t>
            </a:r>
            <a:endParaRPr b="1" i="1" sz="2100">
              <a:solidFill>
                <a:schemeClr val="accent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342600" y="34955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Addressing</a:t>
            </a:r>
            <a:r>
              <a:rPr lang="en">
                <a:latin typeface="Arial"/>
                <a:ea typeface="Arial"/>
                <a:cs typeface="Arial"/>
                <a:sym typeface="Arial"/>
              </a:rPr>
              <a:t> Your Concerns</a:t>
            </a:r>
            <a:endParaRPr>
              <a:latin typeface="Arial"/>
              <a:ea typeface="Arial"/>
              <a:cs typeface="Arial"/>
              <a:sym typeface="Arial"/>
            </a:endParaRPr>
          </a:p>
        </p:txBody>
      </p:sp>
      <p:sp>
        <p:nvSpPr>
          <p:cNvPr id="209" name="Google Shape;209;p30"/>
          <p:cNvSpPr txBox="1"/>
          <p:nvPr>
            <p:ph idx="1" type="body"/>
          </p:nvPr>
        </p:nvSpPr>
        <p:spPr>
          <a:xfrm>
            <a:off x="311700" y="1173900"/>
            <a:ext cx="8520600" cy="3489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Arial"/>
              <a:buChar char="●"/>
            </a:pPr>
            <a:r>
              <a:rPr lang="en" sz="2000">
                <a:latin typeface="Arial"/>
                <a:ea typeface="Arial"/>
                <a:cs typeface="Arial"/>
                <a:sym typeface="Arial"/>
              </a:rPr>
              <a:t>Not Enough Catechists?</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Loss of Group Bonding?</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Keeping Track of Who Needs What and When, and Where Are They in the Process?</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Having a group of one?</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Losing a Summer Break or too many other things in summer?</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Losing Your Team?</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Taxing Your team?</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Others . . . . ?</a:t>
            </a:r>
            <a:endParaRPr sz="1900"/>
          </a:p>
        </p:txBody>
      </p:sp>
      <p:sp>
        <p:nvSpPr>
          <p:cNvPr id="210" name="Google Shape;21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311700" y="146725"/>
            <a:ext cx="8520600" cy="618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311">
                <a:latin typeface="Arial"/>
                <a:ea typeface="Arial"/>
                <a:cs typeface="Arial"/>
                <a:sym typeface="Arial"/>
              </a:rPr>
              <a:t>TeamRCIA:  Year-Round </a:t>
            </a:r>
            <a:r>
              <a:rPr lang="en" sz="3311">
                <a:latin typeface="Arial"/>
                <a:ea typeface="Arial"/>
                <a:cs typeface="Arial"/>
                <a:sym typeface="Arial"/>
              </a:rPr>
              <a:t>Articles</a:t>
            </a:r>
            <a:endParaRPr sz="3311">
              <a:latin typeface="Arial"/>
              <a:ea typeface="Arial"/>
              <a:cs typeface="Arial"/>
              <a:sym typeface="Arial"/>
            </a:endParaRPr>
          </a:p>
        </p:txBody>
      </p:sp>
      <p:sp>
        <p:nvSpPr>
          <p:cNvPr id="216" name="Google Shape;216;p31"/>
          <p:cNvSpPr txBox="1"/>
          <p:nvPr>
            <p:ph idx="1" type="body"/>
          </p:nvPr>
        </p:nvSpPr>
        <p:spPr>
          <a:xfrm>
            <a:off x="311700" y="610125"/>
            <a:ext cx="8520600" cy="4216800"/>
          </a:xfrm>
          <a:prstGeom prst="rect">
            <a:avLst/>
          </a:prstGeom>
        </p:spPr>
        <p:txBody>
          <a:bodyPr anchorCtr="0" anchor="t" bIns="91425" lIns="91425" spcFirstLastPara="1" rIns="91425" wrap="square" tIns="91425">
            <a:noAutofit/>
          </a:bodyPr>
          <a:lstStyle/>
          <a:p>
            <a:pPr indent="-288925" lvl="0" marL="457200" rtl="0" algn="l">
              <a:lnSpc>
                <a:spcPct val="100000"/>
              </a:lnSpc>
              <a:spcBef>
                <a:spcPts val="0"/>
              </a:spcBef>
              <a:spcAft>
                <a:spcPts val="0"/>
              </a:spcAft>
              <a:buSzPts val="950"/>
              <a:buFont typeface="Arial"/>
              <a:buChar char="●"/>
            </a:pPr>
            <a:r>
              <a:rPr i="1" lang="en" sz="950">
                <a:latin typeface="Arial"/>
                <a:ea typeface="Arial"/>
                <a:cs typeface="Arial"/>
                <a:sym typeface="Arial"/>
              </a:rPr>
              <a:t>I</a:t>
            </a:r>
            <a:r>
              <a:rPr i="1" lang="en" sz="900">
                <a:latin typeface="Arial"/>
                <a:ea typeface="Arial"/>
                <a:cs typeface="Arial"/>
                <a:sym typeface="Arial"/>
              </a:rPr>
              <a:t>s Your Catechumenate Open all Year-Round?  What Does Year-Round Mean?</a:t>
            </a:r>
            <a:endParaRPr i="1" sz="900">
              <a:latin typeface="Arial"/>
              <a:ea typeface="Arial"/>
              <a:cs typeface="Arial"/>
              <a:sym typeface="Arial"/>
            </a:endParaRPr>
          </a:p>
          <a:p>
            <a:pPr indent="0" lvl="0" marL="457200" rtl="0" algn="l">
              <a:lnSpc>
                <a:spcPct val="100000"/>
              </a:lnSpc>
              <a:spcBef>
                <a:spcPts val="0"/>
              </a:spcBef>
              <a:spcAft>
                <a:spcPts val="0"/>
              </a:spcAft>
              <a:buNone/>
            </a:pPr>
            <a:r>
              <a:rPr b="1" i="1" lang="en" sz="900">
                <a:solidFill>
                  <a:schemeClr val="accent5"/>
                </a:solidFill>
              </a:rPr>
              <a:t>https://teamrcia.com/2022/09/is-your-catechumenate-open-all-year-round-what-does-year-round-mean/</a:t>
            </a:r>
            <a:endParaRPr b="1" i="1" sz="900">
              <a:solidFill>
                <a:schemeClr val="accent5"/>
              </a:solidFil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How to Start a Year-Round RCIA Process </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https://teamrcia.com/2021/04/how-to-start-a-year-round-rcia-process/</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Learn Why Year-Round is Easier</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a:t>
            </a:r>
            <a:r>
              <a:rPr i="1" lang="en" sz="900">
                <a:solidFill>
                  <a:schemeClr val="accent5"/>
                </a:solidFill>
                <a:latin typeface="Arial"/>
                <a:ea typeface="Arial"/>
                <a:cs typeface="Arial"/>
                <a:sym typeface="Arial"/>
              </a:rPr>
              <a:t>://teamrcia.com/2015/07/rcia-learn-why-year-round-is-easier/</a:t>
            </a:r>
            <a:endParaRPr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Toward a Year-Round RCIA Process–One Thing at a TIme with Small Steps</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https://teamrcia.com/2020/11/toward-a-year-round-rcia-process-one-thing-at-a-time-with-small-steps/</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A Year-Round Apprenticeship Model for RCIA Gives Me Confidence We Are Forming Disciples</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https://teamrcia.com/2020/10/a-year-round-apprenticeship-model-for-rcia-gives-me-confidence-that-we-are-forming-disciples/ </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Is Your RCIA Open All Year-Round?  Being Flexible. </a:t>
            </a:r>
            <a:endParaRPr b="1" i="1" sz="900">
              <a:solidFill>
                <a:srgbClr val="000000"/>
              </a:solidFill>
              <a:highlight>
                <a:srgbClr val="FFFFFF"/>
              </a:highlight>
            </a:endParaRPr>
          </a:p>
          <a:p>
            <a:pPr indent="0" lvl="0" marL="457200" rtl="0" algn="l">
              <a:lnSpc>
                <a:spcPct val="100000"/>
              </a:lnSpc>
              <a:spcBef>
                <a:spcPts val="0"/>
              </a:spcBef>
              <a:spcAft>
                <a:spcPts val="0"/>
              </a:spcAft>
              <a:buNone/>
            </a:pPr>
            <a:r>
              <a:rPr i="1" lang="en" sz="900" u="sng">
                <a:solidFill>
                  <a:schemeClr val="hlink"/>
                </a:solidFill>
                <a:latin typeface="Arial"/>
                <a:ea typeface="Arial"/>
                <a:cs typeface="Arial"/>
                <a:sym typeface="Arial"/>
                <a:hlinkClick r:id="rId3"/>
              </a:rPr>
              <a:t>https://teamrcia.com/2020/11/is-your-rcia-open-all-year-round-being-flexible/</a:t>
            </a:r>
            <a:r>
              <a:rPr i="1" lang="en" sz="900">
                <a:solidFill>
                  <a:schemeClr val="accent5"/>
                </a:solidFill>
                <a:latin typeface="Arial"/>
                <a:ea typeface="Arial"/>
                <a:cs typeface="Arial"/>
                <a:sym typeface="Arial"/>
              </a:rPr>
              <a:t> </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We’re Flexible–How Our Parish Does Year-Round RCIA</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https://teamrcia.com/2020/09/were-flexible-how-our-parish-does-year-round-rcia/</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What Would Happen if Every Parish had an Ongoing (Year-Round) RCIA Process?</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https://teamrcia.com/2021/05/what-would-happen-if-every-parish-had-an-ongoing-year-round-rcia-process/ </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Q&amp;A Multiple Seekers on the Journey of Faith–How to Start a Year-Round RCIA.</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https://teamrcia.com/2020/07/qa-multiple-seekers-on-the-journey-faith-how-to-start-a-year-round-rcia/</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Jesus’s Timing is Perfect–One Parish’s Experience of Year-Round RCIA.</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https://teamrcia.com/2020/08/jesuss-timing-is-perfect-one-parishs-experience-of-year-round-rcia/</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Rethinking the Core Catholic Content as We Move to Ongoing Initiation (Year-Round RCIA)</a:t>
            </a:r>
            <a:endParaRPr i="1" sz="900">
              <a:latin typeface="Arial"/>
              <a:ea typeface="Arial"/>
              <a:cs typeface="Arial"/>
              <a:sym typeface="Arial"/>
            </a:endParaRPr>
          </a:p>
          <a:p>
            <a:pPr indent="0" lvl="0" marL="0" rtl="0" algn="l">
              <a:lnSpc>
                <a:spcPct val="100000"/>
              </a:lnSpc>
              <a:spcBef>
                <a:spcPts val="0"/>
              </a:spcBef>
              <a:spcAft>
                <a:spcPts val="0"/>
              </a:spcAft>
              <a:buNone/>
            </a:pPr>
            <a:r>
              <a:rPr i="1" lang="en" sz="900">
                <a:solidFill>
                  <a:schemeClr val="accent5"/>
                </a:solidFill>
                <a:latin typeface="Arial"/>
                <a:ea typeface="Arial"/>
                <a:cs typeface="Arial"/>
                <a:sym typeface="Arial"/>
              </a:rPr>
              <a:t>               https://teamrcia.com/2020/05/rethinking-the-core-catholic-content-as-we-move-to-ongoing-initiation-year-round-rcia/ </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Is Your RCIA Open All Year-Round?  Having Everyone Around the Same Table.</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https://teamrcia.com/2022/05/is-your-rcia-open-all-year-round-having-everyone-around-the-same-table/ </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Why is </a:t>
            </a:r>
            <a:r>
              <a:rPr i="1" lang="en" sz="900">
                <a:latin typeface="Arial"/>
                <a:ea typeface="Arial"/>
                <a:cs typeface="Arial"/>
                <a:sym typeface="Arial"/>
              </a:rPr>
              <a:t>an Ongoing Year-Round RCIA Important?</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a:solidFill>
                  <a:schemeClr val="accent5"/>
                </a:solidFill>
                <a:latin typeface="Arial"/>
                <a:ea typeface="Arial"/>
                <a:cs typeface="Arial"/>
                <a:sym typeface="Arial"/>
              </a:rPr>
              <a:t>https://teamrcia.com/2021/04/why-is-an-ongoing-year-round-rcia-important/</a:t>
            </a:r>
            <a:endParaRPr i="1" sz="900">
              <a:solidFill>
                <a:schemeClr val="accent5"/>
              </a:solidFill>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RCIA Requires Big Paradigm Shifts, Starting with These Two</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u="sng">
                <a:solidFill>
                  <a:schemeClr val="hlink"/>
                </a:solidFill>
                <a:latin typeface="Arial"/>
                <a:ea typeface="Arial"/>
                <a:cs typeface="Arial"/>
                <a:sym typeface="Arial"/>
                <a:hlinkClick r:id="rId4"/>
              </a:rPr>
              <a:t>https://teamrcia.com/2019/06/rcia-requires-big-paradigm-shifts-starting-with-these-two/</a:t>
            </a:r>
            <a:endParaRPr i="1"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Is Your RCIA Open All Year-Round?  Are we Catechizing for Knowledge or Understanding?</a:t>
            </a:r>
            <a:endParaRPr i="1" sz="900">
              <a:latin typeface="Arial"/>
              <a:ea typeface="Arial"/>
              <a:cs typeface="Arial"/>
              <a:sym typeface="Arial"/>
            </a:endParaRPr>
          </a:p>
          <a:p>
            <a:pPr indent="0" lvl="0" marL="457200" rtl="0" algn="l">
              <a:lnSpc>
                <a:spcPct val="100000"/>
              </a:lnSpc>
              <a:spcBef>
                <a:spcPts val="0"/>
              </a:spcBef>
              <a:spcAft>
                <a:spcPts val="0"/>
              </a:spcAft>
              <a:buNone/>
            </a:pPr>
            <a:r>
              <a:rPr i="1" lang="en" sz="900" u="sng">
                <a:solidFill>
                  <a:schemeClr val="hlink"/>
                </a:solidFill>
                <a:latin typeface="Arial"/>
                <a:ea typeface="Arial"/>
                <a:cs typeface="Arial"/>
                <a:sym typeface="Arial"/>
                <a:hlinkClick r:id="rId5"/>
              </a:rPr>
              <a:t>https://teamrcia.com/2018/12/is-your-rcia-open-all-year-round-are-we-catechizing-for-knowledge-or-understanding/</a:t>
            </a:r>
            <a:endParaRPr i="1"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i="1" lang="en" sz="900">
                <a:latin typeface="Arial"/>
                <a:ea typeface="Arial"/>
                <a:cs typeface="Arial"/>
                <a:sym typeface="Arial"/>
              </a:rPr>
              <a:t>Seek the Living God </a:t>
            </a:r>
            <a:r>
              <a:rPr lang="en" sz="900">
                <a:latin typeface="Arial"/>
                <a:ea typeface="Arial"/>
                <a:cs typeface="Arial"/>
                <a:sym typeface="Arial"/>
              </a:rPr>
              <a:t>by Nick Wagner (book)</a:t>
            </a:r>
            <a:endParaRPr sz="900">
              <a:latin typeface="Arial"/>
              <a:ea typeface="Arial"/>
              <a:cs typeface="Arial"/>
              <a:sym typeface="Arial"/>
            </a:endParaRPr>
          </a:p>
        </p:txBody>
      </p:sp>
      <p:sp>
        <p:nvSpPr>
          <p:cNvPr id="217" name="Google Shape;21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8" name="Google Shape;218;p31"/>
          <p:cNvPicPr preferRelativeResize="0"/>
          <p:nvPr/>
        </p:nvPicPr>
        <p:blipFill>
          <a:blip r:embed="rId6">
            <a:alphaModFix/>
          </a:blip>
          <a:stretch>
            <a:fillRect/>
          </a:stretch>
        </p:blipFill>
        <p:spPr>
          <a:xfrm>
            <a:off x="7525525" y="497488"/>
            <a:ext cx="781050" cy="90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270300" y="341825"/>
            <a:ext cx="85929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Initiation Workshop FALL 2023</a:t>
            </a:r>
            <a:endParaRPr>
              <a:latin typeface="Arial"/>
              <a:ea typeface="Arial"/>
              <a:cs typeface="Arial"/>
              <a:sym typeface="Arial"/>
            </a:endParaRPr>
          </a:p>
        </p:txBody>
      </p:sp>
      <p:sp>
        <p:nvSpPr>
          <p:cNvPr id="77" name="Google Shape;77;p14"/>
          <p:cNvSpPr txBox="1"/>
          <p:nvPr>
            <p:ph idx="1" type="body"/>
          </p:nvPr>
        </p:nvSpPr>
        <p:spPr>
          <a:xfrm>
            <a:off x="216250" y="1034875"/>
            <a:ext cx="8858400" cy="3977400"/>
          </a:xfrm>
          <a:prstGeom prst="rect">
            <a:avLst/>
          </a:prstGeom>
        </p:spPr>
        <p:txBody>
          <a:bodyPr anchorCtr="0" anchor="t" bIns="91425" lIns="91425" spcFirstLastPara="1" rIns="91425" wrap="square" tIns="91425">
            <a:normAutofit lnSpcReduction="20000"/>
          </a:bodyPr>
          <a:lstStyle/>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 sz="2000">
                <a:latin typeface="Arial"/>
                <a:ea typeface="Arial"/>
                <a:cs typeface="Arial"/>
                <a:sym typeface="Arial"/>
              </a:rPr>
              <a:t>Archdiocesan Forum for the RCIA (Members, Blog Articles, W</a:t>
            </a:r>
            <a:r>
              <a:rPr lang="en" sz="2000">
                <a:latin typeface="Arial"/>
                <a:ea typeface="Arial"/>
                <a:cs typeface="Arial"/>
                <a:sym typeface="Arial"/>
              </a:rPr>
              <a:t>orkshops):</a:t>
            </a:r>
            <a:r>
              <a:rPr lang="en" sz="2000">
                <a:latin typeface="Arial"/>
                <a:ea typeface="Arial"/>
                <a:cs typeface="Arial"/>
                <a:sym typeface="Arial"/>
              </a:rPr>
              <a:t>  </a:t>
            </a:r>
            <a:r>
              <a:rPr lang="en" sz="2000" u="sng">
                <a:solidFill>
                  <a:schemeClr val="hlink"/>
                </a:solidFill>
                <a:latin typeface="Arial"/>
                <a:ea typeface="Arial"/>
                <a:cs typeface="Arial"/>
                <a:sym typeface="Arial"/>
                <a:hlinkClick r:id="rId3"/>
              </a:rPr>
              <a:t>https://rciaatlanta.org</a:t>
            </a:r>
            <a:r>
              <a:rPr lang="en" sz="2000" u="sng">
                <a:solidFill>
                  <a:schemeClr val="hlink"/>
                </a:solidFill>
                <a:latin typeface="Arial"/>
                <a:ea typeface="Arial"/>
                <a:cs typeface="Arial"/>
                <a:sym typeface="Arial"/>
                <a:hlinkClick r:id="rId4"/>
              </a:rPr>
              <a:t>/</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latin typeface="Arial"/>
                <a:ea typeface="Arial"/>
                <a:cs typeface="Arial"/>
                <a:sym typeface="Arial"/>
              </a:rPr>
              <a:t>History of the Forum</a:t>
            </a:r>
            <a:endParaRPr sz="2000">
              <a:latin typeface="Arial"/>
              <a:ea typeface="Arial"/>
              <a:cs typeface="Arial"/>
              <a:sym typeface="Arial"/>
            </a:endParaRPr>
          </a:p>
          <a:p>
            <a:pPr indent="0" lvl="0" marL="457200" rtl="0" algn="l">
              <a:lnSpc>
                <a:spcPct val="100000"/>
              </a:lnSpc>
              <a:spcBef>
                <a:spcPts val="0"/>
              </a:spcBef>
              <a:spcAft>
                <a:spcPts val="0"/>
              </a:spcAft>
              <a:buNone/>
            </a:pPr>
            <a:r>
              <a:rPr lang="en" sz="1900" u="sng">
                <a:solidFill>
                  <a:schemeClr val="hlink"/>
                </a:solidFill>
                <a:latin typeface="Arial"/>
                <a:ea typeface="Arial"/>
                <a:cs typeface="Arial"/>
                <a:sym typeface="Arial"/>
                <a:hlinkClick r:id="rId5"/>
              </a:rPr>
              <a:t>https://rciaatlanta.org/about/history-of-the-archdiocesan-forum-for-the-rcia/</a:t>
            </a:r>
            <a:endParaRPr sz="1900">
              <a:latin typeface="Arial"/>
              <a:ea typeface="Arial"/>
              <a:cs typeface="Arial"/>
              <a:sym typeface="Arial"/>
            </a:endParaRPr>
          </a:p>
          <a:p>
            <a:pPr indent="0" lvl="0" marL="0" rtl="0" algn="l">
              <a:lnSpc>
                <a:spcPct val="100000"/>
              </a:lnSpc>
              <a:spcBef>
                <a:spcPts val="0"/>
              </a:spcBef>
              <a:spcAft>
                <a:spcPts val="0"/>
              </a:spcAft>
              <a:buNone/>
            </a:pPr>
            <a:r>
              <a:t/>
            </a:r>
            <a:endParaRPr sz="2000">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 sz="2000">
                <a:latin typeface="Arial"/>
                <a:ea typeface="Arial"/>
                <a:cs typeface="Arial"/>
                <a:sym typeface="Arial"/>
              </a:rPr>
              <a:t>Terry Zobel, Chairperson</a:t>
            </a:r>
            <a:endParaRPr sz="2000">
              <a:latin typeface="Arial"/>
              <a:ea typeface="Arial"/>
              <a:cs typeface="Arial"/>
              <a:sym typeface="Arial"/>
            </a:endParaRPr>
          </a:p>
          <a:p>
            <a:pPr indent="0" lvl="0" marL="457200" rtl="0" algn="l">
              <a:lnSpc>
                <a:spcPct val="100000"/>
              </a:lnSpc>
              <a:spcBef>
                <a:spcPts val="0"/>
              </a:spcBef>
              <a:spcAft>
                <a:spcPts val="0"/>
              </a:spcAft>
              <a:buNone/>
            </a:pPr>
            <a:r>
              <a:rPr i="1" lang="en" sz="2000">
                <a:latin typeface="Arial"/>
                <a:ea typeface="Arial"/>
                <a:cs typeface="Arial"/>
                <a:sym typeface="Arial"/>
              </a:rPr>
              <a:t>St Thomas Aquinas, Alpharetta GA</a:t>
            </a:r>
            <a:endParaRPr i="1"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p:txBody>
      </p:sp>
      <p:sp>
        <p:nvSpPr>
          <p:cNvPr id="78" name="Google Shape;7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9" name="Google Shape;79;p14"/>
          <p:cNvPicPr preferRelativeResize="0"/>
          <p:nvPr/>
        </p:nvPicPr>
        <p:blipFill>
          <a:blip r:embed="rId6">
            <a:alphaModFix/>
          </a:blip>
          <a:stretch>
            <a:fillRect/>
          </a:stretch>
        </p:blipFill>
        <p:spPr>
          <a:xfrm>
            <a:off x="412025" y="921038"/>
            <a:ext cx="2305050" cy="1209675"/>
          </a:xfrm>
          <a:prstGeom prst="rect">
            <a:avLst/>
          </a:prstGeom>
          <a:noFill/>
          <a:ln>
            <a:noFill/>
          </a:ln>
        </p:spPr>
      </p:pic>
      <p:pic>
        <p:nvPicPr>
          <p:cNvPr id="80" name="Google Shape;80;p14"/>
          <p:cNvPicPr preferRelativeResize="0"/>
          <p:nvPr/>
        </p:nvPicPr>
        <p:blipFill>
          <a:blip r:embed="rId7">
            <a:alphaModFix/>
          </a:blip>
          <a:stretch>
            <a:fillRect/>
          </a:stretch>
        </p:blipFill>
        <p:spPr>
          <a:xfrm>
            <a:off x="5737975" y="171900"/>
            <a:ext cx="3251475" cy="1680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311700" y="26180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Resources for Year-Round / Continuous RCIA</a:t>
            </a:r>
            <a:endParaRPr>
              <a:latin typeface="Arial"/>
              <a:ea typeface="Arial"/>
              <a:cs typeface="Arial"/>
              <a:sym typeface="Arial"/>
            </a:endParaRPr>
          </a:p>
        </p:txBody>
      </p:sp>
      <p:sp>
        <p:nvSpPr>
          <p:cNvPr id="224" name="Google Shape;224;p32"/>
          <p:cNvSpPr txBox="1"/>
          <p:nvPr>
            <p:ph idx="1" type="body"/>
          </p:nvPr>
        </p:nvSpPr>
        <p:spPr>
          <a:xfrm>
            <a:off x="311700" y="695075"/>
            <a:ext cx="8520600" cy="40389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Font typeface="Arial"/>
              <a:buChar char="●"/>
            </a:pPr>
            <a:r>
              <a:rPr lang="en" sz="1200" u="sng">
                <a:latin typeface="Arial"/>
                <a:ea typeface="Arial"/>
                <a:cs typeface="Arial"/>
                <a:sym typeface="Arial"/>
              </a:rPr>
              <a:t>Year-Round Catechumenate</a:t>
            </a:r>
            <a:r>
              <a:rPr lang="en" sz="1200">
                <a:latin typeface="Arial"/>
                <a:ea typeface="Arial"/>
                <a:cs typeface="Arial"/>
                <a:sym typeface="Arial"/>
              </a:rPr>
              <a:t> by Mary Birmingham.  (2007)  </a:t>
            </a:r>
            <a:endParaRPr sz="1200">
              <a:latin typeface="Arial"/>
              <a:ea typeface="Arial"/>
              <a:cs typeface="Arial"/>
              <a:sym typeface="Arial"/>
            </a:endParaRPr>
          </a:p>
          <a:p>
            <a:pPr indent="0" lvl="0" marL="457200" rtl="0" algn="l">
              <a:lnSpc>
                <a:spcPct val="100000"/>
              </a:lnSpc>
              <a:spcBef>
                <a:spcPts val="0"/>
              </a:spcBef>
              <a:spcAft>
                <a:spcPts val="0"/>
              </a:spcAft>
              <a:buNone/>
            </a:pPr>
            <a:r>
              <a:rPr lang="en" sz="1200">
                <a:latin typeface="Arial"/>
                <a:ea typeface="Arial"/>
                <a:cs typeface="Arial"/>
                <a:sym typeface="Arial"/>
              </a:rPr>
              <a:t>ISBN:  978-1568544120</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u="sng">
                <a:latin typeface="Arial"/>
                <a:ea typeface="Arial"/>
                <a:cs typeface="Arial"/>
                <a:sym typeface="Arial"/>
              </a:rPr>
              <a:t>Formed in Faith: Sessions for Inquiry, Catechumenate and Ongoing Faith Formation</a:t>
            </a:r>
            <a:r>
              <a:rPr lang="en" sz="1200">
                <a:latin typeface="Arial"/>
                <a:ea typeface="Arial"/>
                <a:cs typeface="Arial"/>
                <a:sym typeface="Arial"/>
              </a:rPr>
              <a:t> by Mary Birmingham.   (2012)  ISBN: 978-1584595908</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u="sng">
                <a:latin typeface="Arial"/>
                <a:ea typeface="Arial"/>
                <a:cs typeface="Arial"/>
                <a:sym typeface="Arial"/>
              </a:rPr>
              <a:t>Apprenticed to Christ:  Activities for Practicing the Catholic Way of Life</a:t>
            </a:r>
            <a:r>
              <a:rPr lang="en" sz="1200">
                <a:latin typeface="Arial"/>
                <a:ea typeface="Arial"/>
                <a:cs typeface="Arial"/>
                <a:sym typeface="Arial"/>
              </a:rPr>
              <a:t> </a:t>
            </a:r>
            <a:r>
              <a:rPr lang="en" sz="1200">
                <a:latin typeface="Arial"/>
                <a:ea typeface="Arial"/>
                <a:cs typeface="Arial"/>
                <a:sym typeface="Arial"/>
              </a:rPr>
              <a:t>by Jerry Galipeau.  (2007)   ISBN: 978-1584593270 </a:t>
            </a:r>
            <a:endParaRPr sz="1200">
              <a:solidFill>
                <a:srgbClr val="111111"/>
              </a:solidFill>
              <a:highlight>
                <a:srgbClr val="F7FAFA"/>
              </a:highlight>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u="sng">
                <a:latin typeface="Arial"/>
                <a:ea typeface="Arial"/>
                <a:cs typeface="Arial"/>
                <a:sym typeface="Arial"/>
              </a:rPr>
              <a:t>Foundations in Faith</a:t>
            </a:r>
            <a:r>
              <a:rPr lang="en" sz="1200">
                <a:latin typeface="Arial"/>
                <a:ea typeface="Arial"/>
                <a:cs typeface="Arial"/>
                <a:sym typeface="Arial"/>
              </a:rPr>
              <a:t> by Resources for Christian Living (RCL), Allen TX.  (1998)</a:t>
            </a:r>
            <a:endParaRPr sz="1200">
              <a:latin typeface="Arial"/>
              <a:ea typeface="Arial"/>
              <a:cs typeface="Arial"/>
              <a:sym typeface="Arial"/>
            </a:endParaRPr>
          </a:p>
          <a:p>
            <a:pPr indent="0" lvl="0" marL="457200" rtl="0" algn="l">
              <a:lnSpc>
                <a:spcPct val="100000"/>
              </a:lnSpc>
              <a:spcBef>
                <a:spcPts val="0"/>
              </a:spcBef>
              <a:spcAft>
                <a:spcPts val="0"/>
              </a:spcAft>
              <a:buNone/>
            </a:pPr>
            <a:r>
              <a:rPr lang="en" sz="1200">
                <a:latin typeface="Arial"/>
                <a:ea typeface="Arial"/>
                <a:cs typeface="Arial"/>
                <a:sym typeface="Arial"/>
              </a:rPr>
              <a:t>Year A (green), Year B (red), and Year C (blue).</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u="sng">
                <a:latin typeface="Arial"/>
                <a:ea typeface="Arial"/>
                <a:cs typeface="Arial"/>
                <a:sym typeface="Arial"/>
              </a:rPr>
              <a:t>ApprenticesinFaith.com </a:t>
            </a:r>
            <a:r>
              <a:rPr lang="en" sz="1200">
                <a:latin typeface="Arial"/>
                <a:ea typeface="Arial"/>
                <a:cs typeface="Arial"/>
                <a:sym typeface="Arial"/>
              </a:rPr>
              <a:t>by RCL Benziger (online subscription)</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u="sng">
                <a:latin typeface="Arial"/>
                <a:ea typeface="Arial"/>
                <a:cs typeface="Arial"/>
                <a:sym typeface="Arial"/>
              </a:rPr>
              <a:t>Journey of Faith</a:t>
            </a:r>
            <a:r>
              <a:rPr lang="en" sz="1200">
                <a:latin typeface="Arial"/>
                <a:ea typeface="Arial"/>
                <a:cs typeface="Arial"/>
                <a:sym typeface="Arial"/>
              </a:rPr>
              <a:t>, Liguori Publications     (Adults, Teens, Children; English AND Spanish)</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sz="1200" u="sng">
                <a:solidFill>
                  <a:srgbClr val="FFFFFF"/>
                </a:solidFill>
                <a:latin typeface="Arial"/>
                <a:ea typeface="Arial"/>
                <a:cs typeface="Arial"/>
                <a:sym typeface="Arial"/>
              </a:rPr>
              <a:t>Food for the Soul:  Reflections on the Mass Readings</a:t>
            </a:r>
            <a:r>
              <a:rPr lang="en" sz="1200">
                <a:solidFill>
                  <a:srgbClr val="FFFFFF"/>
                </a:solidFill>
                <a:latin typeface="Arial"/>
                <a:ea typeface="Arial"/>
                <a:cs typeface="Arial"/>
                <a:sym typeface="Arial"/>
              </a:rPr>
              <a:t> (</a:t>
            </a:r>
            <a:r>
              <a:rPr i="1" lang="en" sz="1200">
                <a:solidFill>
                  <a:srgbClr val="FFFFFF"/>
                </a:solidFill>
                <a:latin typeface="Arial"/>
                <a:ea typeface="Arial"/>
                <a:cs typeface="Arial"/>
                <a:sym typeface="Arial"/>
              </a:rPr>
              <a:t>Three-Volume Set</a:t>
            </a:r>
            <a:r>
              <a:rPr lang="en" sz="1200">
                <a:solidFill>
                  <a:srgbClr val="FFFFFF"/>
                </a:solidFill>
                <a:latin typeface="Arial"/>
                <a:ea typeface="Arial"/>
                <a:cs typeface="Arial"/>
                <a:sym typeface="Arial"/>
              </a:rPr>
              <a:t>) by Dr. Peter Kreeft</a:t>
            </a:r>
            <a:endParaRPr sz="1200">
              <a:solidFill>
                <a:srgbClr val="FFFFFF"/>
              </a:solidFill>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u="sng">
                <a:latin typeface="Arial"/>
                <a:ea typeface="Arial"/>
                <a:cs typeface="Arial"/>
                <a:sym typeface="Arial"/>
              </a:rPr>
              <a:t>Your Parish is the Curriculum</a:t>
            </a:r>
            <a:r>
              <a:rPr lang="en" sz="1200">
                <a:latin typeface="Arial"/>
                <a:ea typeface="Arial"/>
                <a:cs typeface="Arial"/>
                <a:sym typeface="Arial"/>
              </a:rPr>
              <a:t> by Diana Macalintal, TeamRCIA</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LTP–Liturgy Training Publications</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u="sng">
                <a:latin typeface="Arial"/>
                <a:ea typeface="Arial"/>
                <a:cs typeface="Arial"/>
                <a:sym typeface="Arial"/>
              </a:rPr>
              <a:t>Breaking Open the Lectionary</a:t>
            </a:r>
            <a:r>
              <a:rPr lang="en" sz="1200">
                <a:latin typeface="Arial"/>
                <a:ea typeface="Arial"/>
                <a:cs typeface="Arial"/>
                <a:sym typeface="Arial"/>
              </a:rPr>
              <a:t> by Margaret Nutting Ralph</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Article:  </a:t>
            </a:r>
            <a:r>
              <a:rPr i="1" lang="en" sz="1200">
                <a:latin typeface="Arial"/>
                <a:ea typeface="Arial"/>
                <a:cs typeface="Arial"/>
                <a:sym typeface="Arial"/>
              </a:rPr>
              <a:t>Pros and Cons of a Year-Round RCIA Program </a:t>
            </a:r>
            <a:endParaRPr i="1" sz="1200">
              <a:latin typeface="Arial"/>
              <a:ea typeface="Arial"/>
              <a:cs typeface="Arial"/>
              <a:sym typeface="Arial"/>
            </a:endParaRPr>
          </a:p>
          <a:p>
            <a:pPr indent="0" lvl="0" marL="457200" rtl="0" algn="l">
              <a:lnSpc>
                <a:spcPct val="100000"/>
              </a:lnSpc>
              <a:spcBef>
                <a:spcPts val="0"/>
              </a:spcBef>
              <a:spcAft>
                <a:spcPts val="0"/>
              </a:spcAft>
              <a:buNone/>
            </a:pPr>
            <a:r>
              <a:rPr i="1" lang="en" sz="1200">
                <a:solidFill>
                  <a:schemeClr val="accent6"/>
                </a:solidFill>
                <a:latin typeface="Arial"/>
                <a:ea typeface="Arial"/>
                <a:cs typeface="Arial"/>
                <a:sym typeface="Arial"/>
              </a:rPr>
              <a:t>https://www.catechist.com/pros-cons-year-round-rcia-program/</a:t>
            </a:r>
            <a:r>
              <a:rPr i="1" lang="en" sz="1200">
                <a:solidFill>
                  <a:schemeClr val="accent6"/>
                </a:solidFill>
                <a:latin typeface="Arial"/>
                <a:ea typeface="Arial"/>
                <a:cs typeface="Arial"/>
                <a:sym typeface="Arial"/>
              </a:rPr>
              <a:t> </a:t>
            </a:r>
            <a:endParaRPr i="1" sz="1200">
              <a:solidFill>
                <a:schemeClr val="accent6"/>
              </a:solidFill>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Articles &amp; Webinars from Team RCIA:  “</a:t>
            </a:r>
            <a:r>
              <a:rPr i="1" lang="en" sz="1200">
                <a:latin typeface="Arial"/>
                <a:ea typeface="Arial"/>
                <a:cs typeface="Arial"/>
                <a:sym typeface="Arial"/>
              </a:rPr>
              <a:t>The Parish is the Catechetical Plan</a:t>
            </a:r>
            <a:r>
              <a:rPr lang="en" sz="1200">
                <a:latin typeface="Arial"/>
                <a:ea typeface="Arial"/>
                <a:cs typeface="Arial"/>
                <a:sym typeface="Arial"/>
              </a:rPr>
              <a:t>”</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Each Other–Share Your Successes!</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RECORD KEEPING:   Excel Spreadsheet </a:t>
            </a:r>
            <a:r>
              <a:rPr i="1" lang="en" sz="1200">
                <a:latin typeface="Arial"/>
                <a:ea typeface="Arial"/>
                <a:cs typeface="Arial"/>
                <a:sym typeface="Arial"/>
              </a:rPr>
              <a:t>OR</a:t>
            </a:r>
            <a:r>
              <a:rPr lang="en" sz="1200">
                <a:latin typeface="Arial"/>
                <a:ea typeface="Arial"/>
                <a:cs typeface="Arial"/>
                <a:sym typeface="Arial"/>
              </a:rPr>
              <a:t> Catholic Digital Resources for Ideas</a:t>
            </a:r>
            <a:endParaRPr sz="1200">
              <a:latin typeface="Arial"/>
              <a:ea typeface="Arial"/>
              <a:cs typeface="Arial"/>
              <a:sym typeface="Arial"/>
            </a:endParaRPr>
          </a:p>
          <a:p>
            <a:pPr indent="0" lvl="0" marL="457200" rtl="0" algn="l">
              <a:lnSpc>
                <a:spcPct val="100000"/>
              </a:lnSpc>
              <a:spcBef>
                <a:spcPts val="0"/>
              </a:spcBef>
              <a:spcAft>
                <a:spcPts val="0"/>
              </a:spcAft>
              <a:buNone/>
            </a:pPr>
            <a:r>
              <a:rPr i="1" lang="en" sz="1200" u="sng">
                <a:solidFill>
                  <a:schemeClr val="accent5"/>
                </a:solidFill>
                <a:latin typeface="Arial"/>
                <a:ea typeface="Arial"/>
                <a:cs typeface="Arial"/>
                <a:sym typeface="Arial"/>
                <a:hlinkClick r:id="rId3">
                  <a:extLst>
                    <a:ext uri="{A12FA001-AC4F-418D-AE19-62706E023703}">
                      <ahyp:hlinkClr val="tx"/>
                    </a:ext>
                  </a:extLst>
                </a:hlinkClick>
              </a:rPr>
              <a:t>Catholic Digital Resources : Download Catholic faith materials today (catholicdr.com)</a:t>
            </a:r>
            <a:r>
              <a:rPr i="1" lang="en" sz="1200">
                <a:latin typeface="Arial"/>
                <a:ea typeface="Arial"/>
                <a:cs typeface="Arial"/>
                <a:sym typeface="Arial"/>
              </a:rPr>
              <a:t>--not free</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FORMED.ORG</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YOUTUBE.COM</a:t>
            </a:r>
            <a:endParaRPr sz="1200">
              <a:latin typeface="Arial"/>
              <a:ea typeface="Arial"/>
              <a:cs typeface="Arial"/>
              <a:sym typeface="Arial"/>
            </a:endParaRPr>
          </a:p>
          <a:p>
            <a:pPr indent="0" lvl="0" marL="914400" rtl="0" algn="l">
              <a:lnSpc>
                <a:spcPct val="100000"/>
              </a:lnSpc>
              <a:spcBef>
                <a:spcPts val="0"/>
              </a:spcBef>
              <a:spcAft>
                <a:spcPts val="0"/>
              </a:spcAft>
              <a:buNone/>
            </a:pPr>
            <a:r>
              <a:t/>
            </a:r>
            <a:endParaRPr sz="1600">
              <a:latin typeface="Arial"/>
              <a:ea typeface="Arial"/>
              <a:cs typeface="Arial"/>
              <a:sym typeface="Arial"/>
            </a:endParaRPr>
          </a:p>
        </p:txBody>
      </p:sp>
      <p:sp>
        <p:nvSpPr>
          <p:cNvPr id="225" name="Google Shape;22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latin typeface="Arial"/>
                <a:ea typeface="Arial"/>
                <a:cs typeface="Arial"/>
                <a:sym typeface="Arial"/>
              </a:rPr>
              <a:t>THOUGHTS?  COMMENTS?  QUESTIONS?</a:t>
            </a:r>
            <a:endParaRPr sz="2900">
              <a:latin typeface="Arial"/>
              <a:ea typeface="Arial"/>
              <a:cs typeface="Arial"/>
              <a:sym typeface="Arial"/>
            </a:endParaRPr>
          </a:p>
        </p:txBody>
      </p:sp>
      <p:sp>
        <p:nvSpPr>
          <p:cNvPr id="231" name="Google Shape;231;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2" name="Google Shape;232;p33"/>
          <p:cNvPicPr preferRelativeResize="0"/>
          <p:nvPr/>
        </p:nvPicPr>
        <p:blipFill>
          <a:blip r:embed="rId3">
            <a:alphaModFix/>
          </a:blip>
          <a:stretch>
            <a:fillRect/>
          </a:stretch>
        </p:blipFill>
        <p:spPr>
          <a:xfrm>
            <a:off x="1751325" y="1320900"/>
            <a:ext cx="5162550" cy="3181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Forum for the RCIA–Next Initiation Workshop	</a:t>
            </a:r>
            <a:endParaRPr>
              <a:latin typeface="Arial"/>
              <a:ea typeface="Arial"/>
              <a:cs typeface="Arial"/>
              <a:sym typeface="Arial"/>
            </a:endParaRPr>
          </a:p>
        </p:txBody>
      </p:sp>
      <p:sp>
        <p:nvSpPr>
          <p:cNvPr id="238" name="Google Shape;238;p34"/>
          <p:cNvSpPr txBox="1"/>
          <p:nvPr>
            <p:ph idx="1" type="body"/>
          </p:nvPr>
        </p:nvSpPr>
        <p:spPr>
          <a:xfrm>
            <a:off x="311700" y="1305175"/>
            <a:ext cx="8520600" cy="3358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900"/>
              <a:t>                                                          Initiation Workshop</a:t>
            </a:r>
            <a:endParaRPr sz="2900"/>
          </a:p>
          <a:p>
            <a:pPr indent="0" lvl="0" marL="0" rtl="0" algn="l">
              <a:spcBef>
                <a:spcPts val="1200"/>
              </a:spcBef>
              <a:spcAft>
                <a:spcPts val="0"/>
              </a:spcAft>
              <a:buNone/>
            </a:pPr>
            <a:r>
              <a:t/>
            </a:r>
            <a:endParaRPr sz="1100"/>
          </a:p>
          <a:p>
            <a:pPr indent="0" lvl="0" marL="0" rtl="0" algn="ctr">
              <a:spcBef>
                <a:spcPts val="1200"/>
              </a:spcBef>
              <a:spcAft>
                <a:spcPts val="0"/>
              </a:spcAft>
              <a:buNone/>
            </a:pPr>
            <a:r>
              <a:t/>
            </a:r>
            <a:endParaRPr b="1" i="1" sz="1391"/>
          </a:p>
          <a:p>
            <a:pPr indent="0" lvl="0" marL="0" rtl="0" algn="ctr">
              <a:spcBef>
                <a:spcPts val="1200"/>
              </a:spcBef>
              <a:spcAft>
                <a:spcPts val="0"/>
              </a:spcAft>
              <a:buNone/>
            </a:pPr>
            <a:r>
              <a:rPr b="1" i="1" lang="en" sz="3400">
                <a:latin typeface="Arial"/>
                <a:ea typeface="Arial"/>
                <a:cs typeface="Arial"/>
                <a:sym typeface="Arial"/>
              </a:rPr>
              <a:t>How Do We Welcome the Seeker?</a:t>
            </a:r>
            <a:endParaRPr b="1" i="1" sz="3400">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                  ENGLISH:    Tuesday, F</a:t>
            </a:r>
            <a:r>
              <a:rPr lang="en">
                <a:latin typeface="Arial"/>
                <a:ea typeface="Arial"/>
                <a:cs typeface="Arial"/>
                <a:sym typeface="Arial"/>
              </a:rPr>
              <a:t>ebruary 13, 2024 at 1:00pm EST</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                  SPANISH:     Tuesday, February 20, 2024 at 6:30pm EST</a:t>
            </a:r>
            <a:endParaRPr>
              <a:latin typeface="Arial"/>
              <a:ea typeface="Arial"/>
              <a:cs typeface="Arial"/>
              <a:sym typeface="Arial"/>
            </a:endParaRPr>
          </a:p>
          <a:p>
            <a:pPr indent="0" lvl="0" marL="0" rtl="0" algn="l">
              <a:spcBef>
                <a:spcPts val="1200"/>
              </a:spcBef>
              <a:spcAft>
                <a:spcPts val="1200"/>
              </a:spcAft>
              <a:buNone/>
            </a:pPr>
            <a:r>
              <a:t/>
            </a:r>
            <a:endParaRPr/>
          </a:p>
        </p:txBody>
      </p:sp>
      <p:sp>
        <p:nvSpPr>
          <p:cNvPr id="239" name="Google Shape;23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0" name="Google Shape;240;p34"/>
          <p:cNvPicPr preferRelativeResize="0"/>
          <p:nvPr/>
        </p:nvPicPr>
        <p:blipFill>
          <a:blip r:embed="rId3">
            <a:alphaModFix/>
          </a:blip>
          <a:stretch>
            <a:fillRect/>
          </a:stretch>
        </p:blipFill>
        <p:spPr>
          <a:xfrm>
            <a:off x="2162425" y="1017713"/>
            <a:ext cx="2305050" cy="1209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42600" y="208525"/>
            <a:ext cx="8520600" cy="625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Closing Prayer</a:t>
            </a:r>
            <a:endParaRPr>
              <a:latin typeface="Arial"/>
              <a:ea typeface="Arial"/>
              <a:cs typeface="Arial"/>
              <a:sym typeface="Arial"/>
            </a:endParaRPr>
          </a:p>
        </p:txBody>
      </p:sp>
      <p:sp>
        <p:nvSpPr>
          <p:cNvPr id="246" name="Google Shape;246;p35"/>
          <p:cNvSpPr txBox="1"/>
          <p:nvPr>
            <p:ph idx="1" type="body"/>
          </p:nvPr>
        </p:nvSpPr>
        <p:spPr>
          <a:xfrm>
            <a:off x="311700" y="795425"/>
            <a:ext cx="8520600" cy="3961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latin typeface="Arial"/>
                <a:ea typeface="Arial"/>
                <a:cs typeface="Arial"/>
                <a:sym typeface="Arial"/>
              </a:rPr>
              <a:t>Dear Lord of all, we praise You, honor You, and thank You.</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Bless us as we leave this gathering, armed with understanding, thoughts, and ideas to move to a Year-Round Continuous Catechumenate as we build up Your Kingdom with missionary disciples. </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 "</a:t>
            </a:r>
            <a:r>
              <a:rPr i="1" lang="en">
                <a:latin typeface="Arial"/>
                <a:ea typeface="Arial"/>
                <a:cs typeface="Arial"/>
                <a:sym typeface="Arial"/>
              </a:rPr>
              <a:t>Show me your ways, LORD, teach me your paths. Guide me in your truth and teach me, for you are God my Savior, and my hope is in you all day long.</a:t>
            </a:r>
            <a:r>
              <a:rPr lang="en">
                <a:latin typeface="Arial"/>
                <a:ea typeface="Arial"/>
                <a:cs typeface="Arial"/>
                <a:sym typeface="Arial"/>
              </a:rPr>
              <a:t>“</a:t>
            </a:r>
            <a:r>
              <a:rPr i="1" lang="en">
                <a:latin typeface="Arial"/>
                <a:ea typeface="Arial"/>
                <a:cs typeface="Arial"/>
                <a:sym typeface="Arial"/>
              </a:rPr>
              <a:t>  (Psalm 25:4-5)</a:t>
            </a:r>
            <a:endParaRPr i="1">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May the catechumens and candidates we serve grow stronger in their faith and shine their light for others.</a:t>
            </a:r>
            <a:endParaRPr>
              <a:latin typeface="Arial"/>
              <a:ea typeface="Arial"/>
              <a:cs typeface="Arial"/>
              <a:sym typeface="Arial"/>
            </a:endParaRPr>
          </a:p>
          <a:p>
            <a:pPr indent="0" lvl="0" marL="0" rtl="0" algn="l">
              <a:lnSpc>
                <a:spcPct val="115000"/>
              </a:lnSpc>
              <a:spcBef>
                <a:spcPts val="1200"/>
              </a:spcBef>
              <a:spcAft>
                <a:spcPts val="0"/>
              </a:spcAft>
              <a:buNone/>
            </a:pPr>
            <a:r>
              <a:rPr lang="en">
                <a:latin typeface="Arial"/>
                <a:ea typeface="Arial"/>
                <a:cs typeface="Arial"/>
                <a:sym typeface="Arial"/>
              </a:rPr>
              <a:t>We pray in the name of the Father, the Son, and the Holy Spirit.  Amen. </a:t>
            </a:r>
            <a:endParaRPr>
              <a:latin typeface="Arial"/>
              <a:ea typeface="Arial"/>
              <a:cs typeface="Arial"/>
              <a:sym typeface="Arial"/>
            </a:endParaRPr>
          </a:p>
          <a:p>
            <a:pPr indent="0" lvl="0" marL="0" rtl="0" algn="l">
              <a:spcBef>
                <a:spcPts val="0"/>
              </a:spcBef>
              <a:spcAft>
                <a:spcPts val="1200"/>
              </a:spcAft>
              <a:buNone/>
            </a:pPr>
            <a:r>
              <a:t/>
            </a:r>
            <a:endParaRPr>
              <a:latin typeface="Arial"/>
              <a:ea typeface="Arial"/>
              <a:cs typeface="Arial"/>
              <a:sym typeface="Arial"/>
            </a:endParaRPr>
          </a:p>
        </p:txBody>
      </p:sp>
      <p:sp>
        <p:nvSpPr>
          <p:cNvPr id="247" name="Google Shape;247;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311700" y="334100"/>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Introductions</a:t>
            </a:r>
            <a:endParaRPr>
              <a:latin typeface="Arial"/>
              <a:ea typeface="Arial"/>
              <a:cs typeface="Arial"/>
              <a:sym typeface="Arial"/>
            </a:endParaRPr>
          </a:p>
        </p:txBody>
      </p:sp>
      <p:sp>
        <p:nvSpPr>
          <p:cNvPr id="86" name="Google Shape;86;p15"/>
          <p:cNvSpPr txBox="1"/>
          <p:nvPr>
            <p:ph idx="1" type="body"/>
          </p:nvPr>
        </p:nvSpPr>
        <p:spPr>
          <a:xfrm>
            <a:off x="247950" y="1011700"/>
            <a:ext cx="8773200" cy="4044900"/>
          </a:xfrm>
          <a:prstGeom prst="rect">
            <a:avLst/>
          </a:prstGeom>
        </p:spPr>
        <p:txBody>
          <a:bodyPr anchorCtr="0" anchor="t" bIns="91425" lIns="91425" spcFirstLastPara="1" rIns="91425" wrap="square" tIns="91425">
            <a:normAutofit lnSpcReduction="20000"/>
          </a:bodyPr>
          <a:lstStyle/>
          <a:p>
            <a:pPr indent="-342900" lvl="0" marL="457200" rtl="0" algn="l">
              <a:lnSpc>
                <a:spcPct val="100000"/>
              </a:lnSpc>
              <a:spcBef>
                <a:spcPts val="0"/>
              </a:spcBef>
              <a:spcAft>
                <a:spcPts val="0"/>
              </a:spcAft>
              <a:buSzPts val="1800"/>
              <a:buFont typeface="Arial"/>
              <a:buChar char="●"/>
            </a:pPr>
            <a:r>
              <a:rPr lang="en" sz="2000">
                <a:latin typeface="Arial"/>
                <a:ea typeface="Arial"/>
                <a:cs typeface="Arial"/>
                <a:sym typeface="Arial"/>
              </a:rPr>
              <a:t>Attendees:   </a:t>
            </a:r>
            <a:r>
              <a:rPr i="1" lang="en" sz="2000">
                <a:latin typeface="Arial"/>
                <a:ea typeface="Arial"/>
                <a:cs typeface="Arial"/>
                <a:sym typeface="Arial"/>
              </a:rPr>
              <a:t>Please type your Name, Parish, Email, </a:t>
            </a:r>
            <a:endParaRPr i="1" sz="2000">
              <a:latin typeface="Arial"/>
              <a:ea typeface="Arial"/>
              <a:cs typeface="Arial"/>
              <a:sym typeface="Arial"/>
            </a:endParaRPr>
          </a:p>
          <a:p>
            <a:pPr indent="0" lvl="0" marL="457200" rtl="0" algn="l">
              <a:lnSpc>
                <a:spcPct val="100000"/>
              </a:lnSpc>
              <a:spcBef>
                <a:spcPts val="0"/>
              </a:spcBef>
              <a:spcAft>
                <a:spcPts val="0"/>
              </a:spcAft>
              <a:buNone/>
            </a:pPr>
            <a:r>
              <a:rPr i="1" lang="en" sz="2000">
                <a:latin typeface="Arial"/>
                <a:ea typeface="Arial"/>
                <a:cs typeface="Arial"/>
                <a:sym typeface="Arial"/>
              </a:rPr>
              <a:t>and Cell Phone # into the “Chat”</a:t>
            </a:r>
            <a:endParaRPr>
              <a:latin typeface="Arial"/>
              <a:ea typeface="Arial"/>
              <a:cs typeface="Arial"/>
              <a:sym typeface="Arial"/>
            </a:endParaRPr>
          </a:p>
          <a:p>
            <a:pPr indent="0" lvl="0" marL="457200" rtl="0" algn="l">
              <a:lnSpc>
                <a:spcPct val="100000"/>
              </a:lnSpc>
              <a:spcBef>
                <a:spcPts val="0"/>
              </a:spcBef>
              <a:spcAft>
                <a:spcPts val="0"/>
              </a:spcAft>
              <a:buNone/>
            </a:pPr>
            <a:r>
              <a:t/>
            </a:r>
            <a:endParaRPr sz="2000">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 sz="2000">
                <a:latin typeface="Arial"/>
                <a:ea typeface="Arial"/>
                <a:cs typeface="Arial"/>
                <a:sym typeface="Arial"/>
              </a:rPr>
              <a:t>Lorraine Miller, B.S.Ed, CBS, Univ of Dallas, M.P.S., Loyola</a:t>
            </a:r>
            <a:br>
              <a:rPr lang="en" sz="2000">
                <a:latin typeface="Arial"/>
                <a:ea typeface="Arial"/>
                <a:cs typeface="Arial"/>
                <a:sym typeface="Arial"/>
              </a:rPr>
            </a:br>
            <a:r>
              <a:rPr lang="en" sz="2000">
                <a:latin typeface="Arial"/>
                <a:ea typeface="Arial"/>
                <a:cs typeface="Arial"/>
                <a:sym typeface="Arial"/>
              </a:rPr>
              <a:t>Retired Director of Faith Formation at St. Philip Benizi in Jonesboro, GA. She is experienced and passionate about the RCIA process and all levels of faith formation.</a:t>
            </a:r>
            <a:endParaRPr sz="2000">
              <a:latin typeface="Arial"/>
              <a:ea typeface="Arial"/>
              <a:cs typeface="Arial"/>
              <a:sym typeface="Arial"/>
            </a:endParaRPr>
          </a:p>
          <a:p>
            <a:pPr indent="0" lvl="0" marL="457200" rtl="0" algn="l">
              <a:lnSpc>
                <a:spcPct val="100000"/>
              </a:lnSpc>
              <a:spcBef>
                <a:spcPts val="0"/>
              </a:spcBef>
              <a:spcAft>
                <a:spcPts val="0"/>
              </a:spcAft>
              <a:buNone/>
            </a:pPr>
            <a:r>
              <a:rPr lang="en" sz="2000" u="sng">
                <a:solidFill>
                  <a:srgbClr val="0000FF"/>
                </a:solidFill>
                <a:latin typeface="Arial"/>
                <a:ea typeface="Arial"/>
                <a:cs typeface="Arial"/>
                <a:sym typeface="Arial"/>
                <a:hlinkClick r:id="rId3">
                  <a:extLst>
                    <a:ext uri="{A12FA001-AC4F-418D-AE19-62706E023703}">
                      <ahyp:hlinkClr val="tx"/>
                    </a:ext>
                  </a:extLst>
                </a:hlinkClick>
              </a:rPr>
              <a:t>Lmiller4961@yahoo.com</a:t>
            </a:r>
            <a:r>
              <a:rPr lang="en" sz="2000">
                <a:latin typeface="Arial"/>
                <a:ea typeface="Arial"/>
                <a:cs typeface="Arial"/>
                <a:sym typeface="Arial"/>
              </a:rPr>
              <a:t>	 M:  682-429-3847</a:t>
            </a:r>
            <a:endParaRPr sz="2000">
              <a:latin typeface="Arial"/>
              <a:ea typeface="Arial"/>
              <a:cs typeface="Arial"/>
              <a:sym typeface="Arial"/>
            </a:endParaRPr>
          </a:p>
          <a:p>
            <a:pPr indent="0" lvl="0" marL="457200" rtl="0" algn="l">
              <a:lnSpc>
                <a:spcPct val="100000"/>
              </a:lnSpc>
              <a:spcBef>
                <a:spcPts val="0"/>
              </a:spcBef>
              <a:spcAft>
                <a:spcPts val="0"/>
              </a:spcAft>
              <a:buNone/>
            </a:pPr>
            <a:r>
              <a:t/>
            </a:r>
            <a:endParaRPr sz="2000">
              <a:solidFill>
                <a:srgbClr val="FF0000"/>
              </a:solidFill>
              <a:latin typeface="Arial"/>
              <a:ea typeface="Arial"/>
              <a:cs typeface="Arial"/>
              <a:sym typeface="Arial"/>
            </a:endParaRPr>
          </a:p>
          <a:p>
            <a:pPr indent="-342900" lvl="0" marL="457200" rtl="0" algn="l">
              <a:lnSpc>
                <a:spcPct val="100000"/>
              </a:lnSpc>
              <a:spcBef>
                <a:spcPts val="0"/>
              </a:spcBef>
              <a:spcAft>
                <a:spcPts val="0"/>
              </a:spcAft>
              <a:buSzPts val="1800"/>
              <a:buFont typeface="Arial"/>
              <a:buChar char="●"/>
            </a:pPr>
            <a:r>
              <a:rPr lang="en">
                <a:latin typeface="Arial"/>
                <a:ea typeface="Arial"/>
                <a:cs typeface="Arial"/>
                <a:sym typeface="Arial"/>
              </a:rPr>
              <a:t>Judi Hornback, BSN </a:t>
            </a:r>
            <a:r>
              <a:rPr lang="en" sz="2000">
                <a:latin typeface="Arial"/>
                <a:ea typeface="Arial"/>
                <a:cs typeface="Arial"/>
                <a:sym typeface="Arial"/>
              </a:rPr>
              <a:t>(DePaul University), MHSA (Governors State University), MAPS (Catholic Theological Union) is the RCIA Director at St Pius X Parish in Conyers GA.  Moving to Georgia 6 years ago from Indiana, she has 35 years of experience with the RCIA and loves helping newcomers experience the Church.</a:t>
            </a:r>
            <a:endParaRPr sz="2000">
              <a:latin typeface="Arial"/>
              <a:ea typeface="Arial"/>
              <a:cs typeface="Arial"/>
              <a:sym typeface="Arial"/>
            </a:endParaRPr>
          </a:p>
          <a:p>
            <a:pPr indent="0" lvl="0" marL="457200" rtl="0" algn="l">
              <a:lnSpc>
                <a:spcPct val="100000"/>
              </a:lnSpc>
              <a:spcBef>
                <a:spcPts val="0"/>
              </a:spcBef>
              <a:spcAft>
                <a:spcPts val="0"/>
              </a:spcAft>
              <a:buNone/>
            </a:pPr>
            <a:r>
              <a:rPr lang="en" sz="2000" u="sng">
                <a:solidFill>
                  <a:srgbClr val="0000FF"/>
                </a:solidFill>
                <a:latin typeface="Arial"/>
                <a:ea typeface="Arial"/>
                <a:cs typeface="Arial"/>
                <a:sym typeface="Arial"/>
                <a:hlinkClick r:id="rId4">
                  <a:extLst>
                    <a:ext uri="{A12FA001-AC4F-418D-AE19-62706E023703}">
                      <ahyp:hlinkClr val="tx"/>
                    </a:ext>
                  </a:extLst>
                </a:hlinkClick>
              </a:rPr>
              <a:t>hornback11@sbcglobal.net</a:t>
            </a:r>
            <a:r>
              <a:rPr lang="en" sz="2000">
                <a:solidFill>
                  <a:srgbClr val="0000FF"/>
                </a:solidFill>
                <a:latin typeface="Arial"/>
                <a:ea typeface="Arial"/>
                <a:cs typeface="Arial"/>
                <a:sym typeface="Arial"/>
              </a:rPr>
              <a:t> 	</a:t>
            </a:r>
            <a:r>
              <a:rPr lang="en" sz="2000">
                <a:latin typeface="Arial"/>
                <a:ea typeface="Arial"/>
                <a:cs typeface="Arial"/>
                <a:sym typeface="Arial"/>
              </a:rPr>
              <a:t>	M:  219.746.2425</a:t>
            </a:r>
            <a:endParaRPr sz="2000">
              <a:latin typeface="Arial"/>
              <a:ea typeface="Arial"/>
              <a:cs typeface="Arial"/>
              <a:sym typeface="Arial"/>
            </a:endParaRPr>
          </a:p>
        </p:txBody>
      </p:sp>
      <p:sp>
        <p:nvSpPr>
          <p:cNvPr id="87" name="Google Shape;8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8" name="Google Shape;88;p15"/>
          <p:cNvPicPr preferRelativeResize="0"/>
          <p:nvPr/>
        </p:nvPicPr>
        <p:blipFill>
          <a:blip r:embed="rId5">
            <a:alphaModFix/>
          </a:blip>
          <a:stretch>
            <a:fillRect/>
          </a:stretch>
        </p:blipFill>
        <p:spPr>
          <a:xfrm>
            <a:off x="6997075" y="134475"/>
            <a:ext cx="1765725" cy="168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Opening Prayer:  An Emmaus Road Blessing	</a:t>
            </a:r>
            <a:endParaRPr>
              <a:latin typeface="Arial"/>
              <a:ea typeface="Arial"/>
              <a:cs typeface="Arial"/>
              <a:sym typeface="Arial"/>
            </a:endParaRPr>
          </a:p>
        </p:txBody>
      </p:sp>
      <p:sp>
        <p:nvSpPr>
          <p:cNvPr id="94" name="Google Shape;94;p16"/>
          <p:cNvSpPr txBox="1"/>
          <p:nvPr>
            <p:ph idx="1" type="body"/>
          </p:nvPr>
        </p:nvSpPr>
        <p:spPr>
          <a:xfrm>
            <a:off x="311700" y="1251125"/>
            <a:ext cx="8520600" cy="3598800"/>
          </a:xfrm>
          <a:prstGeom prst="rect">
            <a:avLst/>
          </a:prstGeom>
        </p:spPr>
        <p:txBody>
          <a:bodyPr anchorCtr="0" anchor="t" bIns="91425" lIns="91425" spcFirstLastPara="1" rIns="91425" wrap="square" tIns="91425">
            <a:normAutofit fontScale="62500" lnSpcReduction="20000"/>
          </a:bodyPr>
          <a:lstStyle/>
          <a:p>
            <a:pPr indent="0" lvl="0" marL="0" rtl="0" algn="l">
              <a:lnSpc>
                <a:spcPct val="120967"/>
              </a:lnSpc>
              <a:spcBef>
                <a:spcPts val="0"/>
              </a:spcBef>
              <a:spcAft>
                <a:spcPts val="0"/>
              </a:spcAft>
              <a:buNone/>
            </a:pPr>
            <a:r>
              <a:rPr lang="en" sz="2751">
                <a:latin typeface="Arial"/>
                <a:ea typeface="Arial"/>
                <a:cs typeface="Arial"/>
                <a:sym typeface="Arial"/>
              </a:rPr>
              <a:t>May the </a:t>
            </a:r>
            <a:r>
              <a:rPr lang="en" sz="2751">
                <a:solidFill>
                  <a:srgbClr val="FFD966"/>
                </a:solidFill>
                <a:latin typeface="Arial"/>
                <a:ea typeface="Arial"/>
                <a:cs typeface="Arial"/>
                <a:sym typeface="Arial"/>
              </a:rPr>
              <a:t>RISEN</a:t>
            </a:r>
            <a:r>
              <a:rPr lang="en" sz="2751">
                <a:latin typeface="Arial"/>
                <a:ea typeface="Arial"/>
                <a:cs typeface="Arial"/>
                <a:sym typeface="Arial"/>
              </a:rPr>
              <a:t> Christ meet you on the road,</a:t>
            </a:r>
            <a:endParaRPr sz="2751">
              <a:latin typeface="Arial"/>
              <a:ea typeface="Arial"/>
              <a:cs typeface="Arial"/>
              <a:sym typeface="Arial"/>
            </a:endParaRPr>
          </a:p>
          <a:p>
            <a:pPr indent="0" lvl="0" marL="0" rtl="0" algn="l">
              <a:lnSpc>
                <a:spcPct val="120967"/>
              </a:lnSpc>
              <a:spcBef>
                <a:spcPts val="500"/>
              </a:spcBef>
              <a:spcAft>
                <a:spcPts val="0"/>
              </a:spcAft>
              <a:buNone/>
            </a:pPr>
            <a:r>
              <a:rPr lang="en" sz="2751">
                <a:latin typeface="Arial"/>
                <a:ea typeface="Arial"/>
                <a:cs typeface="Arial"/>
                <a:sym typeface="Arial"/>
              </a:rPr>
              <a:t>Lead you into all truth,</a:t>
            </a:r>
            <a:endParaRPr sz="2751">
              <a:latin typeface="Arial"/>
              <a:ea typeface="Arial"/>
              <a:cs typeface="Arial"/>
              <a:sym typeface="Arial"/>
            </a:endParaRPr>
          </a:p>
          <a:p>
            <a:pPr indent="0" lvl="0" marL="0" rtl="0" algn="l">
              <a:lnSpc>
                <a:spcPct val="120967"/>
              </a:lnSpc>
              <a:spcBef>
                <a:spcPts val="500"/>
              </a:spcBef>
              <a:spcAft>
                <a:spcPts val="0"/>
              </a:spcAft>
              <a:buNone/>
            </a:pPr>
            <a:r>
              <a:rPr lang="en" sz="2751">
                <a:latin typeface="Arial"/>
                <a:ea typeface="Arial"/>
                <a:cs typeface="Arial"/>
                <a:sym typeface="Arial"/>
              </a:rPr>
              <a:t>Guide you on your path.</a:t>
            </a:r>
            <a:endParaRPr sz="2751">
              <a:latin typeface="Arial"/>
              <a:ea typeface="Arial"/>
              <a:cs typeface="Arial"/>
              <a:sym typeface="Arial"/>
            </a:endParaRPr>
          </a:p>
          <a:p>
            <a:pPr indent="0" lvl="0" marL="0" rtl="0" algn="l">
              <a:lnSpc>
                <a:spcPct val="120967"/>
              </a:lnSpc>
              <a:spcBef>
                <a:spcPts val="500"/>
              </a:spcBef>
              <a:spcAft>
                <a:spcPts val="0"/>
              </a:spcAft>
              <a:buNone/>
            </a:pPr>
            <a:r>
              <a:rPr lang="en" sz="2751">
                <a:latin typeface="Arial"/>
                <a:ea typeface="Arial"/>
                <a:cs typeface="Arial"/>
                <a:sym typeface="Arial"/>
              </a:rPr>
              <a:t>May the </a:t>
            </a:r>
            <a:r>
              <a:rPr lang="en" sz="2751">
                <a:solidFill>
                  <a:srgbClr val="FFD966"/>
                </a:solidFill>
                <a:latin typeface="Arial"/>
                <a:ea typeface="Arial"/>
                <a:cs typeface="Arial"/>
                <a:sym typeface="Arial"/>
              </a:rPr>
              <a:t>RISEN</a:t>
            </a:r>
            <a:r>
              <a:rPr lang="en" sz="2751">
                <a:latin typeface="Arial"/>
                <a:ea typeface="Arial"/>
                <a:cs typeface="Arial"/>
                <a:sym typeface="Arial"/>
              </a:rPr>
              <a:t> Christ feed and sustain you,</a:t>
            </a:r>
            <a:endParaRPr sz="2751">
              <a:latin typeface="Arial"/>
              <a:ea typeface="Arial"/>
              <a:cs typeface="Arial"/>
              <a:sym typeface="Arial"/>
            </a:endParaRPr>
          </a:p>
          <a:p>
            <a:pPr indent="0" lvl="0" marL="0" rtl="0" algn="l">
              <a:lnSpc>
                <a:spcPct val="120967"/>
              </a:lnSpc>
              <a:spcBef>
                <a:spcPts val="500"/>
              </a:spcBef>
              <a:spcAft>
                <a:spcPts val="0"/>
              </a:spcAft>
              <a:buNone/>
            </a:pPr>
            <a:r>
              <a:rPr lang="en" sz="2751">
                <a:latin typeface="Arial"/>
                <a:ea typeface="Arial"/>
                <a:cs typeface="Arial"/>
                <a:sym typeface="Arial"/>
              </a:rPr>
              <a:t>Fill you with his presence,</a:t>
            </a:r>
            <a:endParaRPr sz="2751">
              <a:latin typeface="Arial"/>
              <a:ea typeface="Arial"/>
              <a:cs typeface="Arial"/>
              <a:sym typeface="Arial"/>
            </a:endParaRPr>
          </a:p>
          <a:p>
            <a:pPr indent="0" lvl="0" marL="0" rtl="0" algn="l">
              <a:lnSpc>
                <a:spcPct val="120967"/>
              </a:lnSpc>
              <a:spcBef>
                <a:spcPts val="500"/>
              </a:spcBef>
              <a:spcAft>
                <a:spcPts val="0"/>
              </a:spcAft>
              <a:buNone/>
            </a:pPr>
            <a:r>
              <a:rPr lang="en" sz="2751">
                <a:latin typeface="Arial"/>
                <a:ea typeface="Arial"/>
                <a:cs typeface="Arial"/>
                <a:sym typeface="Arial"/>
              </a:rPr>
              <a:t>Equip you with His Spirit.</a:t>
            </a:r>
            <a:endParaRPr sz="2751">
              <a:latin typeface="Arial"/>
              <a:ea typeface="Arial"/>
              <a:cs typeface="Arial"/>
              <a:sym typeface="Arial"/>
            </a:endParaRPr>
          </a:p>
          <a:p>
            <a:pPr indent="0" lvl="0" marL="0" rtl="0" algn="l">
              <a:lnSpc>
                <a:spcPct val="120967"/>
              </a:lnSpc>
              <a:spcBef>
                <a:spcPts val="500"/>
              </a:spcBef>
              <a:spcAft>
                <a:spcPts val="0"/>
              </a:spcAft>
              <a:buNone/>
            </a:pPr>
            <a:r>
              <a:rPr lang="en" sz="2751">
                <a:latin typeface="Arial"/>
                <a:ea typeface="Arial"/>
                <a:cs typeface="Arial"/>
                <a:sym typeface="Arial"/>
              </a:rPr>
              <a:t>May the </a:t>
            </a:r>
            <a:r>
              <a:rPr lang="en" sz="2751">
                <a:solidFill>
                  <a:srgbClr val="FFD966"/>
                </a:solidFill>
                <a:latin typeface="Arial"/>
                <a:ea typeface="Arial"/>
                <a:cs typeface="Arial"/>
                <a:sym typeface="Arial"/>
              </a:rPr>
              <a:t>RISEN</a:t>
            </a:r>
            <a:r>
              <a:rPr lang="en" sz="2751">
                <a:latin typeface="Arial"/>
                <a:ea typeface="Arial"/>
                <a:cs typeface="Arial"/>
                <a:sym typeface="Arial"/>
              </a:rPr>
              <a:t> Christ go with you today, </a:t>
            </a:r>
            <a:endParaRPr sz="2751">
              <a:latin typeface="Arial"/>
              <a:ea typeface="Arial"/>
              <a:cs typeface="Arial"/>
              <a:sym typeface="Arial"/>
            </a:endParaRPr>
          </a:p>
          <a:p>
            <a:pPr indent="0" lvl="0" marL="0" rtl="0" algn="l">
              <a:lnSpc>
                <a:spcPct val="120967"/>
              </a:lnSpc>
              <a:spcBef>
                <a:spcPts val="500"/>
              </a:spcBef>
              <a:spcAft>
                <a:spcPts val="0"/>
              </a:spcAft>
              <a:buNone/>
            </a:pPr>
            <a:r>
              <a:rPr lang="en" sz="2751">
                <a:latin typeface="Arial"/>
                <a:ea typeface="Arial"/>
                <a:cs typeface="Arial"/>
                <a:sym typeface="Arial"/>
              </a:rPr>
              <a:t>Be with you through this week, and</a:t>
            </a:r>
            <a:endParaRPr sz="2751">
              <a:latin typeface="Arial"/>
              <a:ea typeface="Arial"/>
              <a:cs typeface="Arial"/>
              <a:sym typeface="Arial"/>
            </a:endParaRPr>
          </a:p>
          <a:p>
            <a:pPr indent="0" lvl="0" marL="0" rtl="0" algn="l">
              <a:lnSpc>
                <a:spcPct val="120967"/>
              </a:lnSpc>
              <a:spcBef>
                <a:spcPts val="500"/>
              </a:spcBef>
              <a:spcAft>
                <a:spcPts val="0"/>
              </a:spcAft>
              <a:buNone/>
            </a:pPr>
            <a:r>
              <a:rPr lang="en" sz="2751">
                <a:latin typeface="Arial"/>
                <a:ea typeface="Arial"/>
                <a:cs typeface="Arial"/>
                <a:sym typeface="Arial"/>
              </a:rPr>
              <a:t>May you dwell with Christ forever.  Amen.</a:t>
            </a:r>
            <a:endParaRPr sz="2751">
              <a:latin typeface="Arial"/>
              <a:ea typeface="Arial"/>
              <a:cs typeface="Arial"/>
              <a:sym typeface="Arial"/>
            </a:endParaRPr>
          </a:p>
          <a:p>
            <a:pPr indent="0" lvl="0" marL="0" rtl="0" algn="l">
              <a:lnSpc>
                <a:spcPct val="120967"/>
              </a:lnSpc>
              <a:spcBef>
                <a:spcPts val="500"/>
              </a:spcBef>
              <a:spcAft>
                <a:spcPts val="0"/>
              </a:spcAft>
              <a:buNone/>
            </a:pPr>
            <a:r>
              <a:t/>
            </a:r>
            <a:endParaRPr i="1"/>
          </a:p>
          <a:p>
            <a:pPr indent="0" lvl="0" marL="0" rtl="0" algn="l">
              <a:lnSpc>
                <a:spcPct val="120967"/>
              </a:lnSpc>
              <a:spcBef>
                <a:spcPts val="500"/>
              </a:spcBef>
              <a:spcAft>
                <a:spcPts val="500"/>
              </a:spcAft>
              <a:buNone/>
            </a:pPr>
            <a:r>
              <a:rPr i="1" lang="en" sz="1900" u="sng">
                <a:solidFill>
                  <a:schemeClr val="hlink"/>
                </a:solidFill>
                <a:latin typeface="Arial"/>
                <a:ea typeface="Arial"/>
                <a:cs typeface="Arial"/>
                <a:sym typeface="Arial"/>
                <a:hlinkClick r:id="rId3"/>
              </a:rPr>
              <a:t>HOW IN THE WORLD!!: An Emmaus Road Blessing... based on Luke 24:12-31 (howard-carter.blogspot.com)</a:t>
            </a:r>
            <a:endParaRPr i="1" sz="1900"/>
          </a:p>
        </p:txBody>
      </p:sp>
      <p:sp>
        <p:nvSpPr>
          <p:cNvPr id="95" name="Google Shape;9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6" name="Google Shape;96;p16"/>
          <p:cNvPicPr preferRelativeResize="0"/>
          <p:nvPr/>
        </p:nvPicPr>
        <p:blipFill>
          <a:blip r:embed="rId4">
            <a:alphaModFix/>
          </a:blip>
          <a:stretch>
            <a:fillRect/>
          </a:stretch>
        </p:blipFill>
        <p:spPr>
          <a:xfrm>
            <a:off x="5525747" y="1621100"/>
            <a:ext cx="3198902" cy="1901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216250" y="169900"/>
            <a:ext cx="8616300" cy="67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“Year-Round” Catechumenate Defined </a:t>
            </a:r>
            <a:endParaRPr>
              <a:latin typeface="Arial"/>
              <a:ea typeface="Arial"/>
              <a:cs typeface="Arial"/>
              <a:sym typeface="Arial"/>
            </a:endParaRPr>
          </a:p>
        </p:txBody>
      </p:sp>
      <p:sp>
        <p:nvSpPr>
          <p:cNvPr id="102" name="Google Shape;102;p17"/>
          <p:cNvSpPr txBox="1"/>
          <p:nvPr>
            <p:ph idx="1" type="body"/>
          </p:nvPr>
        </p:nvSpPr>
        <p:spPr>
          <a:xfrm>
            <a:off x="355275" y="1197075"/>
            <a:ext cx="8523600" cy="2348100"/>
          </a:xfrm>
          <a:prstGeom prst="rect">
            <a:avLst/>
          </a:prstGeom>
        </p:spPr>
        <p:txBody>
          <a:bodyPr anchorCtr="0" anchor="t" bIns="91425" lIns="91425" spcFirstLastPara="1" rIns="91425" wrap="square" tIns="91425">
            <a:spAutoFit/>
          </a:bodyPr>
          <a:lstStyle/>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Continuous Liturgical/Lectionary Cycle</a:t>
            </a:r>
            <a:endParaRPr sz="2100">
              <a:latin typeface="Arial"/>
              <a:ea typeface="Arial"/>
              <a:cs typeface="Arial"/>
              <a:sym typeface="Arial"/>
            </a:endParaRPr>
          </a:p>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Paschal Mystery</a:t>
            </a:r>
            <a:endParaRPr sz="2100">
              <a:latin typeface="Arial"/>
              <a:ea typeface="Arial"/>
              <a:cs typeface="Arial"/>
              <a:sym typeface="Arial"/>
            </a:endParaRPr>
          </a:p>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Resurrected Jesus and “Little Easters”</a:t>
            </a:r>
            <a:endParaRPr sz="2100">
              <a:latin typeface="Arial"/>
              <a:ea typeface="Arial"/>
              <a:cs typeface="Arial"/>
              <a:sym typeface="Arial"/>
            </a:endParaRPr>
          </a:p>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This life is but seconds compared to </a:t>
            </a:r>
            <a:endParaRPr sz="2100">
              <a:latin typeface="Arial"/>
              <a:ea typeface="Arial"/>
              <a:cs typeface="Arial"/>
              <a:sym typeface="Arial"/>
            </a:endParaRPr>
          </a:p>
          <a:p>
            <a:pPr indent="0" lvl="0" marL="457200" rtl="0" algn="l">
              <a:lnSpc>
                <a:spcPct val="100000"/>
              </a:lnSpc>
              <a:spcBef>
                <a:spcPts val="0"/>
              </a:spcBef>
              <a:spcAft>
                <a:spcPts val="0"/>
              </a:spcAft>
              <a:buNone/>
            </a:pPr>
            <a:r>
              <a:rPr lang="en" sz="2100">
                <a:latin typeface="Arial"/>
                <a:ea typeface="Arial"/>
                <a:cs typeface="Arial"/>
                <a:sym typeface="Arial"/>
              </a:rPr>
              <a:t>all eternity </a:t>
            </a:r>
            <a:r>
              <a:rPr i="1" lang="en" sz="1500">
                <a:latin typeface="Arial"/>
                <a:ea typeface="Arial"/>
                <a:cs typeface="Arial"/>
                <a:sym typeface="Arial"/>
              </a:rPr>
              <a:t>(1Cor 15:19)</a:t>
            </a:r>
            <a:endParaRPr i="1" sz="1500">
              <a:latin typeface="Arial"/>
              <a:ea typeface="Arial"/>
              <a:cs typeface="Arial"/>
              <a:sym typeface="Arial"/>
            </a:endParaRPr>
          </a:p>
          <a:p>
            <a:pPr indent="-361950" lvl="0" marL="457200" rtl="0" algn="l">
              <a:lnSpc>
                <a:spcPct val="100000"/>
              </a:lnSpc>
              <a:spcBef>
                <a:spcPts val="0"/>
              </a:spcBef>
              <a:spcAft>
                <a:spcPts val="0"/>
              </a:spcAft>
              <a:buSzPts val="2100"/>
              <a:buFont typeface="Arial"/>
              <a:buChar char="●"/>
            </a:pPr>
            <a:r>
              <a:rPr lang="en" sz="2100">
                <a:latin typeface="Arial"/>
                <a:ea typeface="Arial"/>
                <a:cs typeface="Arial"/>
                <a:sym typeface="Arial"/>
              </a:rPr>
              <a:t>The Road to Emmaus . . . .</a:t>
            </a:r>
            <a:endParaRPr sz="2100">
              <a:latin typeface="Arial"/>
              <a:ea typeface="Arial"/>
              <a:cs typeface="Arial"/>
              <a:sym typeface="Arial"/>
            </a:endParaRPr>
          </a:p>
          <a:p>
            <a:pPr indent="0" lvl="0" marL="457200" rtl="0" algn="l">
              <a:lnSpc>
                <a:spcPct val="105000"/>
              </a:lnSpc>
              <a:spcBef>
                <a:spcPts val="0"/>
              </a:spcBef>
              <a:spcAft>
                <a:spcPts val="1200"/>
              </a:spcAft>
              <a:buSzPts val="523"/>
              <a:buNone/>
            </a:pPr>
            <a:r>
              <a:t/>
            </a:r>
            <a:endParaRPr sz="1455"/>
          </a:p>
        </p:txBody>
      </p:sp>
      <p:sp>
        <p:nvSpPr>
          <p:cNvPr id="103" name="Google Shape;10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4" name="Google Shape;104;p17"/>
          <p:cNvPicPr preferRelativeResize="0"/>
          <p:nvPr/>
        </p:nvPicPr>
        <p:blipFill>
          <a:blip r:embed="rId3">
            <a:alphaModFix/>
          </a:blip>
          <a:stretch>
            <a:fillRect/>
          </a:stretch>
        </p:blipFill>
        <p:spPr>
          <a:xfrm>
            <a:off x="6509250" y="721100"/>
            <a:ext cx="1661675" cy="1680750"/>
          </a:xfrm>
          <a:prstGeom prst="rect">
            <a:avLst/>
          </a:prstGeom>
          <a:noFill/>
          <a:ln>
            <a:noFill/>
          </a:ln>
        </p:spPr>
      </p:pic>
      <p:pic>
        <p:nvPicPr>
          <p:cNvPr id="105" name="Google Shape;105;p17"/>
          <p:cNvPicPr preferRelativeResize="0"/>
          <p:nvPr/>
        </p:nvPicPr>
        <p:blipFill>
          <a:blip r:embed="rId4">
            <a:alphaModFix/>
          </a:blip>
          <a:stretch>
            <a:fillRect/>
          </a:stretch>
        </p:blipFill>
        <p:spPr>
          <a:xfrm>
            <a:off x="4766046" y="2571750"/>
            <a:ext cx="3351153" cy="2485075"/>
          </a:xfrm>
          <a:prstGeom prst="rect">
            <a:avLst/>
          </a:prstGeom>
          <a:noFill/>
          <a:ln>
            <a:noFill/>
          </a:ln>
        </p:spPr>
      </p:pic>
      <p:pic>
        <p:nvPicPr>
          <p:cNvPr id="106" name="Google Shape;106;p17"/>
          <p:cNvPicPr preferRelativeResize="0"/>
          <p:nvPr/>
        </p:nvPicPr>
        <p:blipFill>
          <a:blip r:embed="rId5">
            <a:alphaModFix/>
          </a:blip>
          <a:stretch>
            <a:fillRect/>
          </a:stretch>
        </p:blipFill>
        <p:spPr>
          <a:xfrm>
            <a:off x="1480775" y="3477825"/>
            <a:ext cx="1940288" cy="129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169900" y="372725"/>
            <a:ext cx="8662500" cy="645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Why “Year-Round” Catechumenate Is Important</a:t>
            </a:r>
            <a:endParaRPr>
              <a:latin typeface="Arial"/>
              <a:ea typeface="Arial"/>
              <a:cs typeface="Arial"/>
              <a:sym typeface="Arial"/>
            </a:endParaRPr>
          </a:p>
        </p:txBody>
      </p:sp>
      <p:sp>
        <p:nvSpPr>
          <p:cNvPr id="112" name="Google Shape;112;p18"/>
          <p:cNvSpPr txBox="1"/>
          <p:nvPr>
            <p:ph idx="1" type="body"/>
          </p:nvPr>
        </p:nvSpPr>
        <p:spPr>
          <a:xfrm>
            <a:off x="169800" y="1368525"/>
            <a:ext cx="8662500" cy="3104700"/>
          </a:xfrm>
          <a:prstGeom prst="rect">
            <a:avLst/>
          </a:prstGeom>
        </p:spPr>
        <p:txBody>
          <a:bodyPr anchorCtr="0" anchor="t" bIns="91425" lIns="91425" spcFirstLastPara="1" rIns="91425" wrap="square" tIns="91425">
            <a:spAutoFit/>
          </a:bodyPr>
          <a:lstStyle/>
          <a:p>
            <a:pPr indent="-340042" lvl="0" marL="457200" rtl="0" algn="l">
              <a:lnSpc>
                <a:spcPct val="100000"/>
              </a:lnSpc>
              <a:spcBef>
                <a:spcPts val="0"/>
              </a:spcBef>
              <a:spcAft>
                <a:spcPts val="0"/>
              </a:spcAft>
              <a:buSzPts val="1755"/>
              <a:buFont typeface="Arial"/>
              <a:buChar char="●"/>
            </a:pPr>
            <a:r>
              <a:rPr lang="en" sz="1754">
                <a:latin typeface="Arial"/>
                <a:ea typeface="Arial"/>
                <a:cs typeface="Arial"/>
                <a:sym typeface="Arial"/>
              </a:rPr>
              <a:t>Called for by the RCIA:  #9, #75, #76   </a:t>
            </a:r>
            <a:br>
              <a:rPr lang="en" sz="1754">
                <a:latin typeface="Arial"/>
                <a:ea typeface="Arial"/>
                <a:cs typeface="Arial"/>
                <a:sym typeface="Arial"/>
              </a:rPr>
            </a:br>
            <a:endParaRPr sz="455">
              <a:latin typeface="Arial"/>
              <a:ea typeface="Arial"/>
              <a:cs typeface="Arial"/>
              <a:sym typeface="Arial"/>
            </a:endParaRPr>
          </a:p>
          <a:p>
            <a:pPr indent="-340042" lvl="0" marL="457200" rtl="0" algn="l">
              <a:lnSpc>
                <a:spcPct val="100000"/>
              </a:lnSpc>
              <a:spcBef>
                <a:spcPts val="0"/>
              </a:spcBef>
              <a:spcAft>
                <a:spcPts val="0"/>
              </a:spcAft>
              <a:buSzPts val="1755"/>
              <a:buFont typeface="Arial"/>
              <a:buChar char="●"/>
            </a:pPr>
            <a:r>
              <a:rPr lang="en" sz="1754">
                <a:latin typeface="Arial"/>
                <a:ea typeface="Arial"/>
                <a:cs typeface="Arial"/>
                <a:sym typeface="Arial"/>
              </a:rPr>
              <a:t>Allows anyone to come in at any time </a:t>
            </a:r>
            <a:br>
              <a:rPr lang="en" sz="1754">
                <a:latin typeface="Arial"/>
                <a:ea typeface="Arial"/>
                <a:cs typeface="Arial"/>
                <a:sym typeface="Arial"/>
              </a:rPr>
            </a:br>
            <a:endParaRPr sz="655">
              <a:latin typeface="Arial"/>
              <a:ea typeface="Arial"/>
              <a:cs typeface="Arial"/>
              <a:sym typeface="Arial"/>
            </a:endParaRPr>
          </a:p>
          <a:p>
            <a:pPr indent="-340042" lvl="0" marL="457200" rtl="0" algn="l">
              <a:lnSpc>
                <a:spcPct val="100000"/>
              </a:lnSpc>
              <a:spcBef>
                <a:spcPts val="0"/>
              </a:spcBef>
              <a:spcAft>
                <a:spcPts val="0"/>
              </a:spcAft>
              <a:buSzPts val="1755"/>
              <a:buFont typeface="Arial"/>
              <a:buChar char="●"/>
            </a:pPr>
            <a:r>
              <a:rPr lang="en" sz="1754">
                <a:latin typeface="Arial"/>
                <a:ea typeface="Arial"/>
                <a:cs typeface="Arial"/>
                <a:sym typeface="Arial"/>
              </a:rPr>
              <a:t>Available when </a:t>
            </a:r>
            <a:r>
              <a:rPr b="1" i="1" lang="en" sz="1754">
                <a:latin typeface="Arial"/>
                <a:ea typeface="Arial"/>
                <a:cs typeface="Arial"/>
                <a:sym typeface="Arial"/>
              </a:rPr>
              <a:t>The Spirit </a:t>
            </a:r>
            <a:r>
              <a:rPr lang="en" sz="1754">
                <a:latin typeface="Arial"/>
                <a:ea typeface="Arial"/>
                <a:cs typeface="Arial"/>
                <a:sym typeface="Arial"/>
              </a:rPr>
              <a:t>prompts </a:t>
            </a:r>
            <a:br>
              <a:rPr lang="en" sz="1754">
                <a:latin typeface="Arial"/>
                <a:ea typeface="Arial"/>
                <a:cs typeface="Arial"/>
                <a:sym typeface="Arial"/>
              </a:rPr>
            </a:br>
            <a:endParaRPr sz="755">
              <a:latin typeface="Arial"/>
              <a:ea typeface="Arial"/>
              <a:cs typeface="Arial"/>
              <a:sym typeface="Arial"/>
            </a:endParaRPr>
          </a:p>
          <a:p>
            <a:pPr indent="-340042" lvl="0" marL="457200" rtl="0" algn="l">
              <a:lnSpc>
                <a:spcPct val="100000"/>
              </a:lnSpc>
              <a:spcBef>
                <a:spcPts val="0"/>
              </a:spcBef>
              <a:spcAft>
                <a:spcPts val="0"/>
              </a:spcAft>
              <a:buSzPts val="1755"/>
              <a:buFont typeface="Arial"/>
              <a:buChar char="●"/>
            </a:pPr>
            <a:r>
              <a:rPr lang="en" sz="1754">
                <a:latin typeface="Arial"/>
                <a:ea typeface="Arial"/>
                <a:cs typeface="Arial"/>
                <a:sym typeface="Arial"/>
              </a:rPr>
              <a:t>Forming Disciples</a:t>
            </a:r>
            <a:endParaRPr sz="1754">
              <a:latin typeface="Arial"/>
              <a:ea typeface="Arial"/>
              <a:cs typeface="Arial"/>
              <a:sym typeface="Arial"/>
            </a:endParaRPr>
          </a:p>
          <a:p>
            <a:pPr indent="-340042" lvl="1" marL="914400" rtl="0" algn="l">
              <a:lnSpc>
                <a:spcPct val="100000"/>
              </a:lnSpc>
              <a:spcBef>
                <a:spcPts val="0"/>
              </a:spcBef>
              <a:spcAft>
                <a:spcPts val="0"/>
              </a:spcAft>
              <a:buSzPts val="1755"/>
              <a:buFont typeface="Arial"/>
              <a:buChar char="○"/>
            </a:pPr>
            <a:r>
              <a:rPr lang="en" sz="1754">
                <a:latin typeface="Arial"/>
                <a:ea typeface="Arial"/>
                <a:cs typeface="Arial"/>
                <a:sym typeface="Arial"/>
              </a:rPr>
              <a:t>Catechesis = a </a:t>
            </a:r>
            <a:r>
              <a:rPr i="1" lang="en" sz="1754">
                <a:latin typeface="Arial"/>
                <a:ea typeface="Arial"/>
                <a:cs typeface="Arial"/>
                <a:sym typeface="Arial"/>
              </a:rPr>
              <a:t>relationship with Jesus</a:t>
            </a:r>
            <a:r>
              <a:rPr lang="en" sz="1754">
                <a:latin typeface="Arial"/>
                <a:ea typeface="Arial"/>
                <a:cs typeface="Arial"/>
                <a:sym typeface="Arial"/>
              </a:rPr>
              <a:t>, not merely knowing content</a:t>
            </a:r>
            <a:endParaRPr sz="1754">
              <a:latin typeface="Arial"/>
              <a:ea typeface="Arial"/>
              <a:cs typeface="Arial"/>
              <a:sym typeface="Arial"/>
            </a:endParaRPr>
          </a:p>
          <a:p>
            <a:pPr indent="-340042" lvl="1" marL="914400" rtl="0" algn="l">
              <a:lnSpc>
                <a:spcPct val="100000"/>
              </a:lnSpc>
              <a:spcBef>
                <a:spcPts val="0"/>
              </a:spcBef>
              <a:spcAft>
                <a:spcPts val="0"/>
              </a:spcAft>
              <a:buSzPts val="1755"/>
              <a:buFont typeface="Arial"/>
              <a:buChar char="○"/>
            </a:pPr>
            <a:r>
              <a:rPr lang="en" sz="1754">
                <a:latin typeface="Arial"/>
                <a:ea typeface="Arial"/>
                <a:cs typeface="Arial"/>
                <a:sym typeface="Arial"/>
              </a:rPr>
              <a:t>Primary goal of RCIA = forming committed, gospel living disciples! </a:t>
            </a:r>
            <a:br>
              <a:rPr lang="en" sz="1754">
                <a:latin typeface="Arial"/>
                <a:ea typeface="Arial"/>
                <a:cs typeface="Arial"/>
                <a:sym typeface="Arial"/>
              </a:rPr>
            </a:br>
            <a:endParaRPr sz="655">
              <a:latin typeface="Arial"/>
              <a:ea typeface="Arial"/>
              <a:cs typeface="Arial"/>
              <a:sym typeface="Arial"/>
            </a:endParaRPr>
          </a:p>
          <a:p>
            <a:pPr indent="-340042" lvl="0" marL="457200" rtl="0" algn="l">
              <a:lnSpc>
                <a:spcPct val="100000"/>
              </a:lnSpc>
              <a:spcBef>
                <a:spcPts val="0"/>
              </a:spcBef>
              <a:spcAft>
                <a:spcPts val="0"/>
              </a:spcAft>
              <a:buSzPts val="1755"/>
              <a:buFont typeface="Arial"/>
              <a:buChar char="●"/>
            </a:pPr>
            <a:r>
              <a:rPr lang="en" sz="1754">
                <a:latin typeface="Arial"/>
                <a:ea typeface="Arial"/>
                <a:cs typeface="Arial"/>
                <a:sym typeface="Arial"/>
              </a:rPr>
              <a:t>RCIA is NOT a </a:t>
            </a:r>
            <a:r>
              <a:rPr i="1" lang="en" sz="1754">
                <a:latin typeface="Arial"/>
                <a:ea typeface="Arial"/>
                <a:cs typeface="Arial"/>
                <a:sym typeface="Arial"/>
              </a:rPr>
              <a:t>“One Size Fits All”</a:t>
            </a:r>
            <a:r>
              <a:rPr lang="en" sz="1754">
                <a:latin typeface="Arial"/>
                <a:ea typeface="Arial"/>
                <a:cs typeface="Arial"/>
                <a:sym typeface="Arial"/>
              </a:rPr>
              <a:t> process, and </a:t>
            </a:r>
            <a:r>
              <a:rPr i="1" lang="en" sz="1754">
                <a:latin typeface="Arial"/>
                <a:ea typeface="Arial"/>
                <a:cs typeface="Arial"/>
                <a:sym typeface="Arial"/>
              </a:rPr>
              <a:t>It Takes As Long As It Takes!</a:t>
            </a:r>
            <a:br>
              <a:rPr i="1" lang="en" sz="1754">
                <a:latin typeface="Arial"/>
                <a:ea typeface="Arial"/>
                <a:cs typeface="Arial"/>
                <a:sym typeface="Arial"/>
              </a:rPr>
            </a:br>
            <a:endParaRPr i="1" sz="655">
              <a:latin typeface="Arial"/>
              <a:ea typeface="Arial"/>
              <a:cs typeface="Arial"/>
              <a:sym typeface="Arial"/>
            </a:endParaRPr>
          </a:p>
          <a:p>
            <a:pPr indent="-340042" lvl="0" marL="457200" rtl="0" algn="l">
              <a:lnSpc>
                <a:spcPct val="100000"/>
              </a:lnSpc>
              <a:spcBef>
                <a:spcPts val="0"/>
              </a:spcBef>
              <a:spcAft>
                <a:spcPts val="0"/>
              </a:spcAft>
              <a:buSzPts val="1755"/>
              <a:buFont typeface="Arial"/>
              <a:buChar char="●"/>
            </a:pPr>
            <a:r>
              <a:rPr lang="en" sz="1754">
                <a:latin typeface="Arial"/>
                <a:ea typeface="Arial"/>
                <a:cs typeface="Arial"/>
                <a:sym typeface="Arial"/>
              </a:rPr>
              <a:t>Current “School Year (Academic) Model” is NOT sufficient for conversion or catechesis</a:t>
            </a:r>
            <a:endParaRPr sz="1455"/>
          </a:p>
        </p:txBody>
      </p:sp>
      <p:sp>
        <p:nvSpPr>
          <p:cNvPr id="113" name="Google Shape;11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4" name="Google Shape;114;p18"/>
          <p:cNvPicPr preferRelativeResize="0"/>
          <p:nvPr/>
        </p:nvPicPr>
        <p:blipFill>
          <a:blip r:embed="rId3">
            <a:alphaModFix/>
          </a:blip>
          <a:stretch>
            <a:fillRect/>
          </a:stretch>
        </p:blipFill>
        <p:spPr>
          <a:xfrm>
            <a:off x="4859969" y="948700"/>
            <a:ext cx="2091881" cy="1473825"/>
          </a:xfrm>
          <a:prstGeom prst="rect">
            <a:avLst/>
          </a:prstGeom>
          <a:noFill/>
          <a:ln>
            <a:noFill/>
          </a:ln>
        </p:spPr>
      </p:pic>
      <p:pic>
        <p:nvPicPr>
          <p:cNvPr id="115" name="Google Shape;115;p18"/>
          <p:cNvPicPr preferRelativeResize="0"/>
          <p:nvPr/>
        </p:nvPicPr>
        <p:blipFill>
          <a:blip r:embed="rId4">
            <a:alphaModFix/>
          </a:blip>
          <a:stretch>
            <a:fillRect/>
          </a:stretch>
        </p:blipFill>
        <p:spPr>
          <a:xfrm>
            <a:off x="7293650" y="1185900"/>
            <a:ext cx="1423550" cy="1439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311700" y="3418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How We Got Here . . . .  Historical Perspective</a:t>
            </a:r>
            <a:endParaRPr>
              <a:latin typeface="Arial"/>
              <a:ea typeface="Arial"/>
              <a:cs typeface="Arial"/>
              <a:sym typeface="Arial"/>
            </a:endParaRPr>
          </a:p>
        </p:txBody>
      </p:sp>
      <p:sp>
        <p:nvSpPr>
          <p:cNvPr id="121" name="Google Shape;121;p19"/>
          <p:cNvSpPr txBox="1"/>
          <p:nvPr>
            <p:ph idx="1" type="body"/>
          </p:nvPr>
        </p:nvSpPr>
        <p:spPr>
          <a:xfrm>
            <a:off x="311700" y="1056300"/>
            <a:ext cx="8709300" cy="4087200"/>
          </a:xfrm>
          <a:prstGeom prst="rect">
            <a:avLst/>
          </a:prstGeom>
        </p:spPr>
        <p:txBody>
          <a:bodyPr anchorCtr="0" anchor="t" bIns="91425" lIns="91425" spcFirstLastPara="1" rIns="91425" wrap="square" tIns="91425">
            <a:spAutoFit/>
          </a:bodyPr>
          <a:lstStyle/>
          <a:p>
            <a:pPr indent="-327342" lvl="0" marL="457200" rtl="0" algn="l">
              <a:lnSpc>
                <a:spcPct val="115000"/>
              </a:lnSpc>
              <a:spcBef>
                <a:spcPts val="0"/>
              </a:spcBef>
              <a:spcAft>
                <a:spcPts val="0"/>
              </a:spcAft>
              <a:buSzPts val="1555"/>
              <a:buFont typeface="Arial"/>
              <a:buChar char="●"/>
            </a:pPr>
            <a:r>
              <a:rPr lang="en" sz="1555">
                <a:latin typeface="Arial"/>
                <a:ea typeface="Arial"/>
                <a:cs typeface="Arial"/>
                <a:sym typeface="Arial"/>
              </a:rPr>
              <a:t>Vatican II and the “Vision”</a:t>
            </a:r>
            <a:endParaRPr sz="1555">
              <a:latin typeface="Arial"/>
              <a:ea typeface="Arial"/>
              <a:cs typeface="Arial"/>
              <a:sym typeface="Arial"/>
            </a:endParaRPr>
          </a:p>
          <a:p>
            <a:pPr indent="-327342" lvl="0" marL="457200" rtl="0" algn="l">
              <a:lnSpc>
                <a:spcPct val="115000"/>
              </a:lnSpc>
              <a:spcBef>
                <a:spcPts val="0"/>
              </a:spcBef>
              <a:spcAft>
                <a:spcPts val="0"/>
              </a:spcAft>
              <a:buSzPts val="1555"/>
              <a:buFont typeface="Arial"/>
              <a:buChar char="●"/>
            </a:pPr>
            <a:r>
              <a:rPr lang="en" sz="1555">
                <a:latin typeface="Arial"/>
                <a:ea typeface="Arial"/>
                <a:cs typeface="Arial"/>
                <a:sym typeface="Arial"/>
              </a:rPr>
              <a:t>1988–Rite of Christian Initiation of Adults, Study Guide</a:t>
            </a:r>
            <a:r>
              <a:rPr lang="en" sz="1555">
                <a:latin typeface="Arial"/>
                <a:ea typeface="Arial"/>
                <a:cs typeface="Arial"/>
                <a:sym typeface="Arial"/>
              </a:rPr>
              <a:t> </a:t>
            </a:r>
            <a:r>
              <a:rPr i="1" lang="en" sz="1555">
                <a:latin typeface="Arial"/>
                <a:ea typeface="Arial"/>
                <a:cs typeface="Arial"/>
                <a:sym typeface="Arial"/>
              </a:rPr>
              <a:t>mandated</a:t>
            </a:r>
            <a:endParaRPr i="1" sz="1555">
              <a:latin typeface="Arial"/>
              <a:ea typeface="Arial"/>
              <a:cs typeface="Arial"/>
              <a:sym typeface="Arial"/>
            </a:endParaRPr>
          </a:p>
          <a:p>
            <a:pPr indent="-327342" lvl="0" marL="457200" rtl="0" algn="l">
              <a:lnSpc>
                <a:spcPct val="115000"/>
              </a:lnSpc>
              <a:spcBef>
                <a:spcPts val="0"/>
              </a:spcBef>
              <a:spcAft>
                <a:spcPts val="0"/>
              </a:spcAft>
              <a:buSzPts val="1555"/>
              <a:buFont typeface="Arial"/>
              <a:buChar char="●"/>
            </a:pPr>
            <a:r>
              <a:rPr lang="en" sz="1555">
                <a:latin typeface="Arial"/>
                <a:ea typeface="Arial"/>
                <a:cs typeface="Arial"/>
                <a:sym typeface="Arial"/>
              </a:rPr>
              <a:t>~ 14 yrs of CCD/Religious Education/Academic Model and “Flying by the seat of our pants”</a:t>
            </a:r>
            <a:endParaRPr sz="1555">
              <a:latin typeface="Arial"/>
              <a:ea typeface="Arial"/>
              <a:cs typeface="Arial"/>
              <a:sym typeface="Arial"/>
            </a:endParaRPr>
          </a:p>
          <a:p>
            <a:pPr indent="-327342" lvl="0" marL="457200" rtl="0" algn="l">
              <a:lnSpc>
                <a:spcPct val="115000"/>
              </a:lnSpc>
              <a:spcBef>
                <a:spcPts val="0"/>
              </a:spcBef>
              <a:spcAft>
                <a:spcPts val="0"/>
              </a:spcAft>
              <a:buSzPts val="1555"/>
              <a:buFont typeface="Arial"/>
              <a:buChar char="●"/>
            </a:pPr>
            <a:r>
              <a:rPr lang="en" sz="1555">
                <a:latin typeface="Arial"/>
                <a:ea typeface="Arial"/>
                <a:cs typeface="Arial"/>
                <a:sym typeface="Arial"/>
              </a:rPr>
              <a:t>“School Year” Model not </a:t>
            </a:r>
            <a:r>
              <a:rPr lang="en" sz="1555">
                <a:latin typeface="Arial"/>
                <a:ea typeface="Arial"/>
                <a:cs typeface="Arial"/>
                <a:sym typeface="Arial"/>
              </a:rPr>
              <a:t>conducive</a:t>
            </a:r>
            <a:r>
              <a:rPr lang="en" sz="1555">
                <a:latin typeface="Arial"/>
                <a:ea typeface="Arial"/>
                <a:cs typeface="Arial"/>
                <a:sym typeface="Arial"/>
              </a:rPr>
              <a:t> for falling in love with Jesus/building relationship</a:t>
            </a:r>
            <a:endParaRPr sz="1555">
              <a:latin typeface="Arial"/>
              <a:ea typeface="Arial"/>
              <a:cs typeface="Arial"/>
              <a:sym typeface="Arial"/>
            </a:endParaRPr>
          </a:p>
          <a:p>
            <a:pPr indent="-327342" lvl="0" marL="457200" rtl="0" algn="l">
              <a:lnSpc>
                <a:spcPct val="115000"/>
              </a:lnSpc>
              <a:spcBef>
                <a:spcPts val="0"/>
              </a:spcBef>
              <a:spcAft>
                <a:spcPts val="0"/>
              </a:spcAft>
              <a:buSzPts val="1555"/>
              <a:buFont typeface="Arial"/>
              <a:buChar char="●"/>
            </a:pPr>
            <a:r>
              <a:rPr lang="en" sz="1555">
                <a:latin typeface="Arial"/>
                <a:ea typeface="Arial"/>
                <a:cs typeface="Arial"/>
                <a:sym typeface="Arial"/>
              </a:rPr>
              <a:t>Catechumenal Model </a:t>
            </a:r>
            <a:endParaRPr sz="1555">
              <a:latin typeface="Arial"/>
              <a:ea typeface="Arial"/>
              <a:cs typeface="Arial"/>
              <a:sym typeface="Arial"/>
            </a:endParaRPr>
          </a:p>
          <a:p>
            <a:pPr indent="-327342" lvl="1" marL="914400" rtl="0" algn="l">
              <a:lnSpc>
                <a:spcPct val="105000"/>
              </a:lnSpc>
              <a:spcBef>
                <a:spcPts val="0"/>
              </a:spcBef>
              <a:spcAft>
                <a:spcPts val="0"/>
              </a:spcAft>
              <a:buSzPts val="1555"/>
              <a:buFont typeface="Arial"/>
              <a:buChar char="○"/>
            </a:pPr>
            <a:r>
              <a:rPr lang="en" sz="1555">
                <a:latin typeface="Arial"/>
                <a:ea typeface="Arial"/>
                <a:cs typeface="Arial"/>
                <a:sym typeface="Arial"/>
              </a:rPr>
              <a:t>Liturgically/Lectionary Based</a:t>
            </a:r>
            <a:endParaRPr sz="1555">
              <a:latin typeface="Arial"/>
              <a:ea typeface="Arial"/>
              <a:cs typeface="Arial"/>
              <a:sym typeface="Arial"/>
            </a:endParaRPr>
          </a:p>
          <a:p>
            <a:pPr indent="-327342" lvl="1" marL="914400" rtl="0" algn="l">
              <a:lnSpc>
                <a:spcPct val="105000"/>
              </a:lnSpc>
              <a:spcBef>
                <a:spcPts val="0"/>
              </a:spcBef>
              <a:spcAft>
                <a:spcPts val="0"/>
              </a:spcAft>
              <a:buSzPts val="1555"/>
              <a:buFont typeface="Arial"/>
              <a:buChar char="○"/>
            </a:pPr>
            <a:r>
              <a:rPr lang="en" sz="1555">
                <a:latin typeface="Arial"/>
                <a:ea typeface="Arial"/>
                <a:cs typeface="Arial"/>
                <a:sym typeface="Arial"/>
              </a:rPr>
              <a:t>Accompaniment</a:t>
            </a:r>
            <a:endParaRPr sz="1555">
              <a:latin typeface="Arial"/>
              <a:ea typeface="Arial"/>
              <a:cs typeface="Arial"/>
              <a:sym typeface="Arial"/>
            </a:endParaRPr>
          </a:p>
          <a:p>
            <a:pPr indent="-327342" lvl="1" marL="914400" rtl="0" algn="l">
              <a:lnSpc>
                <a:spcPct val="105000"/>
              </a:lnSpc>
              <a:spcBef>
                <a:spcPts val="0"/>
              </a:spcBef>
              <a:spcAft>
                <a:spcPts val="0"/>
              </a:spcAft>
              <a:buSzPts val="1555"/>
              <a:buFont typeface="Arial"/>
              <a:buChar char="○"/>
            </a:pPr>
            <a:r>
              <a:rPr lang="en" sz="1555">
                <a:latin typeface="Arial"/>
                <a:ea typeface="Arial"/>
                <a:cs typeface="Arial"/>
                <a:sym typeface="Arial"/>
              </a:rPr>
              <a:t>Apprenticeship</a:t>
            </a:r>
            <a:endParaRPr sz="1555">
              <a:latin typeface="Arial"/>
              <a:ea typeface="Arial"/>
              <a:cs typeface="Arial"/>
              <a:sym typeface="Arial"/>
            </a:endParaRPr>
          </a:p>
          <a:p>
            <a:pPr indent="-327342" lvl="1" marL="914400" rtl="0" algn="l">
              <a:lnSpc>
                <a:spcPct val="105000"/>
              </a:lnSpc>
              <a:spcBef>
                <a:spcPts val="0"/>
              </a:spcBef>
              <a:spcAft>
                <a:spcPts val="0"/>
              </a:spcAft>
              <a:buSzPts val="1555"/>
              <a:buFont typeface="Arial"/>
              <a:buChar char="○"/>
            </a:pPr>
            <a:r>
              <a:rPr lang="en" sz="1555">
                <a:latin typeface="Arial"/>
                <a:ea typeface="Arial"/>
                <a:cs typeface="Arial"/>
                <a:sym typeface="Arial"/>
              </a:rPr>
              <a:t>Catechetical Language (</a:t>
            </a:r>
            <a:r>
              <a:rPr i="1" lang="en" sz="1555">
                <a:latin typeface="Arial"/>
                <a:ea typeface="Arial"/>
                <a:cs typeface="Arial"/>
                <a:sym typeface="Arial"/>
              </a:rPr>
              <a:t>NOT</a:t>
            </a:r>
            <a:r>
              <a:rPr lang="en" sz="1555">
                <a:latin typeface="Arial"/>
                <a:ea typeface="Arial"/>
                <a:cs typeface="Arial"/>
                <a:sym typeface="Arial"/>
              </a:rPr>
              <a:t> Academic Language) is vital </a:t>
            </a:r>
            <a:endParaRPr sz="1555">
              <a:latin typeface="Arial"/>
              <a:ea typeface="Arial"/>
              <a:cs typeface="Arial"/>
              <a:sym typeface="Arial"/>
            </a:endParaRPr>
          </a:p>
          <a:p>
            <a:pPr indent="-327342" lvl="1" marL="914400" rtl="0" algn="l">
              <a:lnSpc>
                <a:spcPct val="105000"/>
              </a:lnSpc>
              <a:spcBef>
                <a:spcPts val="0"/>
              </a:spcBef>
              <a:spcAft>
                <a:spcPts val="0"/>
              </a:spcAft>
              <a:buSzPts val="1555"/>
              <a:buFont typeface="Arial"/>
              <a:buChar char="○"/>
            </a:pPr>
            <a:r>
              <a:rPr lang="en" sz="1555">
                <a:latin typeface="Arial"/>
                <a:ea typeface="Arial"/>
                <a:cs typeface="Arial"/>
                <a:sym typeface="Arial"/>
              </a:rPr>
              <a:t>Meet people where they are</a:t>
            </a:r>
            <a:endParaRPr sz="1555">
              <a:latin typeface="Arial"/>
              <a:ea typeface="Arial"/>
              <a:cs typeface="Arial"/>
              <a:sym typeface="Arial"/>
            </a:endParaRPr>
          </a:p>
          <a:p>
            <a:pPr indent="-327342" lvl="1" marL="914400" rtl="0" algn="l">
              <a:lnSpc>
                <a:spcPct val="105000"/>
              </a:lnSpc>
              <a:spcBef>
                <a:spcPts val="0"/>
              </a:spcBef>
              <a:spcAft>
                <a:spcPts val="0"/>
              </a:spcAft>
              <a:buSzPts val="1555"/>
              <a:buFont typeface="Arial"/>
              <a:buChar char="○"/>
            </a:pPr>
            <a:r>
              <a:rPr lang="en" sz="1555">
                <a:latin typeface="Arial"/>
                <a:ea typeface="Arial"/>
                <a:cs typeface="Arial"/>
                <a:sym typeface="Arial"/>
              </a:rPr>
              <a:t>Used now for Catechesis/Faith Formation, Synod, and other Sacraments</a:t>
            </a:r>
            <a:endParaRPr sz="1555">
              <a:latin typeface="Arial"/>
              <a:ea typeface="Arial"/>
              <a:cs typeface="Arial"/>
              <a:sym typeface="Arial"/>
            </a:endParaRPr>
          </a:p>
          <a:p>
            <a:pPr indent="-327342" lvl="0" marL="457200" rtl="0" algn="l">
              <a:lnSpc>
                <a:spcPct val="105000"/>
              </a:lnSpc>
              <a:spcBef>
                <a:spcPts val="0"/>
              </a:spcBef>
              <a:spcAft>
                <a:spcPts val="0"/>
              </a:spcAft>
              <a:buSzPts val="1555"/>
              <a:buFont typeface="Arial"/>
              <a:buChar char="●"/>
            </a:pPr>
            <a:r>
              <a:rPr lang="en" sz="1555">
                <a:latin typeface="Arial"/>
                <a:ea typeface="Arial"/>
                <a:cs typeface="Arial"/>
                <a:sym typeface="Arial"/>
              </a:rPr>
              <a:t>The importance of Sponsors and the Parish Community</a:t>
            </a:r>
            <a:endParaRPr sz="1555">
              <a:latin typeface="Arial"/>
              <a:ea typeface="Arial"/>
              <a:cs typeface="Arial"/>
              <a:sym typeface="Arial"/>
            </a:endParaRPr>
          </a:p>
          <a:p>
            <a:pPr indent="0" lvl="0" marL="457200" rtl="0" algn="l">
              <a:lnSpc>
                <a:spcPct val="105000"/>
              </a:lnSpc>
              <a:spcBef>
                <a:spcPts val="1200"/>
              </a:spcBef>
              <a:spcAft>
                <a:spcPts val="0"/>
              </a:spcAft>
              <a:buNone/>
            </a:pPr>
            <a:r>
              <a:t/>
            </a:r>
            <a:endParaRPr sz="1455">
              <a:latin typeface="Arial"/>
              <a:ea typeface="Arial"/>
              <a:cs typeface="Arial"/>
              <a:sym typeface="Arial"/>
            </a:endParaRPr>
          </a:p>
          <a:p>
            <a:pPr indent="0" lvl="0" marL="457200" rtl="0" algn="l">
              <a:lnSpc>
                <a:spcPct val="105000"/>
              </a:lnSpc>
              <a:spcBef>
                <a:spcPts val="1200"/>
              </a:spcBef>
              <a:spcAft>
                <a:spcPts val="1200"/>
              </a:spcAft>
              <a:buSzPts val="523"/>
              <a:buNone/>
            </a:pPr>
            <a:r>
              <a:t/>
            </a:r>
            <a:endParaRPr sz="1455">
              <a:latin typeface="Arial"/>
              <a:ea typeface="Arial"/>
              <a:cs typeface="Arial"/>
              <a:sym typeface="Arial"/>
            </a:endParaRPr>
          </a:p>
        </p:txBody>
      </p:sp>
      <p:sp>
        <p:nvSpPr>
          <p:cNvPr id="122" name="Google Shape;12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3" name="Google Shape;123;p19"/>
          <p:cNvPicPr preferRelativeResize="0"/>
          <p:nvPr/>
        </p:nvPicPr>
        <p:blipFill>
          <a:blip r:embed="rId3">
            <a:alphaModFix/>
          </a:blip>
          <a:stretch>
            <a:fillRect/>
          </a:stretch>
        </p:blipFill>
        <p:spPr>
          <a:xfrm>
            <a:off x="7769325" y="2375688"/>
            <a:ext cx="1001200" cy="1448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Getting “The Team” on Board</a:t>
            </a:r>
            <a:endParaRPr>
              <a:latin typeface="Arial"/>
              <a:ea typeface="Arial"/>
              <a:cs typeface="Arial"/>
              <a:sym typeface="Arial"/>
            </a:endParaRPr>
          </a:p>
        </p:txBody>
      </p:sp>
      <p:sp>
        <p:nvSpPr>
          <p:cNvPr id="129" name="Google Shape;129;p20"/>
          <p:cNvSpPr txBox="1"/>
          <p:nvPr>
            <p:ph idx="1" type="body"/>
          </p:nvPr>
        </p:nvSpPr>
        <p:spPr>
          <a:xfrm>
            <a:off x="100400" y="1241625"/>
            <a:ext cx="8732100" cy="336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Preparing the Team and Getting Them ‘On Board’</a:t>
            </a:r>
            <a:endParaRPr>
              <a:latin typeface="Arial"/>
              <a:ea typeface="Arial"/>
              <a:cs typeface="Arial"/>
              <a:sym typeface="Arial"/>
            </a:endParaRPr>
          </a:p>
          <a:p>
            <a:pPr indent="-336550" lvl="1" marL="914400" rtl="0" algn="l">
              <a:spcBef>
                <a:spcPts val="0"/>
              </a:spcBef>
              <a:spcAft>
                <a:spcPts val="0"/>
              </a:spcAft>
              <a:buSzPts val="1700"/>
              <a:buFont typeface="Arial"/>
              <a:buChar char="○"/>
            </a:pPr>
            <a:r>
              <a:rPr lang="en" sz="1700">
                <a:latin typeface="Arial"/>
                <a:ea typeface="Arial"/>
                <a:cs typeface="Arial"/>
                <a:sym typeface="Arial"/>
              </a:rPr>
              <a:t>Sell </a:t>
            </a:r>
            <a:r>
              <a:rPr lang="en" sz="1700">
                <a:latin typeface="Arial"/>
                <a:ea typeface="Arial"/>
                <a:cs typeface="Arial"/>
                <a:sym typeface="Arial"/>
              </a:rPr>
              <a:t>the Vision of the RCIA (Pastor, Staff, Parish, Team)</a:t>
            </a:r>
            <a:endParaRPr sz="1700">
              <a:latin typeface="Arial"/>
              <a:ea typeface="Arial"/>
              <a:cs typeface="Arial"/>
              <a:sym typeface="Arial"/>
            </a:endParaRPr>
          </a:p>
          <a:p>
            <a:pPr indent="-336550" lvl="1" marL="914400" rtl="0" algn="l">
              <a:spcBef>
                <a:spcPts val="0"/>
              </a:spcBef>
              <a:spcAft>
                <a:spcPts val="0"/>
              </a:spcAft>
              <a:buSzPts val="1700"/>
              <a:buFont typeface="Arial"/>
              <a:buChar char="○"/>
            </a:pPr>
            <a:r>
              <a:rPr lang="en" sz="1700">
                <a:latin typeface="Arial"/>
                <a:ea typeface="Arial"/>
                <a:cs typeface="Arial"/>
                <a:sym typeface="Arial"/>
              </a:rPr>
              <a:t>RCIA Study Guide / Rites Book</a:t>
            </a:r>
            <a:endParaRPr sz="1700">
              <a:latin typeface="Arial"/>
              <a:ea typeface="Arial"/>
              <a:cs typeface="Arial"/>
              <a:sym typeface="Arial"/>
            </a:endParaRPr>
          </a:p>
          <a:p>
            <a:pPr indent="-336550" lvl="1" marL="914400" rtl="0" algn="l">
              <a:spcBef>
                <a:spcPts val="0"/>
              </a:spcBef>
              <a:spcAft>
                <a:spcPts val="0"/>
              </a:spcAft>
              <a:buSzPts val="1700"/>
              <a:buFont typeface="Arial"/>
              <a:buChar char="○"/>
            </a:pPr>
            <a:r>
              <a:rPr lang="en" sz="1700">
                <a:latin typeface="Arial"/>
                <a:ea typeface="Arial"/>
                <a:cs typeface="Arial"/>
                <a:sym typeface="Arial"/>
              </a:rPr>
              <a:t>A</a:t>
            </a:r>
            <a:r>
              <a:rPr lang="en" sz="1700">
                <a:latin typeface="Arial"/>
                <a:ea typeface="Arial"/>
                <a:cs typeface="Arial"/>
                <a:sym typeface="Arial"/>
              </a:rPr>
              <a:t>ttend workshops together (In-Person + Online)</a:t>
            </a:r>
            <a:endParaRPr sz="1700">
              <a:latin typeface="Arial"/>
              <a:ea typeface="Arial"/>
              <a:cs typeface="Arial"/>
              <a:sym typeface="Arial"/>
            </a:endParaRPr>
          </a:p>
          <a:p>
            <a:pPr indent="-336550" lvl="1" marL="914400" rtl="0" algn="l">
              <a:spcBef>
                <a:spcPts val="0"/>
              </a:spcBef>
              <a:spcAft>
                <a:spcPts val="0"/>
              </a:spcAft>
              <a:buSzPts val="1700"/>
              <a:buFont typeface="Arial"/>
              <a:buChar char="○"/>
            </a:pPr>
            <a:r>
              <a:rPr lang="en" sz="1700">
                <a:latin typeface="Arial"/>
                <a:ea typeface="Arial"/>
                <a:cs typeface="Arial"/>
                <a:sym typeface="Arial"/>
              </a:rPr>
              <a:t>Identify gifts of team members</a:t>
            </a:r>
            <a:endParaRPr sz="1700">
              <a:latin typeface="Arial"/>
              <a:ea typeface="Arial"/>
              <a:cs typeface="Arial"/>
              <a:sym typeface="Arial"/>
            </a:endParaRPr>
          </a:p>
          <a:p>
            <a:pPr indent="-336550" lvl="1" marL="914400" rtl="0" algn="l">
              <a:lnSpc>
                <a:spcPct val="100000"/>
              </a:lnSpc>
              <a:spcBef>
                <a:spcPts val="0"/>
              </a:spcBef>
              <a:spcAft>
                <a:spcPts val="0"/>
              </a:spcAft>
              <a:buSzPts val="1700"/>
              <a:buFont typeface="Arial"/>
              <a:buChar char="○"/>
            </a:pPr>
            <a:r>
              <a:rPr lang="en" sz="1700">
                <a:latin typeface="Arial"/>
                <a:ea typeface="Arial"/>
                <a:cs typeface="Arial"/>
                <a:sym typeface="Arial"/>
              </a:rPr>
              <a:t>Listen to and address concerns</a:t>
            </a:r>
            <a:endParaRPr sz="1700">
              <a:latin typeface="Arial"/>
              <a:ea typeface="Arial"/>
              <a:cs typeface="Arial"/>
              <a:sym typeface="Arial"/>
            </a:endParaRPr>
          </a:p>
          <a:p>
            <a:pPr indent="-336550" lvl="1" marL="914400" rtl="0" algn="l">
              <a:lnSpc>
                <a:spcPct val="100000"/>
              </a:lnSpc>
              <a:spcBef>
                <a:spcPts val="0"/>
              </a:spcBef>
              <a:spcAft>
                <a:spcPts val="0"/>
              </a:spcAft>
              <a:buSzPts val="1700"/>
              <a:buFont typeface="Arial"/>
              <a:buChar char="○"/>
            </a:pPr>
            <a:r>
              <a:rPr lang="en" sz="1700">
                <a:latin typeface="Arial"/>
                <a:ea typeface="Arial"/>
                <a:cs typeface="Arial"/>
                <a:sym typeface="Arial"/>
              </a:rPr>
              <a:t>Train for roles and responsibilities (Catechists, Sponsors, </a:t>
            </a:r>
            <a:endParaRPr sz="1700">
              <a:latin typeface="Arial"/>
              <a:ea typeface="Arial"/>
              <a:cs typeface="Arial"/>
              <a:sym typeface="Arial"/>
            </a:endParaRPr>
          </a:p>
          <a:p>
            <a:pPr indent="0" lvl="0" marL="914400" rtl="0" algn="l">
              <a:lnSpc>
                <a:spcPct val="100000"/>
              </a:lnSpc>
              <a:spcBef>
                <a:spcPts val="0"/>
              </a:spcBef>
              <a:spcAft>
                <a:spcPts val="0"/>
              </a:spcAft>
              <a:buNone/>
            </a:pPr>
            <a:r>
              <a:rPr lang="en" sz="1700">
                <a:latin typeface="Arial"/>
                <a:ea typeface="Arial"/>
                <a:cs typeface="Arial"/>
                <a:sym typeface="Arial"/>
              </a:rPr>
              <a:t>Hospitality, Dismissal Leaders, etc) </a:t>
            </a:r>
            <a:endParaRPr sz="1700">
              <a:latin typeface="Arial"/>
              <a:ea typeface="Arial"/>
              <a:cs typeface="Arial"/>
              <a:sym typeface="Arial"/>
            </a:endParaRPr>
          </a:p>
          <a:p>
            <a:pPr indent="0" lvl="0" marL="457200" rtl="0" algn="l">
              <a:spcBef>
                <a:spcPts val="0"/>
              </a:spcBef>
              <a:spcAft>
                <a:spcPts val="1200"/>
              </a:spcAft>
              <a:buNone/>
            </a:pPr>
            <a:r>
              <a:t/>
            </a:r>
            <a:endParaRPr>
              <a:latin typeface="Arial"/>
              <a:ea typeface="Arial"/>
              <a:cs typeface="Arial"/>
              <a:sym typeface="Arial"/>
            </a:endParaRPr>
          </a:p>
        </p:txBody>
      </p:sp>
      <p:sp>
        <p:nvSpPr>
          <p:cNvPr id="130" name="Google Shape;13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1" name="Google Shape;131;p20"/>
          <p:cNvPicPr preferRelativeResize="0"/>
          <p:nvPr/>
        </p:nvPicPr>
        <p:blipFill>
          <a:blip r:embed="rId3">
            <a:alphaModFix/>
          </a:blip>
          <a:stretch>
            <a:fillRect/>
          </a:stretch>
        </p:blipFill>
        <p:spPr>
          <a:xfrm>
            <a:off x="6201550" y="108125"/>
            <a:ext cx="1001200" cy="1448425"/>
          </a:xfrm>
          <a:prstGeom prst="rect">
            <a:avLst/>
          </a:prstGeom>
          <a:noFill/>
          <a:ln>
            <a:noFill/>
          </a:ln>
        </p:spPr>
      </p:pic>
      <p:pic>
        <p:nvPicPr>
          <p:cNvPr id="132" name="Google Shape;132;p20"/>
          <p:cNvPicPr preferRelativeResize="0"/>
          <p:nvPr/>
        </p:nvPicPr>
        <p:blipFill>
          <a:blip r:embed="rId4">
            <a:alphaModFix/>
          </a:blip>
          <a:stretch>
            <a:fillRect/>
          </a:stretch>
        </p:blipFill>
        <p:spPr>
          <a:xfrm>
            <a:off x="7430270" y="2467388"/>
            <a:ext cx="1626175" cy="893025"/>
          </a:xfrm>
          <a:prstGeom prst="rect">
            <a:avLst/>
          </a:prstGeom>
          <a:noFill/>
          <a:ln>
            <a:noFill/>
          </a:ln>
        </p:spPr>
      </p:pic>
      <p:pic>
        <p:nvPicPr>
          <p:cNvPr id="133" name="Google Shape;133;p20"/>
          <p:cNvPicPr preferRelativeResize="0"/>
          <p:nvPr/>
        </p:nvPicPr>
        <p:blipFill>
          <a:blip r:embed="rId5">
            <a:alphaModFix/>
          </a:blip>
          <a:stretch>
            <a:fillRect/>
          </a:stretch>
        </p:blipFill>
        <p:spPr>
          <a:xfrm>
            <a:off x="7737013" y="108113"/>
            <a:ext cx="828675" cy="885825"/>
          </a:xfrm>
          <a:prstGeom prst="rect">
            <a:avLst/>
          </a:prstGeom>
          <a:noFill/>
          <a:ln>
            <a:noFill/>
          </a:ln>
        </p:spPr>
      </p:pic>
      <p:pic>
        <p:nvPicPr>
          <p:cNvPr id="134" name="Google Shape;134;p20"/>
          <p:cNvPicPr preferRelativeResize="0"/>
          <p:nvPr/>
        </p:nvPicPr>
        <p:blipFill>
          <a:blip r:embed="rId6">
            <a:alphaModFix/>
          </a:blip>
          <a:stretch>
            <a:fillRect/>
          </a:stretch>
        </p:blipFill>
        <p:spPr>
          <a:xfrm>
            <a:off x="8219513" y="1241625"/>
            <a:ext cx="790575" cy="933450"/>
          </a:xfrm>
          <a:prstGeom prst="rect">
            <a:avLst/>
          </a:prstGeom>
          <a:noFill/>
          <a:ln>
            <a:noFill/>
          </a:ln>
        </p:spPr>
      </p:pic>
      <p:pic>
        <p:nvPicPr>
          <p:cNvPr id="135" name="Google Shape;135;p20"/>
          <p:cNvPicPr preferRelativeResize="0"/>
          <p:nvPr/>
        </p:nvPicPr>
        <p:blipFill>
          <a:blip r:embed="rId7">
            <a:alphaModFix/>
          </a:blip>
          <a:stretch>
            <a:fillRect/>
          </a:stretch>
        </p:blipFill>
        <p:spPr>
          <a:xfrm>
            <a:off x="7287263" y="1127550"/>
            <a:ext cx="847725" cy="990600"/>
          </a:xfrm>
          <a:prstGeom prst="rect">
            <a:avLst/>
          </a:prstGeom>
          <a:noFill/>
          <a:ln>
            <a:noFill/>
          </a:ln>
        </p:spPr>
      </p:pic>
      <p:pic>
        <p:nvPicPr>
          <p:cNvPr id="136" name="Google Shape;136;p20"/>
          <p:cNvPicPr preferRelativeResize="0"/>
          <p:nvPr/>
        </p:nvPicPr>
        <p:blipFill>
          <a:blip r:embed="rId8">
            <a:alphaModFix/>
          </a:blip>
          <a:stretch>
            <a:fillRect/>
          </a:stretch>
        </p:blipFill>
        <p:spPr>
          <a:xfrm>
            <a:off x="6535073" y="1680198"/>
            <a:ext cx="631850" cy="845225"/>
          </a:xfrm>
          <a:prstGeom prst="rect">
            <a:avLst/>
          </a:prstGeom>
          <a:noFill/>
          <a:ln>
            <a:noFill/>
          </a:ln>
        </p:spPr>
      </p:pic>
      <p:pic>
        <p:nvPicPr>
          <p:cNvPr id="137" name="Google Shape;137;p20"/>
          <p:cNvPicPr preferRelativeResize="0"/>
          <p:nvPr/>
        </p:nvPicPr>
        <p:blipFill>
          <a:blip r:embed="rId9">
            <a:alphaModFix/>
          </a:blip>
          <a:stretch>
            <a:fillRect/>
          </a:stretch>
        </p:blipFill>
        <p:spPr>
          <a:xfrm>
            <a:off x="6593349" y="3454763"/>
            <a:ext cx="1626175" cy="611786"/>
          </a:xfrm>
          <a:prstGeom prst="rect">
            <a:avLst/>
          </a:prstGeom>
          <a:noFill/>
          <a:ln>
            <a:noFill/>
          </a:ln>
        </p:spPr>
      </p:pic>
      <p:pic>
        <p:nvPicPr>
          <p:cNvPr id="138" name="Google Shape;138;p20"/>
          <p:cNvPicPr preferRelativeResize="0"/>
          <p:nvPr/>
        </p:nvPicPr>
        <p:blipFill>
          <a:blip r:embed="rId10">
            <a:alphaModFix/>
          </a:blip>
          <a:stretch>
            <a:fillRect/>
          </a:stretch>
        </p:blipFill>
        <p:spPr>
          <a:xfrm>
            <a:off x="8348100" y="3992550"/>
            <a:ext cx="533400" cy="495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378425" y="193075"/>
            <a:ext cx="8377800" cy="89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Language for Year-Round/Continuous </a:t>
            </a:r>
            <a:endParaRPr>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    </a:t>
            </a:r>
            <a:r>
              <a:rPr i="1" lang="en">
                <a:latin typeface="Arial"/>
                <a:ea typeface="Arial"/>
                <a:cs typeface="Arial"/>
                <a:sym typeface="Arial"/>
              </a:rPr>
              <a:t> (Catechetical vs Academic)  </a:t>
            </a:r>
            <a:endParaRPr i="1">
              <a:latin typeface="Arial"/>
              <a:ea typeface="Arial"/>
              <a:cs typeface="Arial"/>
              <a:sym typeface="Arial"/>
            </a:endParaRPr>
          </a:p>
        </p:txBody>
      </p:sp>
      <p:sp>
        <p:nvSpPr>
          <p:cNvPr id="144" name="Google Shape;144;p21"/>
          <p:cNvSpPr txBox="1"/>
          <p:nvPr>
            <p:ph idx="1" type="body"/>
          </p:nvPr>
        </p:nvSpPr>
        <p:spPr>
          <a:xfrm>
            <a:off x="270300" y="1283950"/>
            <a:ext cx="8680500" cy="32847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1200"/>
              </a:spcBef>
              <a:spcAft>
                <a:spcPts val="0"/>
              </a:spcAft>
              <a:buSzPts val="2000"/>
              <a:buFont typeface="Arial"/>
              <a:buChar char="●"/>
            </a:pPr>
            <a:r>
              <a:rPr b="1" lang="en" sz="2000">
                <a:latin typeface="Arial"/>
                <a:ea typeface="Arial"/>
                <a:cs typeface="Arial"/>
                <a:sym typeface="Arial"/>
              </a:rPr>
              <a:t>RCIA</a:t>
            </a:r>
            <a:r>
              <a:rPr lang="en" sz="2000">
                <a:latin typeface="Arial"/>
                <a:ea typeface="Arial"/>
                <a:cs typeface="Arial"/>
                <a:sym typeface="Arial"/>
              </a:rPr>
              <a:t> </a:t>
            </a:r>
            <a:r>
              <a:rPr b="1" lang="en" sz="2000">
                <a:latin typeface="Arial"/>
                <a:ea typeface="Arial"/>
                <a:cs typeface="Arial"/>
                <a:sym typeface="Arial"/>
              </a:rPr>
              <a:t>process,</a:t>
            </a:r>
            <a:r>
              <a:rPr lang="en" sz="2000">
                <a:latin typeface="Arial"/>
                <a:ea typeface="Arial"/>
                <a:cs typeface="Arial"/>
                <a:sym typeface="Arial"/>
              </a:rPr>
              <a:t> </a:t>
            </a:r>
            <a:r>
              <a:rPr i="1" lang="en" sz="2000">
                <a:latin typeface="Arial"/>
                <a:ea typeface="Arial"/>
                <a:cs typeface="Arial"/>
                <a:sym typeface="Arial"/>
              </a:rPr>
              <a:t>not</a:t>
            </a:r>
            <a:r>
              <a:rPr lang="en" sz="2000">
                <a:latin typeface="Arial"/>
                <a:ea typeface="Arial"/>
                <a:cs typeface="Arial"/>
                <a:sym typeface="Arial"/>
              </a:rPr>
              <a:t> a program or a class</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b="1" lang="en" sz="2000">
                <a:latin typeface="Arial"/>
                <a:ea typeface="Arial"/>
                <a:cs typeface="Arial"/>
                <a:sym typeface="Arial"/>
              </a:rPr>
              <a:t>Session,</a:t>
            </a:r>
            <a:r>
              <a:rPr lang="en" sz="2000">
                <a:latin typeface="Arial"/>
                <a:ea typeface="Arial"/>
                <a:cs typeface="Arial"/>
                <a:sym typeface="Arial"/>
              </a:rPr>
              <a:t> </a:t>
            </a:r>
            <a:r>
              <a:rPr i="1" lang="en" sz="2000">
                <a:latin typeface="Arial"/>
                <a:ea typeface="Arial"/>
                <a:cs typeface="Arial"/>
                <a:sym typeface="Arial"/>
              </a:rPr>
              <a:t>not</a:t>
            </a:r>
            <a:r>
              <a:rPr lang="en" sz="2000">
                <a:latin typeface="Arial"/>
                <a:ea typeface="Arial"/>
                <a:cs typeface="Arial"/>
                <a:sym typeface="Arial"/>
              </a:rPr>
              <a:t> class</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b="1" lang="en" sz="2000">
                <a:latin typeface="Arial"/>
                <a:ea typeface="Arial"/>
                <a:cs typeface="Arial"/>
                <a:sym typeface="Arial"/>
              </a:rPr>
              <a:t>Catechist</a:t>
            </a:r>
            <a:r>
              <a:rPr lang="en" sz="2000">
                <a:latin typeface="Arial"/>
                <a:ea typeface="Arial"/>
                <a:cs typeface="Arial"/>
                <a:sym typeface="Arial"/>
              </a:rPr>
              <a:t>, </a:t>
            </a:r>
            <a:r>
              <a:rPr b="1" lang="en" sz="2000">
                <a:latin typeface="Arial"/>
                <a:ea typeface="Arial"/>
                <a:cs typeface="Arial"/>
                <a:sym typeface="Arial"/>
              </a:rPr>
              <a:t>Facilitator</a:t>
            </a:r>
            <a:r>
              <a:rPr lang="en" sz="2000">
                <a:latin typeface="Arial"/>
                <a:ea typeface="Arial"/>
                <a:cs typeface="Arial"/>
                <a:sym typeface="Arial"/>
              </a:rPr>
              <a:t>, or </a:t>
            </a:r>
            <a:r>
              <a:rPr b="1" lang="en" sz="2000">
                <a:latin typeface="Arial"/>
                <a:ea typeface="Arial"/>
                <a:cs typeface="Arial"/>
                <a:sym typeface="Arial"/>
              </a:rPr>
              <a:t>Leader;</a:t>
            </a:r>
            <a:r>
              <a:rPr lang="en" sz="2000">
                <a:latin typeface="Arial"/>
                <a:ea typeface="Arial"/>
                <a:cs typeface="Arial"/>
                <a:sym typeface="Arial"/>
              </a:rPr>
              <a:t> </a:t>
            </a:r>
            <a:r>
              <a:rPr i="1" lang="en" sz="2000">
                <a:latin typeface="Arial"/>
                <a:ea typeface="Arial"/>
                <a:cs typeface="Arial"/>
                <a:sym typeface="Arial"/>
              </a:rPr>
              <a:t>not</a:t>
            </a:r>
            <a:r>
              <a:rPr lang="en" sz="2000">
                <a:latin typeface="Arial"/>
                <a:ea typeface="Arial"/>
                <a:cs typeface="Arial"/>
                <a:sym typeface="Arial"/>
              </a:rPr>
              <a:t> teacher or instructor</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b="1" lang="en" sz="2000">
                <a:latin typeface="Arial"/>
                <a:ea typeface="Arial"/>
                <a:cs typeface="Arial"/>
                <a:sym typeface="Arial"/>
              </a:rPr>
              <a:t>Group,</a:t>
            </a:r>
            <a:r>
              <a:rPr lang="en" sz="2000">
                <a:latin typeface="Arial"/>
                <a:ea typeface="Arial"/>
                <a:cs typeface="Arial"/>
                <a:sym typeface="Arial"/>
              </a:rPr>
              <a:t> </a:t>
            </a:r>
            <a:r>
              <a:rPr i="1" lang="en" sz="2000">
                <a:latin typeface="Arial"/>
                <a:ea typeface="Arial"/>
                <a:cs typeface="Arial"/>
                <a:sym typeface="Arial"/>
              </a:rPr>
              <a:t>not</a:t>
            </a:r>
            <a:r>
              <a:rPr lang="en" sz="2000">
                <a:latin typeface="Arial"/>
                <a:ea typeface="Arial"/>
                <a:cs typeface="Arial"/>
                <a:sym typeface="Arial"/>
              </a:rPr>
              <a:t> students or class</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b="1" lang="en" sz="2000">
                <a:latin typeface="Arial"/>
                <a:ea typeface="Arial"/>
                <a:cs typeface="Arial"/>
                <a:sym typeface="Arial"/>
              </a:rPr>
              <a:t>Join </a:t>
            </a:r>
            <a:r>
              <a:rPr lang="en" sz="2000">
                <a:latin typeface="Arial"/>
                <a:ea typeface="Arial"/>
                <a:cs typeface="Arial"/>
                <a:sym typeface="Arial"/>
              </a:rPr>
              <a:t>or </a:t>
            </a:r>
            <a:r>
              <a:rPr b="1" lang="en" sz="2000">
                <a:latin typeface="Arial"/>
                <a:ea typeface="Arial"/>
                <a:cs typeface="Arial"/>
                <a:sym typeface="Arial"/>
              </a:rPr>
              <a:t>enter, </a:t>
            </a:r>
            <a:r>
              <a:rPr i="1" lang="en" sz="2000">
                <a:latin typeface="Arial"/>
                <a:ea typeface="Arial"/>
                <a:cs typeface="Arial"/>
                <a:sym typeface="Arial"/>
              </a:rPr>
              <a:t>not</a:t>
            </a:r>
            <a:r>
              <a:rPr lang="en" sz="2000">
                <a:latin typeface="Arial"/>
                <a:ea typeface="Arial"/>
                <a:cs typeface="Arial"/>
                <a:sym typeface="Arial"/>
              </a:rPr>
              <a:t> start or begin</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b="1" lang="en" sz="2000">
                <a:latin typeface="Arial"/>
                <a:ea typeface="Arial"/>
                <a:cs typeface="Arial"/>
                <a:sym typeface="Arial"/>
              </a:rPr>
              <a:t>The </a:t>
            </a:r>
            <a:r>
              <a:rPr b="1" lang="en" sz="2000">
                <a:latin typeface="Arial"/>
                <a:ea typeface="Arial"/>
                <a:cs typeface="Arial"/>
                <a:sym typeface="Arial"/>
              </a:rPr>
              <a:t>rest of your life with Christ OR Continuing the journey, </a:t>
            </a:r>
            <a:r>
              <a:rPr i="1" lang="en" sz="2000">
                <a:latin typeface="Arial"/>
                <a:ea typeface="Arial"/>
                <a:cs typeface="Arial"/>
                <a:sym typeface="Arial"/>
              </a:rPr>
              <a:t>not </a:t>
            </a:r>
            <a:r>
              <a:rPr lang="en" sz="2000">
                <a:latin typeface="Arial"/>
                <a:ea typeface="Arial"/>
                <a:cs typeface="Arial"/>
                <a:sym typeface="Arial"/>
              </a:rPr>
              <a:t>end</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b="1" lang="en" sz="2000">
                <a:latin typeface="Arial"/>
                <a:ea typeface="Arial"/>
                <a:cs typeface="Arial"/>
                <a:sym typeface="Arial"/>
              </a:rPr>
              <a:t>Spiritual journey of accompaniment,</a:t>
            </a:r>
            <a:r>
              <a:rPr lang="en" sz="2000">
                <a:latin typeface="Arial"/>
                <a:ea typeface="Arial"/>
                <a:cs typeface="Arial"/>
                <a:sym typeface="Arial"/>
              </a:rPr>
              <a:t> </a:t>
            </a:r>
            <a:r>
              <a:rPr i="1" lang="en" sz="2000">
                <a:latin typeface="Arial"/>
                <a:ea typeface="Arial"/>
                <a:cs typeface="Arial"/>
                <a:sym typeface="Arial"/>
              </a:rPr>
              <a:t>not</a:t>
            </a:r>
            <a:r>
              <a:rPr lang="en" sz="2000">
                <a:latin typeface="Arial"/>
                <a:ea typeface="Arial"/>
                <a:cs typeface="Arial"/>
                <a:sym typeface="Arial"/>
              </a:rPr>
              <a:t> series of classes</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b="1" lang="en" sz="2000">
                <a:latin typeface="Arial"/>
                <a:ea typeface="Arial"/>
                <a:cs typeface="Arial"/>
                <a:sym typeface="Arial"/>
              </a:rPr>
              <a:t>Apprenticeship</a:t>
            </a:r>
            <a:r>
              <a:rPr lang="en" sz="2000">
                <a:latin typeface="Arial"/>
                <a:ea typeface="Arial"/>
                <a:cs typeface="Arial"/>
                <a:sym typeface="Arial"/>
              </a:rPr>
              <a:t>, </a:t>
            </a:r>
            <a:r>
              <a:rPr i="1" lang="en" sz="2000">
                <a:latin typeface="Arial"/>
                <a:ea typeface="Arial"/>
                <a:cs typeface="Arial"/>
                <a:sym typeface="Arial"/>
              </a:rPr>
              <a:t>not</a:t>
            </a:r>
            <a:r>
              <a:rPr lang="en" sz="2000">
                <a:latin typeface="Arial"/>
                <a:ea typeface="Arial"/>
                <a:cs typeface="Arial"/>
                <a:sym typeface="Arial"/>
              </a:rPr>
              <a:t> teaching or training</a:t>
            </a:r>
            <a:endParaRPr sz="2000">
              <a:latin typeface="Arial"/>
              <a:ea typeface="Arial"/>
              <a:cs typeface="Arial"/>
              <a:sym typeface="Arial"/>
            </a:endParaRPr>
          </a:p>
          <a:p>
            <a:pPr indent="0" lvl="0" marL="0" rtl="0" algn="l">
              <a:spcBef>
                <a:spcPts val="1200"/>
              </a:spcBef>
              <a:spcAft>
                <a:spcPts val="1200"/>
              </a:spcAft>
              <a:buNone/>
            </a:pPr>
            <a:r>
              <a:t/>
            </a:r>
            <a:endParaRPr sz="1900">
              <a:latin typeface="Arial"/>
              <a:ea typeface="Arial"/>
              <a:cs typeface="Arial"/>
              <a:sym typeface="Arial"/>
            </a:endParaRPr>
          </a:p>
        </p:txBody>
      </p:sp>
      <p:sp>
        <p:nvSpPr>
          <p:cNvPr id="145" name="Google Shape;14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