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7"/>
  </p:notesMasterIdLst>
  <p:sldIdLst>
    <p:sldId id="256" r:id="rId2"/>
    <p:sldId id="356" r:id="rId3"/>
    <p:sldId id="257" r:id="rId4"/>
    <p:sldId id="260" r:id="rId5"/>
    <p:sldId id="261" r:id="rId6"/>
    <p:sldId id="263" r:id="rId7"/>
    <p:sldId id="265" r:id="rId8"/>
    <p:sldId id="266" r:id="rId9"/>
    <p:sldId id="267" r:id="rId10"/>
    <p:sldId id="268" r:id="rId11"/>
    <p:sldId id="269" r:id="rId12"/>
    <p:sldId id="270" r:id="rId13"/>
    <p:sldId id="272" r:id="rId14"/>
    <p:sldId id="274" r:id="rId15"/>
    <p:sldId id="278" r:id="rId16"/>
    <p:sldId id="279" r:id="rId17"/>
    <p:sldId id="281" r:id="rId18"/>
    <p:sldId id="288" r:id="rId19"/>
    <p:sldId id="284" r:id="rId20"/>
    <p:sldId id="285" r:id="rId21"/>
    <p:sldId id="286" r:id="rId22"/>
    <p:sldId id="287" r:id="rId23"/>
    <p:sldId id="355" r:id="rId24"/>
    <p:sldId id="354" r:id="rId25"/>
    <p:sldId id="34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6" autoAdjust="0"/>
    <p:restoredTop sz="75782"/>
  </p:normalViewPr>
  <p:slideViewPr>
    <p:cSldViewPr snapToGrid="0">
      <p:cViewPr varScale="1">
        <p:scale>
          <a:sx n="40" d="100"/>
          <a:sy n="40" d="100"/>
        </p:scale>
        <p:origin x="5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Guzman" userId="122fa87f82ba6fe0" providerId="LiveId" clId="{7BC59C02-3B25-41FD-92AE-63BCFC2B7DDD}"/>
    <pc:docChg chg="undo custSel addSld delSld modSld">
      <pc:chgData name="Luis Guzman" userId="122fa87f82ba6fe0" providerId="LiveId" clId="{7BC59C02-3B25-41FD-92AE-63BCFC2B7DDD}" dt="2023-08-03T19:27:39.865" v="113" actId="2696"/>
      <pc:docMkLst>
        <pc:docMk/>
      </pc:docMkLst>
      <pc:sldChg chg="modSp">
        <pc:chgData name="Luis Guzman" userId="122fa87f82ba6fe0" providerId="LiveId" clId="{7BC59C02-3B25-41FD-92AE-63BCFC2B7DDD}" dt="2023-08-03T19:07:09.816" v="23" actId="20577"/>
        <pc:sldMkLst>
          <pc:docMk/>
          <pc:sldMk cId="1046623345" sldId="260"/>
        </pc:sldMkLst>
        <pc:spChg chg="mod">
          <ac:chgData name="Luis Guzman" userId="122fa87f82ba6fe0" providerId="LiveId" clId="{7BC59C02-3B25-41FD-92AE-63BCFC2B7DDD}" dt="2023-08-03T19:07:09.816" v="23" actId="20577"/>
          <ac:spMkLst>
            <pc:docMk/>
            <pc:sldMk cId="1046623345" sldId="260"/>
            <ac:spMk id="2" creationId="{0AE80A04-8835-CA03-A8D7-D8B8DC43CD30}"/>
          </ac:spMkLst>
        </pc:spChg>
      </pc:sldChg>
      <pc:sldChg chg="modSp mod">
        <pc:chgData name="Luis Guzman" userId="122fa87f82ba6fe0" providerId="LiveId" clId="{7BC59C02-3B25-41FD-92AE-63BCFC2B7DDD}" dt="2023-08-03T19:24:05.894" v="110" actId="6549"/>
        <pc:sldMkLst>
          <pc:docMk/>
          <pc:sldMk cId="4027094930" sldId="267"/>
        </pc:sldMkLst>
        <pc:spChg chg="mod">
          <ac:chgData name="Luis Guzman" userId="122fa87f82ba6fe0" providerId="LiveId" clId="{7BC59C02-3B25-41FD-92AE-63BCFC2B7DDD}" dt="2023-08-03T19:24:05.894" v="110" actId="6549"/>
          <ac:spMkLst>
            <pc:docMk/>
            <pc:sldMk cId="4027094930" sldId="267"/>
            <ac:spMk id="5" creationId="{EAE8F009-D222-F3A8-27CF-E89C61345E7E}"/>
          </ac:spMkLst>
        </pc:spChg>
      </pc:sldChg>
      <pc:sldChg chg="modSp">
        <pc:chgData name="Luis Guzman" userId="122fa87f82ba6fe0" providerId="LiveId" clId="{7BC59C02-3B25-41FD-92AE-63BCFC2B7DDD}" dt="2023-08-03T19:25:21.075" v="111" actId="313"/>
        <pc:sldMkLst>
          <pc:docMk/>
          <pc:sldMk cId="1739619166" sldId="268"/>
        </pc:sldMkLst>
        <pc:spChg chg="mod">
          <ac:chgData name="Luis Guzman" userId="122fa87f82ba6fe0" providerId="LiveId" clId="{7BC59C02-3B25-41FD-92AE-63BCFC2B7DDD}" dt="2023-08-03T19:25:21.075" v="111" actId="313"/>
          <ac:spMkLst>
            <pc:docMk/>
            <pc:sldMk cId="1739619166" sldId="268"/>
            <ac:spMk id="5" creationId="{EAE8F009-D222-F3A8-27CF-E89C61345E7E}"/>
          </ac:spMkLst>
        </pc:spChg>
      </pc:sldChg>
      <pc:sldChg chg="add del">
        <pc:chgData name="Luis Guzman" userId="122fa87f82ba6fe0" providerId="LiveId" clId="{7BC59C02-3B25-41FD-92AE-63BCFC2B7DDD}" dt="2023-08-03T19:27:39.865" v="113" actId="2696"/>
        <pc:sldMkLst>
          <pc:docMk/>
          <pc:sldMk cId="2113887629"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8F9DC1-5F82-0346-865E-139A3FF19496}"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6F1BD-EC77-6B43-86A2-1CD87E5F8F65}" type="slidenum">
              <a:rPr lang="en-US" smtClean="0"/>
              <a:t>‹#›</a:t>
            </a:fld>
            <a:endParaRPr lang="en-US"/>
          </a:p>
        </p:txBody>
      </p:sp>
    </p:spTree>
    <p:extLst>
      <p:ext uri="{BB962C8B-B14F-4D97-AF65-F5344CB8AC3E}">
        <p14:creationId xmlns:p14="http://schemas.microsoft.com/office/powerpoint/2010/main" val="2115790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5</a:t>
            </a:fld>
            <a:endParaRPr lang="en-US"/>
          </a:p>
        </p:txBody>
      </p:sp>
    </p:spTree>
    <p:extLst>
      <p:ext uri="{BB962C8B-B14F-4D97-AF65-F5344CB8AC3E}">
        <p14:creationId xmlns:p14="http://schemas.microsoft.com/office/powerpoint/2010/main" val="2723381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CA9B00F-9BBC-4326-A763-81BD2143BB75}" type="slidenum">
              <a:rPr lang="en-US" smtClean="0"/>
              <a:pPr/>
              <a:t>25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10-03a</a:t>
            </a:r>
          </a:p>
        </p:txBody>
      </p:sp>
    </p:spTree>
    <p:extLst>
      <p:ext uri="{BB962C8B-B14F-4D97-AF65-F5344CB8AC3E}">
        <p14:creationId xmlns:p14="http://schemas.microsoft.com/office/powerpoint/2010/main" val="261762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2C6F1BD-EC77-6B43-86A2-1CD87E5F8F65}" type="slidenum">
              <a:rPr lang="en-US" smtClean="0"/>
              <a:t>11</a:t>
            </a:fld>
            <a:endParaRPr lang="en-US"/>
          </a:p>
        </p:txBody>
      </p:sp>
    </p:spTree>
    <p:extLst>
      <p:ext uri="{BB962C8B-B14F-4D97-AF65-F5344CB8AC3E}">
        <p14:creationId xmlns:p14="http://schemas.microsoft.com/office/powerpoint/2010/main" val="18808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2C6F1BD-EC77-6B43-86A2-1CD87E5F8F65}" type="slidenum">
              <a:rPr lang="en-US" smtClean="0"/>
              <a:t>14</a:t>
            </a:fld>
            <a:endParaRPr lang="en-US"/>
          </a:p>
        </p:txBody>
      </p:sp>
    </p:spTree>
    <p:extLst>
      <p:ext uri="{BB962C8B-B14F-4D97-AF65-F5344CB8AC3E}">
        <p14:creationId xmlns:p14="http://schemas.microsoft.com/office/powerpoint/2010/main" val="206641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2C6F1BD-EC77-6B43-86A2-1CD87E5F8F65}" type="slidenum">
              <a:rPr lang="en-US" smtClean="0"/>
              <a:t>18</a:t>
            </a:fld>
            <a:endParaRPr lang="en-US"/>
          </a:p>
        </p:txBody>
      </p:sp>
    </p:spTree>
    <p:extLst>
      <p:ext uri="{BB962C8B-B14F-4D97-AF65-F5344CB8AC3E}">
        <p14:creationId xmlns:p14="http://schemas.microsoft.com/office/powerpoint/2010/main" val="227100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19</a:t>
            </a:fld>
            <a:endParaRPr lang="en-US"/>
          </a:p>
        </p:txBody>
      </p:sp>
    </p:spTree>
    <p:extLst>
      <p:ext uri="{BB962C8B-B14F-4D97-AF65-F5344CB8AC3E}">
        <p14:creationId xmlns:p14="http://schemas.microsoft.com/office/powerpoint/2010/main" val="3715779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20</a:t>
            </a:fld>
            <a:endParaRPr lang="en-US"/>
          </a:p>
        </p:txBody>
      </p:sp>
    </p:spTree>
    <p:extLst>
      <p:ext uri="{BB962C8B-B14F-4D97-AF65-F5344CB8AC3E}">
        <p14:creationId xmlns:p14="http://schemas.microsoft.com/office/powerpoint/2010/main" val="399036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21</a:t>
            </a:fld>
            <a:endParaRPr lang="en-US"/>
          </a:p>
        </p:txBody>
      </p:sp>
    </p:spTree>
    <p:extLst>
      <p:ext uri="{BB962C8B-B14F-4D97-AF65-F5344CB8AC3E}">
        <p14:creationId xmlns:p14="http://schemas.microsoft.com/office/powerpoint/2010/main" val="565108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6F1BD-EC77-6B43-86A2-1CD87E5F8F65}" type="slidenum">
              <a:rPr lang="en-US" smtClean="0"/>
              <a:t>22</a:t>
            </a:fld>
            <a:endParaRPr lang="en-US"/>
          </a:p>
        </p:txBody>
      </p:sp>
    </p:spTree>
    <p:extLst>
      <p:ext uri="{BB962C8B-B14F-4D97-AF65-F5344CB8AC3E}">
        <p14:creationId xmlns:p14="http://schemas.microsoft.com/office/powerpoint/2010/main" val="3909730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04A7AB-3FAC-4921-BA19-552942D846BF}" type="slidenum">
              <a:rPr lang="en-US" smtClean="0"/>
              <a:pPr/>
              <a:t>24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Track 4  Page 117</a:t>
            </a:r>
          </a:p>
        </p:txBody>
      </p:sp>
    </p:spTree>
    <p:extLst>
      <p:ext uri="{BB962C8B-B14F-4D97-AF65-F5344CB8AC3E}">
        <p14:creationId xmlns:p14="http://schemas.microsoft.com/office/powerpoint/2010/main" val="3969694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0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39255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23685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6896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11001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62744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9196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74181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08314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5138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8/3/2023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16910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8/3/2023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88058463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pacatholic.org/usccb-chairman-responds-to-supreme-court-decision-to-take-marriage-cases/" TargetMode="Externa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182055" y="351693"/>
            <a:ext cx="7815142" cy="1990064"/>
          </a:xfrm>
        </p:spPr>
        <p:txBody>
          <a:bodyPr>
            <a:normAutofit/>
          </a:bodyPr>
          <a:lstStyle/>
          <a:p>
            <a:r>
              <a:rPr lang="es-MX" dirty="0"/>
              <a:t>Como leer y aplicar el Manual del rito</a:t>
            </a:r>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843689" y="518140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images-na.ssl-images-amazon.com/images/I/210ugStgrCL.jpg">
            <a:extLst>
              <a:ext uri="{FF2B5EF4-FFF2-40B4-BE49-F238E27FC236}">
                <a16:creationId xmlns:a16="http://schemas.microsoft.com/office/drawing/2014/main" id="{D3CDB01B-B4D3-14CF-59F8-B1379DAF2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39" y="1371600"/>
            <a:ext cx="3950676" cy="4935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8CB9E34D-8683-A078-C4EB-3D26886EBFC8}"/>
              </a:ext>
            </a:extLst>
          </p:cNvPr>
          <p:cNvPicPr>
            <a:picLocks noChangeAspect="1"/>
          </p:cNvPicPr>
          <p:nvPr/>
        </p:nvPicPr>
        <p:blipFill>
          <a:blip r:embed="rId4"/>
          <a:stretch>
            <a:fillRect/>
          </a:stretch>
        </p:blipFill>
        <p:spPr>
          <a:xfrm>
            <a:off x="646771" y="2286000"/>
            <a:ext cx="4196918" cy="2286000"/>
          </a:xfrm>
          <a:prstGeom prst="rect">
            <a:avLst/>
          </a:prstGeom>
        </p:spPr>
      </p:pic>
      <p:sp>
        <p:nvSpPr>
          <p:cNvPr id="7" name="CuadroTexto 6">
            <a:extLst>
              <a:ext uri="{FF2B5EF4-FFF2-40B4-BE49-F238E27FC236}">
                <a16:creationId xmlns:a16="http://schemas.microsoft.com/office/drawing/2014/main" id="{703473A1-205D-0707-3965-92F6B2051FC2}"/>
              </a:ext>
            </a:extLst>
          </p:cNvPr>
          <p:cNvSpPr txBox="1"/>
          <p:nvPr/>
        </p:nvSpPr>
        <p:spPr>
          <a:xfrm>
            <a:off x="134386" y="4990629"/>
            <a:ext cx="5786912" cy="92333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Kathy </a:t>
            </a:r>
            <a:r>
              <a:rPr lang="en-US" b="1" dirty="0" err="1">
                <a:effectLst>
                  <a:outerShdw blurRad="38100" dist="38100" dir="2700000" algn="tl">
                    <a:srgbClr val="000000">
                      <a:alpha val="43137"/>
                    </a:srgbClr>
                  </a:outerShdw>
                </a:effectLst>
              </a:rPr>
              <a:t>Kuczka</a:t>
            </a:r>
            <a:r>
              <a:rPr lang="en-US" b="1" dirty="0">
                <a:effectLst>
                  <a:outerShdw blurRad="38100" dist="38100" dir="2700000" algn="tl">
                    <a:srgbClr val="000000">
                      <a:alpha val="43137"/>
                    </a:srgbClr>
                  </a:outerShdw>
                </a:effectLst>
              </a:rPr>
              <a:t>, Santo Tomas de Aquino</a:t>
            </a:r>
          </a:p>
          <a:p>
            <a:r>
              <a:rPr lang="en-US" b="1" dirty="0">
                <a:effectLst>
                  <a:outerShdw blurRad="38100" dist="38100" dir="2700000" algn="tl">
                    <a:srgbClr val="000000">
                      <a:alpha val="43137"/>
                    </a:srgbClr>
                  </a:outerShdw>
                </a:effectLst>
              </a:rPr>
              <a:t>Adolfo </a:t>
            </a:r>
            <a:r>
              <a:rPr lang="en-US" b="1" dirty="0" err="1">
                <a:effectLst>
                  <a:outerShdw blurRad="38100" dist="38100" dir="2700000" algn="tl">
                    <a:srgbClr val="000000">
                      <a:alpha val="43137"/>
                    </a:srgbClr>
                  </a:outerShdw>
                </a:effectLst>
              </a:rPr>
              <a:t>Trana</a:t>
            </a:r>
            <a:r>
              <a:rPr lang="en-US" b="1" dirty="0">
                <a:effectLst>
                  <a:outerShdw blurRad="38100" dist="38100" dir="2700000" algn="tl">
                    <a:srgbClr val="000000">
                      <a:alpha val="43137"/>
                    </a:srgbClr>
                  </a:outerShdw>
                </a:effectLst>
              </a:rPr>
              <a:t>, San Patricio</a:t>
            </a:r>
          </a:p>
          <a:p>
            <a:r>
              <a:rPr lang="en-US" b="1" dirty="0">
                <a:effectLst>
                  <a:outerShdw blurRad="38100" dist="38100" dir="2700000" algn="tl">
                    <a:srgbClr val="000000">
                      <a:alpha val="43137"/>
                    </a:srgbClr>
                  </a:outerShdw>
                </a:effectLst>
              </a:rPr>
              <a:t>Dr. Luis Guzman, CTK y Divina Misericordia </a:t>
            </a:r>
          </a:p>
        </p:txBody>
      </p:sp>
    </p:spTree>
    <p:extLst>
      <p:ext uri="{BB962C8B-B14F-4D97-AF65-F5344CB8AC3E}">
        <p14:creationId xmlns:p14="http://schemas.microsoft.com/office/powerpoint/2010/main" val="354537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0" y="123293"/>
            <a:ext cx="8303173" cy="5724644"/>
          </a:xfrm>
          <a:prstGeom prst="rect">
            <a:avLst/>
          </a:prstGeom>
          <a:noFill/>
        </p:spPr>
        <p:txBody>
          <a:bodyPr wrap="square" rtlCol="0">
            <a:spAutoFit/>
          </a:bodyPr>
          <a:lstStyle/>
          <a:p>
            <a:pPr marL="0" marR="0">
              <a:spcBef>
                <a:spcPts val="0"/>
              </a:spcBef>
              <a:spcAft>
                <a:spcPts val="0"/>
              </a:spcAft>
            </a:pPr>
            <a:r>
              <a:rPr lang="es-MX"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Introducción al Rito de Iniciación Cristiana de los Adultos</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Parágrafos 1-35</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1.El Rito de la Iniciación Cristiana se destina a los adultos que al oír el anuncio del misterio de Cristo, y bajo la acción del Espíritu Santo en sus corazones, consciente y libremente buscan al Dios vivo y emprenden el camino de la fe y de la conversión. </a:t>
            </a:r>
          </a:p>
          <a:p>
            <a:pPr marL="0" marR="0">
              <a:spcBef>
                <a:spcPts val="0"/>
              </a:spcBef>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4.La iniciación delos catecúmenos se hace gradualmente, en conexión con la comunidad de fieles.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5.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Ritual de la Iniciación se adapta al cambio espiritual de los adultos, que es muy variado según la gracia multiforme de Dios, la libre cooperación de los individuos, la acción de la Iglesia y las circunstancias de tiempo y lugar.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8.</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iniciación de los cristianos no es otra cosa que la primera participación sacramental en la Muerte y resurrección de Cristo.</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9.</a:t>
            </a:r>
            <a:r>
              <a:rPr lang="es-MX" sz="1800" dirty="0">
                <a:effectLst/>
                <a:latin typeface="Calibri" panose="020F0502020204030204" pitchFamily="34" charset="0"/>
                <a:ea typeface="Calibri" panose="020F0502020204030204" pitchFamily="34" charset="0"/>
                <a:cs typeface="Times New Roman" panose="02020603050405020304" pitchFamily="18" charset="0"/>
              </a:rPr>
              <a:t>El pueblo de Dios representado por la Iglesia local, siempre debe entender y mostrar que la iniciación de los adultos es cosa suya y asunto que atañe a todos los bautizados.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2" descr="https://images-na.ssl-images-amazon.com/images/I/210ugStgrCL.jpg">
            <a:extLst>
              <a:ext uri="{FF2B5EF4-FFF2-40B4-BE49-F238E27FC236}">
                <a16:creationId xmlns:a16="http://schemas.microsoft.com/office/drawing/2014/main" id="{385EB2F2-BF35-8C0F-B232-41B59089E1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231" y="1371600"/>
            <a:ext cx="3446584"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6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3" end="3"/>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p:cTn id="13"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5" end="5"/>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p:cTn id="1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6" end="6"/>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p:cTn id="25"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7" end="7"/>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p:cTn id="31"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8" end="8"/>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calcmode="lin" valueType="num">
                                      <p:cBhvr>
                                        <p:cTn id="37"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9" end="9"/>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9" end="9"/>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p:cTn id="4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44"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45"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46" dur="1000"/>
                                        <p:tgtEl>
                                          <p:spTgt spid="5">
                                            <p:txEl>
                                              <p:pRg st="10" end="10"/>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5">
                                            <p:txEl>
                                              <p:pRg st="11" end="11"/>
                                            </p:txEl>
                                          </p:spTgt>
                                        </p:tgtEl>
                                        <p:attrNameLst>
                                          <p:attrName>style.visibility</p:attrName>
                                        </p:attrNameLst>
                                      </p:cBhvr>
                                      <p:to>
                                        <p:strVal val="visible"/>
                                      </p:to>
                                    </p:set>
                                    <p:anim calcmode="lin" valueType="num">
                                      <p:cBhvr>
                                        <p:cTn id="49"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0"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51" dur="1000" fill="hold"/>
                                        <p:tgtEl>
                                          <p:spTgt spid="5">
                                            <p:txEl>
                                              <p:pRg st="11" end="11"/>
                                            </p:txEl>
                                          </p:spTgt>
                                        </p:tgtEl>
                                        <p:attrNameLst>
                                          <p:attrName>style.rotation</p:attrName>
                                        </p:attrNameLst>
                                      </p:cBhvr>
                                      <p:tavLst>
                                        <p:tav tm="0">
                                          <p:val>
                                            <p:fltVal val="90"/>
                                          </p:val>
                                        </p:tav>
                                        <p:tav tm="100000">
                                          <p:val>
                                            <p:fltVal val="0"/>
                                          </p:val>
                                        </p:tav>
                                      </p:tavLst>
                                    </p:anim>
                                    <p:animEffect transition="in" filter="fade">
                                      <p:cBhvr>
                                        <p:cTn id="52" dur="1000"/>
                                        <p:tgtEl>
                                          <p:spTgt spid="5">
                                            <p:txEl>
                                              <p:pRg st="11" end="11"/>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p:cTn id="55"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73572" y="502435"/>
            <a:ext cx="8507719" cy="4185761"/>
          </a:xfrm>
          <a:prstGeom prst="rect">
            <a:avLst/>
          </a:prstGeom>
          <a:noFill/>
        </p:spPr>
        <p:txBody>
          <a:bodyPr wrap="square" rtlCol="0">
            <a:spAutoFit/>
          </a:bodyPr>
          <a:lstStyle/>
          <a:p>
            <a:pPr marL="0" marR="0">
              <a:spcBef>
                <a:spcPts val="0"/>
              </a:spcBef>
              <a:spcAft>
                <a:spcPts val="0"/>
              </a:spcAft>
            </a:pPr>
            <a:r>
              <a:rPr lang="es-MX" sz="3200" b="1" dirty="0">
                <a:effectLst/>
                <a:latin typeface="Calibri" panose="020F0502020204030204" pitchFamily="34" charset="0"/>
                <a:ea typeface="Calibri" panose="020F0502020204030204" pitchFamily="34" charset="0"/>
                <a:cs typeface="Times New Roman" panose="02020603050405020304" pitchFamily="18" charset="0"/>
              </a:rPr>
              <a:t>Aceptación en la Orden del Catecumenado</a:t>
            </a:r>
            <a:endParaRPr lang="es-MX"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41. De gran importancia es el rito llamado “Rito de Aceptación en el Catecumenado”, ya que habiendo terminado los candidatos el tiempo del precatecumenado, se presentan públicamente por primera vez y manifiestan a la Iglesia su deseo, y la Iglesia cumpliendo su misión apostólica, admite a los que desean ser sus miembros. A estos candidatos Dios les otorga su gracia, ya que </a:t>
            </a:r>
            <a:r>
              <a:rPr lang="es-MX" sz="24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 deseo se muestra patente en esta celebración, que también marca su recepción y primera consagración por parte de la Iglesia.</a:t>
            </a:r>
            <a:endParaRPr lang="es-MX"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ttps://images-na.ssl-images-amazon.com/images/I/210ugStgrCL.jpg">
            <a:extLst>
              <a:ext uri="{FF2B5EF4-FFF2-40B4-BE49-F238E27FC236}">
                <a16:creationId xmlns:a16="http://schemas.microsoft.com/office/drawing/2014/main" id="{0DFDB087-4F5C-0674-4E82-239578A6CB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1291" y="1371600"/>
            <a:ext cx="3364523"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1" y="187569"/>
            <a:ext cx="8651631" cy="6324808"/>
          </a:xfrm>
          <a:prstGeom prst="rect">
            <a:avLst/>
          </a:prstGeom>
          <a:noFill/>
        </p:spPr>
        <p:txBody>
          <a:bodyPr wrap="square" rtlCol="0">
            <a:spAutoFit/>
          </a:bodyPr>
          <a:lstStyle/>
          <a:p>
            <a:pPr marL="0" marR="0">
              <a:spcBef>
                <a:spcPts val="0"/>
              </a:spcBef>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Aceptación en la Orden del Catecumenado</a:t>
            </a:r>
          </a:p>
          <a:p>
            <a:pPr marL="0" marR="0">
              <a:spcBef>
                <a:spcPts val="0"/>
              </a:spcBef>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(Propósito de este rito)</a:t>
            </a:r>
          </a:p>
          <a:p>
            <a:pPr marL="0" marR="0">
              <a:spcBef>
                <a:spcPts val="0"/>
              </a:spcBef>
              <a:spcAft>
                <a:spcPts val="0"/>
              </a:spcAft>
            </a:pP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2100" dirty="0">
                <a:effectLst/>
                <a:latin typeface="Calibri" panose="020F0502020204030204" pitchFamily="34" charset="0"/>
                <a:ea typeface="Calibri" panose="020F0502020204030204" pitchFamily="34" charset="0"/>
                <a:cs typeface="Times New Roman" panose="02020603050405020304" pitchFamily="18" charset="0"/>
              </a:rPr>
              <a:t>42. Para dar este paso se requiere en los candidatos una </a:t>
            </a:r>
            <a:r>
              <a:rPr lang="es-MX"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vida espiritual inicial </a:t>
            </a:r>
            <a:r>
              <a:rPr lang="es-MX" sz="2100" dirty="0">
                <a:effectLst/>
                <a:latin typeface="Calibri" panose="020F0502020204030204" pitchFamily="34" charset="0"/>
                <a:ea typeface="Calibri" panose="020F0502020204030204" pitchFamily="34" charset="0"/>
                <a:cs typeface="Times New Roman" panose="02020603050405020304" pitchFamily="18" charset="0"/>
              </a:rPr>
              <a:t>y los </a:t>
            </a:r>
            <a:r>
              <a:rPr lang="es-MX"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conocimientos fundamentales </a:t>
            </a:r>
            <a:r>
              <a:rPr lang="es-MX" sz="2100" dirty="0">
                <a:effectLst/>
                <a:latin typeface="Calibri" panose="020F0502020204030204" pitchFamily="34" charset="0"/>
                <a:ea typeface="Calibri" panose="020F0502020204030204" pitchFamily="34" charset="0"/>
                <a:cs typeface="Times New Roman" panose="02020603050405020304" pitchFamily="18" charset="0"/>
              </a:rPr>
              <a:t>de la doctrina Cristiana: </a:t>
            </a:r>
          </a:p>
          <a:p>
            <a:pPr marL="342900" indent="-342900">
              <a:buFontTx/>
              <a:buChar char="-"/>
            </a:pPr>
            <a:r>
              <a:rPr lang="es-MX" sz="2100" i="1" dirty="0">
                <a:effectLst/>
                <a:latin typeface="Calibri" panose="020F0502020204030204" pitchFamily="34" charset="0"/>
                <a:ea typeface="Calibri" panose="020F0502020204030204" pitchFamily="34" charset="0"/>
                <a:cs typeface="Times New Roman" panose="02020603050405020304" pitchFamily="18" charset="0"/>
              </a:rPr>
              <a:t>la primera fe concebida en el tiempo de la evangelización y precatecumenado, </a:t>
            </a:r>
          </a:p>
          <a:p>
            <a:pPr marL="342900" indent="-342900">
              <a:buFontTx/>
              <a:buChar char="-"/>
            </a:pPr>
            <a:r>
              <a:rPr lang="es-MX" sz="2100" i="1" dirty="0">
                <a:effectLst/>
                <a:latin typeface="Calibri" panose="020F0502020204030204" pitchFamily="34" charset="0"/>
                <a:ea typeface="Calibri" panose="020F0502020204030204" pitchFamily="34" charset="0"/>
                <a:cs typeface="Times New Roman" panose="02020603050405020304" pitchFamily="18" charset="0"/>
              </a:rPr>
              <a:t>la conversión inicial y la voluntad de cambiar de vida y de empezar el trato con Dios en Cristo, y, </a:t>
            </a:r>
          </a:p>
          <a:p>
            <a:pPr marL="342900" indent="-342900">
              <a:buFontTx/>
              <a:buChar char="-"/>
            </a:pPr>
            <a:r>
              <a:rPr lang="es-MX" sz="2100" i="1" dirty="0">
                <a:effectLst/>
                <a:latin typeface="Calibri" panose="020F0502020204030204" pitchFamily="34" charset="0"/>
                <a:ea typeface="Calibri" panose="020F0502020204030204" pitchFamily="34" charset="0"/>
                <a:cs typeface="Times New Roman" panose="02020603050405020304" pitchFamily="18" charset="0"/>
              </a:rPr>
              <a:t>por tanto los </a:t>
            </a:r>
            <a:r>
              <a:rPr lang="es-MX" sz="21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primeros</a:t>
            </a:r>
            <a:r>
              <a:rPr lang="es-MX" sz="21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2100" i="1" dirty="0">
                <a:effectLst/>
                <a:latin typeface="Calibri" panose="020F0502020204030204" pitchFamily="34" charset="0"/>
                <a:ea typeface="Calibri" panose="020F0502020204030204" pitchFamily="34" charset="0"/>
                <a:cs typeface="Times New Roman" panose="02020603050405020304" pitchFamily="18" charset="0"/>
              </a:rPr>
              <a:t>sentimientos de arrepentimiento y el uso incipiente de invocar a Dios y hacer oración, acompañados de las </a:t>
            </a:r>
            <a:r>
              <a:rPr lang="es-MX" sz="21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primeras experiencias</a:t>
            </a:r>
            <a:r>
              <a:rPr lang="es-MX" sz="2100" i="1" dirty="0">
                <a:effectLst/>
                <a:latin typeface="Calibri" panose="020F0502020204030204" pitchFamily="34" charset="0"/>
                <a:ea typeface="Calibri" panose="020F0502020204030204" pitchFamily="34" charset="0"/>
                <a:cs typeface="Times New Roman" panose="02020603050405020304" pitchFamily="18" charset="0"/>
              </a:rPr>
              <a:t> en el trato y espiritualidad de los cristianos, </a:t>
            </a:r>
            <a:r>
              <a:rPr lang="es-MX" sz="2100" dirty="0">
                <a:effectLst/>
                <a:latin typeface="Calibri" panose="020F0502020204030204" pitchFamily="34" charset="0"/>
                <a:ea typeface="Calibri" panose="020F0502020204030204" pitchFamily="34" charset="0"/>
                <a:cs typeface="Times New Roman" panose="02020603050405020304" pitchFamily="18" charset="0"/>
              </a:rPr>
              <a:t>por medio del </a:t>
            </a:r>
            <a:r>
              <a:rPr lang="es-MX" sz="2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contacto</a:t>
            </a:r>
            <a:r>
              <a:rPr lang="es-MX" sz="2100" dirty="0">
                <a:effectLst/>
                <a:latin typeface="Calibri" panose="020F0502020204030204" pitchFamily="34" charset="0"/>
                <a:ea typeface="Calibri" panose="020F0502020204030204" pitchFamily="34" charset="0"/>
                <a:cs typeface="Times New Roman" panose="02020603050405020304" pitchFamily="18" charset="0"/>
              </a:rPr>
              <a:t> con un sacerdote o con miembros de la comunidad.                       También se debe instruir sobre la celebración del rito litúrgico de aceptación.</a:t>
            </a:r>
          </a:p>
          <a:p>
            <a:pPr marL="342900" indent="-342900">
              <a:buFontTx/>
              <a:buChar char="-"/>
            </a:pPr>
            <a:endParaRPr lang="es-MX" sz="2100" dirty="0">
              <a:latin typeface="Calibri" panose="020F0502020204030204" pitchFamily="34" charset="0"/>
              <a:ea typeface="Calibri" panose="020F0502020204030204" pitchFamily="34" charset="0"/>
              <a:cs typeface="Times New Roman" panose="02020603050405020304" pitchFamily="18" charset="0"/>
            </a:endParaRPr>
          </a:p>
          <a:p>
            <a:r>
              <a:rPr lang="es-MX" sz="2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Siempre estar atentos a las palabras clave: principios, bases fundamentales, primera fe, inicial, en principio, sentido</a:t>
            </a:r>
            <a:endParaRPr lang="en-US" sz="21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ttps://images-na.ssl-images-amazon.com/images/I/210ugStgrCL.jpg">
            <a:extLst>
              <a:ext uri="{FF2B5EF4-FFF2-40B4-BE49-F238E27FC236}">
                <a16:creationId xmlns:a16="http://schemas.microsoft.com/office/drawing/2014/main" id="{D75847EB-637E-EB1E-C499-76F57E4C8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631" y="1371600"/>
            <a:ext cx="3294184"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88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0" y="89839"/>
            <a:ext cx="8698523" cy="5616922"/>
          </a:xfrm>
          <a:prstGeom prst="rect">
            <a:avLst/>
          </a:prstGeom>
          <a:noFill/>
        </p:spPr>
        <p:txBody>
          <a:bodyPr wrap="square" rtlCol="0">
            <a:spAutoFit/>
          </a:bodyPr>
          <a:lstStyle/>
          <a:p>
            <a:pPr marL="0" marR="0">
              <a:spcBef>
                <a:spcPts val="0"/>
              </a:spcBef>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Aceptación en la Orden del Catecumenado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Cuando</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celebrar</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este</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effectLst/>
                <a:latin typeface="Calibri" panose="020F0502020204030204" pitchFamily="34" charset="0"/>
                <a:ea typeface="Calibri" panose="020F0502020204030204" pitchFamily="34" charset="0"/>
                <a:cs typeface="Times New Roman" panose="02020603050405020304" pitchFamily="18" charset="0"/>
              </a:rPr>
              <a:t>rito</a:t>
            </a:r>
            <a:r>
              <a:rPr lang="en-US" b="1"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44. Se celebrara el rito en días determinados durante el año (# 18 tiempo legitimo) que se ajuste a las condiciones locales. </a:t>
            </a:r>
          </a:p>
          <a:p>
            <a:pPr marL="0" marR="0">
              <a:spcBef>
                <a:spcPts val="0"/>
              </a:spcBef>
              <a:spcAft>
                <a:spcPts val="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#18. En lo que toca al tiempo de celebrar el Rito de Aceptación, hay que advertir lo siguiente:</a:t>
            </a:r>
          </a:p>
          <a:p>
            <a:pPr marL="342900" marR="0" indent="-342900">
              <a:spcBef>
                <a:spcPts val="0"/>
              </a:spcBef>
              <a:spcAft>
                <a:spcPts val="0"/>
              </a:spcAft>
              <a:buAutoNum type="arabicPeriod"/>
            </a:pPr>
            <a:r>
              <a:rPr lang="es-MX" sz="1400" dirty="0">
                <a:latin typeface="Calibri" panose="020F0502020204030204" pitchFamily="34" charset="0"/>
                <a:ea typeface="Calibri" panose="020F0502020204030204" pitchFamily="34" charset="0"/>
                <a:cs typeface="Times New Roman" panose="02020603050405020304" pitchFamily="18" charset="0"/>
              </a:rPr>
              <a:t>Que no sea prematuro; debe esperarse hasta que los candidatos, según su disposición y condición, hayan tenido el tiempo necesario para concebir la fe inicial y para dar indicios de su conversión</a:t>
            </a:r>
            <a:r>
              <a:rPr lang="es-MX"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indent="-342900">
              <a:spcBef>
                <a:spcPts val="0"/>
              </a:spcBef>
              <a:spcAft>
                <a:spcPts val="0"/>
              </a:spcAft>
              <a:buAutoNum type="arabicPeriod"/>
            </a:pPr>
            <a:r>
              <a:rPr lang="es-MX" sz="1400" dirty="0">
                <a:latin typeface="Calibri" panose="020F0502020204030204" pitchFamily="34" charset="0"/>
                <a:ea typeface="Calibri" panose="020F0502020204030204" pitchFamily="34" charset="0"/>
                <a:cs typeface="Times New Roman" panose="02020603050405020304" pitchFamily="18" charset="0"/>
              </a:rPr>
              <a:t>Donde el numero de candidatos suele ser menor, debe esperarse hasta que se forme un grupo suficientemente grande para la catequesis y los ritos litúrgicos.</a:t>
            </a:r>
          </a:p>
          <a:p>
            <a:pPr marL="342900" marR="0" indent="-342900">
              <a:spcBef>
                <a:spcPts val="0"/>
              </a:spcBef>
              <a:spcAft>
                <a:spcPts val="0"/>
              </a:spcAft>
              <a:buAutoNum type="arabicPeriod"/>
            </a:pPr>
            <a:r>
              <a:rPr lang="es-MX" sz="1400" dirty="0">
                <a:effectLst/>
                <a:latin typeface="Calibri" panose="020F0502020204030204" pitchFamily="34" charset="0"/>
                <a:ea typeface="Calibri" panose="020F0502020204030204" pitchFamily="34" charset="0"/>
                <a:cs typeface="Times New Roman" panose="02020603050405020304" pitchFamily="18" charset="0"/>
              </a:rPr>
              <a:t>Se deben establecer  dos o tres días (</a:t>
            </a:r>
            <a:r>
              <a:rPr lang="es-MX" sz="1400" b="1" i="1"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temporas</a:t>
            </a:r>
            <a:r>
              <a:rPr lang="es-MX" sz="1400" dirty="0">
                <a:effectLst/>
                <a:latin typeface="Calibri" panose="020F0502020204030204" pitchFamily="34" charset="0"/>
                <a:ea typeface="Calibri" panose="020F0502020204030204" pitchFamily="34" charset="0"/>
                <a:cs typeface="Times New Roman" panose="02020603050405020304" pitchFamily="18" charset="0"/>
              </a:rPr>
              <a:t>) al año en los que normalmente se desarrolle el rito</a:t>
            </a:r>
          </a:p>
          <a:p>
            <a:pPr marL="342900" marR="0" lvl="0" indent="-342900">
              <a:spcBef>
                <a:spcPts val="0"/>
              </a:spcBef>
              <a:spcAft>
                <a:spcPts val="0"/>
              </a:spcAft>
              <a:buFont typeface="+mj-lt"/>
              <a:buAutoNum type="arabicPeriod"/>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A este rito, que consiste en la admisión de los candidatos, la celebración de la Palabra de Dios, y en la despedida de aquellos, puede seguir la celebración de la Eucaristía.</a:t>
            </a:r>
          </a:p>
          <a:p>
            <a:pPr marR="0" lvl="0">
              <a:spcBef>
                <a:spcPts val="0"/>
              </a:spcBef>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45. Es de desear que toda la comunidad Cristiana, compuesta por los amigos y familiares, por los catequistas y sacerdotes, tomen parte activa en la ceremonia.                                               El celebrante que preside es un sacerdote o Diacono. Los </a:t>
            </a:r>
            <a:r>
              <a:rPr lang="es-MX"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Padrinos deben asistir </a:t>
            </a:r>
            <a:r>
              <a:rPr lang="es-MX" sz="1800" dirty="0">
                <a:effectLst/>
                <a:latin typeface="Calibri" panose="020F0502020204030204" pitchFamily="34" charset="0"/>
                <a:ea typeface="Calibri" panose="020F0502020204030204" pitchFamily="34" charset="0"/>
                <a:cs typeface="Times New Roman" panose="02020603050405020304" pitchFamily="18" charset="0"/>
              </a:rPr>
              <a:t>también para presentar a la Iglesia los candidatos avalados por ellos.</a:t>
            </a:r>
          </a:p>
          <a:p>
            <a:pPr marL="0" marR="0">
              <a:spcBef>
                <a:spcPts val="0"/>
              </a:spcBef>
              <a:spcAft>
                <a:spcPts val="0"/>
              </a:spcAft>
            </a:pPr>
            <a:endParaRPr lang="en-US" sz="2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https://images-na.ssl-images-amazon.com/images/I/210ugStgrCL.jpg">
            <a:extLst>
              <a:ext uri="{FF2B5EF4-FFF2-40B4-BE49-F238E27FC236}">
                <a16:creationId xmlns:a16="http://schemas.microsoft.com/office/drawing/2014/main" id="{4D068CF2-477F-904E-275F-526395833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523" y="1371600"/>
            <a:ext cx="3247292"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99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6830364" y="2816772"/>
            <a:ext cx="5361635" cy="404122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73572" y="41908"/>
            <a:ext cx="9404965" cy="5201424"/>
          </a:xfrm>
          <a:prstGeom prst="rect">
            <a:avLst/>
          </a:prstGeom>
          <a:noFill/>
        </p:spPr>
        <p:txBody>
          <a:bodyPr wrap="square" rtlCol="0">
            <a:spAutoFit/>
          </a:bodyPr>
          <a:lstStyle/>
          <a:p>
            <a:pPr marL="0" marR="0">
              <a:spcBef>
                <a:spcPts val="0"/>
              </a:spcBef>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Aceptación en la Orden del Catecumenado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48. Los candidatos, sus padrinos y un </a:t>
            </a:r>
            <a:r>
              <a:rPr lang="es-MX"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grupo de fieles </a:t>
            </a:r>
            <a:r>
              <a:rPr lang="es-MX" sz="2400" dirty="0">
                <a:effectLst/>
                <a:latin typeface="Calibri" panose="020F0502020204030204" pitchFamily="34" charset="0"/>
                <a:ea typeface="Calibri" panose="020F0502020204030204" pitchFamily="34" charset="0"/>
                <a:cs typeface="Times New Roman" panose="02020603050405020304" pitchFamily="18" charset="0"/>
              </a:rPr>
              <a:t>se reúnen fuera de la Iglesia (Atrio o pórtico), o en alguna parte apropiada de la Iglesia.</a:t>
            </a:r>
          </a:p>
          <a:p>
            <a:pPr marL="0" marR="0">
              <a:spcBef>
                <a:spcPts val="0"/>
              </a:spcBef>
              <a:spcAft>
                <a:spcPts val="0"/>
              </a:spcAft>
            </a:pPr>
            <a:r>
              <a:rPr lang="es-MX" sz="2400" dirty="0">
                <a:latin typeface="Calibri" panose="020F0502020204030204" pitchFamily="34" charset="0"/>
                <a:ea typeface="Calibri" panose="020F0502020204030204" pitchFamily="34" charset="0"/>
                <a:cs typeface="Times New Roman" panose="02020603050405020304" pitchFamily="18" charset="0"/>
              </a:rPr>
              <a:t>50. Excepto cuando los candidatos ya son conocidos por todos los presentes, el celebrante les llama por sus nombres y les interroga. El interrogatorio se hace una sola vez por el celebrante y cada uno de los candidatos responde individualmente. </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400" dirty="0">
                <a:effectLst/>
                <a:latin typeface="Calibri" panose="020F0502020204030204" pitchFamily="34" charset="0"/>
                <a:ea typeface="Calibri" panose="020F0502020204030204" pitchFamily="34" charset="0"/>
                <a:cs typeface="Times New Roman" panose="02020603050405020304" pitchFamily="18" charset="0"/>
              </a:rPr>
              <a:t> El celebrante continua con las preguntas ya sea individualmente o en grupo. También el celebrante puede hacer preguntas con palabras distintas a las sugeridas y admitir las respuestas libres y espontaneas de los candidatos.</a:t>
            </a: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338" name="Picture 2" descr="Introduction to the Rites of Initiation">
            <a:extLst>
              <a:ext uri="{FF2B5EF4-FFF2-40B4-BE49-F238E27FC236}">
                <a16:creationId xmlns:a16="http://schemas.microsoft.com/office/drawing/2014/main" id="{F190E8A8-C30B-1482-32FC-52712925E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176" y="4215379"/>
            <a:ext cx="2740252" cy="25340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rch Door Open Way Stock Illustrations – 351 Arch Door Open Way Stock  Illustrations, Vectors &amp; Clipart - Dreamstime">
            <a:extLst>
              <a:ext uri="{FF2B5EF4-FFF2-40B4-BE49-F238E27FC236}">
                <a16:creationId xmlns:a16="http://schemas.microsoft.com/office/drawing/2014/main" id="{E56294F3-141D-2A9A-8FA2-8FC5D852A9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260" y="4215378"/>
            <a:ext cx="3825673" cy="25340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ite of Acceptance into the Order of Catechumens - YouTube">
            <a:extLst>
              <a:ext uri="{FF2B5EF4-FFF2-40B4-BE49-F238E27FC236}">
                <a16:creationId xmlns:a16="http://schemas.microsoft.com/office/drawing/2014/main" id="{263A8BA6-CA68-2235-DC35-8B3C45040F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2503" y="4215380"/>
            <a:ext cx="3825673" cy="253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0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wheel(1)">
                                      <p:cBhvr>
                                        <p:cTn id="1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9385871" y="4742936"/>
            <a:ext cx="2806129" cy="2115064"/>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296988" y="90315"/>
            <a:ext cx="6772884" cy="7786747"/>
          </a:xfrm>
          <a:prstGeom prst="rect">
            <a:avLst/>
          </a:prstGeom>
          <a:noFill/>
        </p:spPr>
        <p:txBody>
          <a:bodyPr wrap="square" rtlCol="0">
            <a:spAutoFit/>
          </a:bodyPr>
          <a:lstStyle/>
          <a:p>
            <a:pPr marL="0" marR="0">
              <a:spcBef>
                <a:spcPts val="0"/>
              </a:spcBef>
              <a:spcAft>
                <a:spcPts val="0"/>
              </a:spcAft>
            </a:pPr>
            <a:r>
              <a:rPr lang="es-MX" sz="2400" b="1" dirty="0">
                <a:effectLst/>
                <a:latin typeface="Calibri" panose="020F0502020204030204" pitchFamily="34" charset="0"/>
                <a:ea typeface="Calibri" panose="020F0502020204030204" pitchFamily="34" charset="0"/>
                <a:cs typeface="Times New Roman" panose="02020603050405020304" pitchFamily="18" charset="0"/>
              </a:rPr>
              <a:t>Aceptación en la Orden del Catecumenado</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Preguntas para después de leer el rito: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¿Cual es propósito del rito?  </a:t>
            </a:r>
          </a:p>
          <a:p>
            <a:pPr marL="0" marR="0">
              <a:spcBef>
                <a:spcPts val="0"/>
              </a:spcBef>
              <a:spcAft>
                <a:spcPts val="0"/>
              </a:spcAft>
            </a:pPr>
            <a:r>
              <a:rPr lang="es-MX" sz="2800" dirty="0">
                <a:latin typeface="Calibri" panose="020F0502020204030204" pitchFamily="34" charset="0"/>
                <a:ea typeface="Calibri" panose="020F0502020204030204" pitchFamily="34" charset="0"/>
                <a:cs typeface="Times New Roman" panose="02020603050405020304" pitchFamily="18" charset="0"/>
              </a:rPr>
              <a:t>¿Cual es el significado del rito?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¿Que es lo que aprendí que no sabia?</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¿Que te llamo la atención? </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¿Que adaptarías para </a:t>
            </a:r>
            <a:r>
              <a:rPr lang="es-MX" sz="2800" dirty="0">
                <a:latin typeface="Calibri" panose="020F0502020204030204" pitchFamily="34" charset="0"/>
                <a:ea typeface="Calibri" panose="020F0502020204030204" pitchFamily="34" charset="0"/>
                <a:cs typeface="Times New Roman" panose="02020603050405020304" pitchFamily="18" charset="0"/>
              </a:rPr>
              <a:t>mejorar el propósito y el significado del rito?</a:t>
            </a:r>
            <a:r>
              <a:rPr lang="es-MX" sz="2800" dirty="0">
                <a:effectLst/>
                <a:latin typeface="Calibri" panose="020F0502020204030204" pitchFamily="34" charset="0"/>
                <a:ea typeface="Calibri" panose="020F0502020204030204" pitchFamily="34" charset="0"/>
                <a:cs typeface="Times New Roman" panose="02020603050405020304" pitchFamily="18" charset="0"/>
              </a:rPr>
              <a:t>  (¿Lugar? ¿Dialogo? )</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¿De que no trata el rito?</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436" name="Picture 4" descr="Rite of Acceptance into the Order of Catechumens - YouTube">
            <a:extLst>
              <a:ext uri="{FF2B5EF4-FFF2-40B4-BE49-F238E27FC236}">
                <a16:creationId xmlns:a16="http://schemas.microsoft.com/office/drawing/2014/main" id="{15501F99-8CAF-086A-8F5D-2C6F52D56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872" y="1516566"/>
            <a:ext cx="5310199" cy="352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1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7439152" y="1379279"/>
            <a:ext cx="7202303"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296988" y="190676"/>
            <a:ext cx="8847012" cy="8032968"/>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s-MX"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Unción de los Catecúmenos</a:t>
            </a:r>
            <a:endParaRPr lang="es-MX"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98. Durante el tiempo del catecumenado, </a:t>
            </a:r>
            <a:r>
              <a:rPr lang="es-MX" sz="1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 puede </a:t>
            </a:r>
            <a:r>
              <a:rPr lang="es-MX"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celebrar un rito de unción con el oleo de los catecúmenos </a:t>
            </a:r>
            <a:r>
              <a:rPr lang="es-MX" sz="18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donde esto se considere útil y deseable. </a:t>
            </a:r>
            <a:r>
              <a:rPr lang="es-MX"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El celebrante que preside durante esta primera unción de los catecúmenos es un sacerdote o diacono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99. Se debe cuidar de que los catecúmenos entiendan el significado de la unción con el oleo. </a:t>
            </a:r>
            <a:r>
              <a:rPr lang="es-MX"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unción con el oleo simboliza la necesidad de la ayuda y fortalezas divinas, para que a pesar de las ataduras de la vida pasada, y superando la oposición del diablo (mal), den con decisión el paso de profesar la fe, y la mantengan sin desmayo a lo largo de toda la vida. </a:t>
            </a:r>
          </a:p>
          <a:p>
            <a:pPr marL="0" marR="0">
              <a:spcBef>
                <a:spcPts val="0"/>
              </a:spcBef>
              <a:spcAft>
                <a:spcPts val="0"/>
              </a:spcAft>
            </a:pPr>
            <a:endParaRPr lang="es-MX"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b="1" dirty="0">
                <a:latin typeface="Calibri" panose="020F0502020204030204" pitchFamily="34" charset="0"/>
                <a:ea typeface="Calibri" panose="020F0502020204030204" pitchFamily="34" charset="0"/>
                <a:cs typeface="Times New Roman" panose="02020603050405020304" pitchFamily="18" charset="0"/>
              </a:rPr>
              <a:t>100. La unción generalmente tiene lugar después de la homilía en una celebración de la palabra de Dios, y se confiere a cada uno de los catecúmenos; </a:t>
            </a:r>
            <a:r>
              <a:rPr lang="es-MX"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este rito de unción puede celebrarse varias veces durante el proceso del catecumenado. </a:t>
            </a:r>
            <a:r>
              <a:rPr lang="es-MX" b="1" dirty="0">
                <a:latin typeface="Calibri" panose="020F0502020204030204" pitchFamily="34" charset="0"/>
                <a:ea typeface="Calibri" panose="020F0502020204030204" pitchFamily="34" charset="0"/>
                <a:cs typeface="Times New Roman" panose="02020603050405020304" pitchFamily="18" charset="0"/>
              </a:rPr>
              <a:t>Además,</a:t>
            </a:r>
            <a:r>
              <a:rPr lang="es-MX"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por razones particulares, </a:t>
            </a:r>
            <a:r>
              <a:rPr lang="es-MX" b="1" dirty="0">
                <a:latin typeface="Calibri" panose="020F0502020204030204" pitchFamily="34" charset="0"/>
                <a:ea typeface="Calibri" panose="020F0502020204030204" pitchFamily="34" charset="0"/>
                <a:cs typeface="Times New Roman" panose="02020603050405020304" pitchFamily="18" charset="0"/>
              </a:rPr>
              <a:t>un sacerdote, o un Diacono, puede conferir la unción a cada catecúmeno en privado.</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917" y="3200400"/>
            <a:ext cx="3534937" cy="361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904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7694341" y="1429407"/>
            <a:ext cx="5843239" cy="542859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127746" y="236199"/>
            <a:ext cx="8447543" cy="7848302"/>
          </a:xfrm>
          <a:prstGeom prst="rect">
            <a:avLst/>
          </a:prstGeom>
          <a:noFill/>
        </p:spPr>
        <p:txBody>
          <a:bodyPr wrap="square" rtlCol="0">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s-MX"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Unción de los Catecúmenos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101. El oleo que se usa en este rito es el oleo bendecido por el obispo en la Misa crismal, pero </a:t>
            </a:r>
            <a:r>
              <a:rPr lang="es-MX"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razones pastorales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sacerdote que preside puede bendecir el oleo para el rito inmediatamente antes de la </a:t>
            </a:r>
            <a:r>
              <a:rPr lang="es-MX" sz="1800" b="1" dirty="0" err="1">
                <a:effectLst/>
                <a:latin typeface="Calibri" panose="020F0502020204030204" pitchFamily="34" charset="0"/>
                <a:ea typeface="Calibri" panose="020F0502020204030204" pitchFamily="34" charset="0"/>
                <a:cs typeface="Times New Roman" panose="02020603050405020304" pitchFamily="18" charset="0"/>
              </a:rPr>
              <a:t>uncion</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2000" b="1" i="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Oración de Exorcismo o Bendición del Oleo</a:t>
            </a:r>
            <a:r>
              <a:rPr lang="es-MX" sz="20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 opciones)</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102. Si se usa el oleo bendecido por el obispo, el celebrante dice la opción A (o alguna de las otras formulas de exorcismo del # 94); cuando el sacerdote que preside, </a:t>
            </a:r>
            <a:r>
              <a:rPr lang="es-MX"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por razones pastorales,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prefiere bendecir el oleo para el rito, usara la opción B.</a:t>
            </a:r>
          </a:p>
          <a:p>
            <a:pPr marL="0" marR="0">
              <a:spcBef>
                <a:spcPts val="0"/>
              </a:spcBef>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2400" dirty="0">
                <a:effectLst/>
                <a:latin typeface="Calibri" panose="020F0502020204030204" pitchFamily="34" charset="0"/>
                <a:ea typeface="Calibri" panose="020F0502020204030204" pitchFamily="34" charset="0"/>
                <a:cs typeface="Times New Roman" panose="02020603050405020304" pitchFamily="18" charset="0"/>
              </a:rPr>
              <a:t>Unción</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1800" dirty="0">
                <a:latin typeface="Calibri" panose="020F0502020204030204" pitchFamily="34" charset="0"/>
                <a:ea typeface="Calibri" panose="020F0502020204030204" pitchFamily="34" charset="0"/>
                <a:cs typeface="Times New Roman" panose="02020603050405020304" pitchFamily="18" charset="0"/>
              </a:rPr>
              <a:t>103. De frente a los catecúmenos, el celebrante dice: </a:t>
            </a:r>
          </a:p>
          <a:p>
            <a:pPr marL="0" marR="0">
              <a:spcBef>
                <a:spcPts val="0"/>
              </a:spcBef>
              <a:spcAft>
                <a:spcPts val="0"/>
              </a:spcAft>
            </a:pPr>
            <a:r>
              <a:rPr lang="es-MX" sz="18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“Que los proteja a ustedes el poder de C</a:t>
            </a:r>
            <a:r>
              <a:rPr lang="es-MX"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risto Salvador, con cuya señal los ungimos con el oleo de la salvación en el mismo Cristo, Señor Nuestro, que vive y reina por los siglos de los siglos”</a:t>
            </a:r>
            <a:r>
              <a:rPr lang="es-MX" dirty="0">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El celebrante unge a cada uno de los catecúmenos con el oleo de los catecúmenos en el pecho, o en ambas manos, o </a:t>
            </a:r>
            <a:r>
              <a:rPr lang="es-MX" dirty="0">
                <a:latin typeface="Calibri" panose="020F0502020204030204" pitchFamily="34" charset="0"/>
                <a:ea typeface="Calibri" panose="020F0502020204030204" pitchFamily="34" charset="0"/>
                <a:cs typeface="Times New Roman" panose="02020603050405020304" pitchFamily="18" charset="0"/>
              </a:rPr>
              <a:t>también</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otras partes del cuerpo, si parece oportuno. La unción puede ser seguida por una bendición sobre los catecúmenos (#97)</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482" name="Picture 2" descr="A Ritual Journey: The Anointing of the Head and Senses in the Welcome Rite  – Forming Lutherans">
            <a:extLst>
              <a:ext uri="{FF2B5EF4-FFF2-40B4-BE49-F238E27FC236}">
                <a16:creationId xmlns:a16="http://schemas.microsoft.com/office/drawing/2014/main" id="{E65E4217-2263-2A4D-C16D-E3ACA71AF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5220" y="1429406"/>
            <a:ext cx="3534935" cy="474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4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928517" y="2909933"/>
            <a:ext cx="4263483" cy="394806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375045" y="659027"/>
            <a:ext cx="10519695" cy="4678204"/>
          </a:xfrm>
          <a:prstGeom prst="rect">
            <a:avLst/>
          </a:prstGeom>
          <a:noFill/>
        </p:spPr>
        <p:txBody>
          <a:bodyPr wrap="square" rtlCol="0">
            <a:spAutoFit/>
          </a:bodyPr>
          <a:lstStyle/>
          <a:p>
            <a:pPr marL="0" marR="0">
              <a:spcBef>
                <a:spcPts val="0"/>
              </a:spcBef>
              <a:spcAft>
                <a:spcPts val="0"/>
              </a:spcAft>
            </a:pPr>
            <a:r>
              <a:rPr lang="es-MX"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Unción de los Catecúmenos</a:t>
            </a:r>
          </a:p>
          <a:p>
            <a:pPr marL="0" marR="0">
              <a:spcBef>
                <a:spcPts val="0"/>
              </a:spcBef>
              <a:spcAft>
                <a:spcPts val="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Preguntas para después de leer el rito: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¿Cual es propósito del rito? (Ungir para…)</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¿Que es lo que aprendí que no sabia?</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¿Que te llamo la atención? (Ungir cualquier parte del cuerpo)</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¿Cómo usar este rito</a:t>
            </a:r>
            <a:r>
              <a:rPr lang="es-MX" sz="2800" dirty="0">
                <a:latin typeface="Calibri" panose="020F0502020204030204" pitchFamily="34" charset="0"/>
                <a:ea typeface="Calibri" panose="020F0502020204030204" pitchFamily="34" charset="0"/>
                <a:cs typeface="Times New Roman" panose="02020603050405020304" pitchFamily="18" charset="0"/>
              </a:rPr>
              <a:t>?</a:t>
            </a:r>
            <a:r>
              <a:rPr lang="es-MX" sz="2800" dirty="0">
                <a:effectLst/>
                <a:latin typeface="Calibri" panose="020F0502020204030204" pitchFamily="34" charset="0"/>
                <a:ea typeface="Calibri" panose="020F0502020204030204" pitchFamily="34" charset="0"/>
                <a:cs typeface="Times New Roman" panose="02020603050405020304" pitchFamily="18" charset="0"/>
              </a:rPr>
              <a:t> (Sesión catequética, en la celebración dominical)</a:t>
            </a:r>
          </a:p>
          <a:p>
            <a:pPr marL="0" marR="0">
              <a:spcBef>
                <a:spcPts val="0"/>
              </a:spcBef>
              <a:spcAft>
                <a:spcPts val="0"/>
              </a:spcAft>
            </a:pPr>
            <a:r>
              <a:rPr lang="es-MX" sz="2800" dirty="0">
                <a:effectLst/>
                <a:latin typeface="Calibri" panose="020F0502020204030204" pitchFamily="34" charset="0"/>
                <a:ea typeface="Calibri" panose="020F0502020204030204" pitchFamily="34" charset="0"/>
                <a:cs typeface="Times New Roman" panose="02020603050405020304" pitchFamily="18" charset="0"/>
              </a:rPr>
              <a:t>¿Qué puedes adaptar? (música/ambiente)</a:t>
            </a:r>
          </a:p>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2" descr="A Ritual Journey: The Anointing of the Head and Senses in the Welcome Rite  – Forming Lutherans">
            <a:extLst>
              <a:ext uri="{FF2B5EF4-FFF2-40B4-BE49-F238E27FC236}">
                <a16:creationId xmlns:a16="http://schemas.microsoft.com/office/drawing/2014/main" id="{D238DC04-0170-DCAE-21D5-A05C21DBCE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8312" y="90316"/>
            <a:ext cx="3289610" cy="281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24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104185" y="-510368"/>
            <a:ext cx="917262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ítulo 1">
            <a:extLst>
              <a:ext uri="{FF2B5EF4-FFF2-40B4-BE49-F238E27FC236}">
                <a16:creationId xmlns:a16="http://schemas.microsoft.com/office/drawing/2014/main" id="{5FC397B4-6518-E4B0-249E-F26892CA3EB7}"/>
              </a:ext>
            </a:extLst>
          </p:cNvPr>
          <p:cNvSpPr>
            <a:spLocks noGrp="1"/>
          </p:cNvSpPr>
          <p:nvPr>
            <p:ph type="title"/>
          </p:nvPr>
        </p:nvSpPr>
        <p:spPr>
          <a:xfrm>
            <a:off x="1" y="1"/>
            <a:ext cx="12192000" cy="1992922"/>
          </a:xfrm>
        </p:spPr>
        <p:txBody>
          <a:bodyPr>
            <a:normAutofit/>
          </a:bodyPr>
          <a:lstStyle/>
          <a:p>
            <a:r>
              <a:rPr lang="en-US" b="1" dirty="0">
                <a:effectLst>
                  <a:outerShdw blurRad="38100" dist="38100" dir="2700000" algn="tl">
                    <a:srgbClr val="000000">
                      <a:alpha val="43137"/>
                    </a:srgbClr>
                  </a:outerShdw>
                </a:effectLst>
              </a:rPr>
              <a:t>PREPARACION DE ADULTOS  NO CATEQUIZADOS PARA LA CONFIRMACION Y LA EUCARISTIA</a:t>
            </a:r>
          </a:p>
        </p:txBody>
      </p:sp>
      <p:sp>
        <p:nvSpPr>
          <p:cNvPr id="3" name="Marcador de contenido 2">
            <a:extLst>
              <a:ext uri="{FF2B5EF4-FFF2-40B4-BE49-F238E27FC236}">
                <a16:creationId xmlns:a16="http://schemas.microsoft.com/office/drawing/2014/main" id="{2D5B18B3-891F-99EC-5E03-67A6A5E8F9D3}"/>
              </a:ext>
            </a:extLst>
          </p:cNvPr>
          <p:cNvSpPr>
            <a:spLocks noGrp="1"/>
          </p:cNvSpPr>
          <p:nvPr>
            <p:ph idx="1"/>
          </p:nvPr>
        </p:nvSpPr>
        <p:spPr>
          <a:xfrm>
            <a:off x="1" y="1992923"/>
            <a:ext cx="8159261" cy="3906222"/>
          </a:xfrm>
        </p:spPr>
        <p:txBody>
          <a:bodyPr/>
          <a:lstStyle/>
          <a:p>
            <a:r>
              <a:rPr lang="en-US" b="1" dirty="0"/>
              <a:t>400</a:t>
            </a:r>
            <a:r>
              <a:rPr lang="en-US" dirty="0"/>
              <a:t>.  </a:t>
            </a:r>
            <a:r>
              <a:rPr lang="es-MX" dirty="0"/>
              <a:t>Las siguientes normas pastorales se refieren a los adultos (+18) que fueron bautizados como bebes (-7) bien sea como católicos romanos o como miembros de otra comunidad Cristiana pero que no han recibido mas formación catequética ni han recibido, por lo tanto, los sacramentos de la Confirmación y la Eucaristía…</a:t>
            </a:r>
          </a:p>
          <a:p>
            <a:r>
              <a:rPr lang="es-MX" dirty="0"/>
              <a:t>Aunque los adultos que no están catequizados no han oído todavía el mensaje del misterio de Cristo, su condición difiere de la de los catecúmenos, puesto que por el Bautismo ya son miembros de la Iglesia e hijos de Dios.. Por lo tanto su conversión esta basada en el Bautismo que ya han recibido, cuya virtud deben desarrollar después.</a:t>
            </a:r>
          </a:p>
        </p:txBody>
      </p:sp>
      <p:pic>
        <p:nvPicPr>
          <p:cNvPr id="5" name="Picture 2" descr="https://images-na.ssl-images-amazon.com/images/I/210ugStgrCL.jpg">
            <a:extLst>
              <a:ext uri="{FF2B5EF4-FFF2-40B4-BE49-F238E27FC236}">
                <a16:creationId xmlns:a16="http://schemas.microsoft.com/office/drawing/2014/main" id="{4D4C02E2-BF77-CB47-9F98-952D1C7B1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523" y="1639304"/>
            <a:ext cx="3247292" cy="466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1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79CAE-6DAF-D94B-736C-60A22FFFBC4B}"/>
              </a:ext>
            </a:extLst>
          </p:cNvPr>
          <p:cNvSpPr>
            <a:spLocks noGrp="1"/>
          </p:cNvSpPr>
          <p:nvPr>
            <p:ph type="title"/>
          </p:nvPr>
        </p:nvSpPr>
        <p:spPr>
          <a:xfrm>
            <a:off x="1143000" y="88761"/>
            <a:ext cx="9905999" cy="1360898"/>
          </a:xfrm>
        </p:spPr>
        <p:txBody>
          <a:bodyPr>
            <a:normAutofit/>
          </a:bodyPr>
          <a:lstStyle/>
          <a:p>
            <a:r>
              <a:rPr lang="es-MX" sz="6000" dirty="0"/>
              <a:t>Oración</a:t>
            </a:r>
          </a:p>
        </p:txBody>
      </p:sp>
      <p:sp>
        <p:nvSpPr>
          <p:cNvPr id="3" name="Marcador de contenido 2">
            <a:extLst>
              <a:ext uri="{FF2B5EF4-FFF2-40B4-BE49-F238E27FC236}">
                <a16:creationId xmlns:a16="http://schemas.microsoft.com/office/drawing/2014/main" id="{E4635CEF-207C-6772-5B46-89A6AEA2E2FA}"/>
              </a:ext>
            </a:extLst>
          </p:cNvPr>
          <p:cNvSpPr>
            <a:spLocks noGrp="1"/>
          </p:cNvSpPr>
          <p:nvPr>
            <p:ph sz="half" idx="1"/>
          </p:nvPr>
        </p:nvSpPr>
        <p:spPr>
          <a:xfrm>
            <a:off x="200722" y="1271239"/>
            <a:ext cx="5741257" cy="5263376"/>
          </a:xfrm>
        </p:spPr>
        <p:txBody>
          <a:bodyPr>
            <a:normAutofit lnSpcReduction="10000"/>
          </a:bodyPr>
          <a:lstStyle/>
          <a:p>
            <a:pPr algn="l"/>
            <a:r>
              <a:rPr lang="es-ES" sz="1600" b="0" i="0" dirty="0">
                <a:effectLst/>
                <a:latin typeface="inter"/>
              </a:rPr>
              <a:t>iniciamos este momento en el nombre del Padre, y del Hijo y del Espíritu Santo. </a:t>
            </a:r>
          </a:p>
          <a:p>
            <a:pPr algn="l"/>
            <a:r>
              <a:rPr lang="es-ES" sz="1600" b="0" i="0" dirty="0">
                <a:effectLst/>
                <a:latin typeface="inter"/>
              </a:rPr>
              <a:t>Oremos al Espíritu Santo, Dios verdadero, que habita en nosotros por el bautismo y los sacramentos. Es el Espíritu Santo quien nos puede abrir la mente y el corazón, para escuchar lo que Jesús nos quiere decir por medio de su Palabra.</a:t>
            </a:r>
          </a:p>
          <a:p>
            <a:pPr algn="l"/>
            <a:r>
              <a:rPr lang="es-ES" sz="2400" b="1" i="1" dirty="0">
                <a:effectLst>
                  <a:outerShdw blurRad="38100" dist="38100" dir="2700000" algn="tl">
                    <a:srgbClr val="000000">
                      <a:alpha val="43137"/>
                    </a:srgbClr>
                  </a:outerShdw>
                </a:effectLst>
                <a:latin typeface="inter"/>
              </a:rPr>
              <a:t>“Espíritu Santo, dame agudeza para entender, capacidad para retener, método y facultad para aprender, sutileza para interpretar, gracia y eficacia para hablar. Dame acierto al empezar, dirección al progresar y perfección al acabar”.                 Amén</a:t>
            </a:r>
          </a:p>
          <a:p>
            <a:endParaRPr lang="en-US" dirty="0"/>
          </a:p>
        </p:txBody>
      </p:sp>
      <p:sp>
        <p:nvSpPr>
          <p:cNvPr id="4" name="Marcador de contenido 3">
            <a:extLst>
              <a:ext uri="{FF2B5EF4-FFF2-40B4-BE49-F238E27FC236}">
                <a16:creationId xmlns:a16="http://schemas.microsoft.com/office/drawing/2014/main" id="{C7E2256B-109E-9EC9-E467-599C2CC9F686}"/>
              </a:ext>
            </a:extLst>
          </p:cNvPr>
          <p:cNvSpPr>
            <a:spLocks noGrp="1"/>
          </p:cNvSpPr>
          <p:nvPr>
            <p:ph sz="half" idx="2"/>
          </p:nvPr>
        </p:nvSpPr>
        <p:spPr>
          <a:xfrm>
            <a:off x="6250019" y="992459"/>
            <a:ext cx="5447609" cy="5386040"/>
          </a:xfrm>
        </p:spPr>
        <p:txBody>
          <a:bodyPr>
            <a:normAutofit lnSpcReduction="10000"/>
          </a:bodyPr>
          <a:lstStyle/>
          <a:p>
            <a:r>
              <a:rPr lang="es-ES" sz="1800" dirty="0">
                <a:latin typeface="inter"/>
              </a:rPr>
              <a:t>La Santísima Virgen María es templo y casa del Espíritu Santo; acompañó a Jesús desde Caná en Galilea hasta el Calvario. Por eso le pedimos a ella que acompañe este momento de formación, diciéndole:</a:t>
            </a:r>
          </a:p>
          <a:p>
            <a:r>
              <a:rPr lang="es-ES" sz="2400" b="1" i="1" dirty="0">
                <a:effectLst>
                  <a:outerShdw blurRad="38100" dist="38100" dir="2700000" algn="tl">
                    <a:srgbClr val="000000">
                      <a:alpha val="43137"/>
                    </a:srgbClr>
                  </a:outerShdw>
                </a:effectLst>
                <a:latin typeface="inter"/>
              </a:rPr>
              <a:t>Dios te salve, María, llena eres de gracia; el Señor es contigo.                                                       Bendita Tú eres entre todas las mujeres, y bendito es el fruto de tu vientre, Jesús.                                                   Santa María, Madre de Dios, ruega por nosotros, pecadores, ahora y en la hora de nuestra muerte.                                                          Amén</a:t>
            </a:r>
          </a:p>
          <a:p>
            <a:endParaRPr lang="en-US" dirty="0"/>
          </a:p>
        </p:txBody>
      </p:sp>
    </p:spTree>
    <p:extLst>
      <p:ext uri="{BB962C8B-B14F-4D97-AF65-F5344CB8AC3E}">
        <p14:creationId xmlns:p14="http://schemas.microsoft.com/office/powerpoint/2010/main" val="2053417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5509846" y="3146961"/>
            <a:ext cx="11657915"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ítulo 1">
            <a:extLst>
              <a:ext uri="{FF2B5EF4-FFF2-40B4-BE49-F238E27FC236}">
                <a16:creationId xmlns:a16="http://schemas.microsoft.com/office/drawing/2014/main" id="{EF59BBC4-5F31-E5B7-A7D5-27A22B9FD523}"/>
              </a:ext>
            </a:extLst>
          </p:cNvPr>
          <p:cNvSpPr>
            <a:spLocks noGrp="1"/>
          </p:cNvSpPr>
          <p:nvPr>
            <p:ph type="title"/>
          </p:nvPr>
        </p:nvSpPr>
        <p:spPr>
          <a:xfrm>
            <a:off x="181707" y="114793"/>
            <a:ext cx="12010293" cy="1901575"/>
          </a:xfrm>
        </p:spPr>
        <p:txBody>
          <a:bodyPr>
            <a:normAutofit fontScale="90000"/>
          </a:bodyPr>
          <a:lstStyle/>
          <a:p>
            <a:r>
              <a:rPr lang="en-US" sz="4400" b="1" u="sng" dirty="0"/>
              <a:t>RITOS OPCIONALES </a:t>
            </a:r>
            <a:r>
              <a:rPr lang="en-US" sz="4400" b="1" dirty="0"/>
              <a:t>PARA ADULTOS BAUTIZADOS PERO NO CATEQUIZADOS</a:t>
            </a:r>
          </a:p>
        </p:txBody>
      </p:sp>
      <p:sp>
        <p:nvSpPr>
          <p:cNvPr id="5" name="Marcador de contenido 4">
            <a:extLst>
              <a:ext uri="{FF2B5EF4-FFF2-40B4-BE49-F238E27FC236}">
                <a16:creationId xmlns:a16="http://schemas.microsoft.com/office/drawing/2014/main" id="{524BD59D-DD32-16F4-FECE-30A89E9E84EF}"/>
              </a:ext>
            </a:extLst>
          </p:cNvPr>
          <p:cNvSpPr>
            <a:spLocks noGrp="1"/>
          </p:cNvSpPr>
          <p:nvPr>
            <p:ph idx="1"/>
          </p:nvPr>
        </p:nvSpPr>
        <p:spPr>
          <a:xfrm>
            <a:off x="1" y="1828799"/>
            <a:ext cx="11324491" cy="4572001"/>
          </a:xfrm>
        </p:spPr>
        <p:txBody>
          <a:bodyPr>
            <a:normAutofit/>
          </a:bodyPr>
          <a:lstStyle/>
          <a:p>
            <a:r>
              <a:rPr lang="es-MX" sz="2400" b="1" dirty="0"/>
              <a:t>411.</a:t>
            </a:r>
            <a:r>
              <a:rPr lang="es-MX" sz="2400" dirty="0"/>
              <a:t> 4A Rito de Bienvenida a los Candidatos: Este rito </a:t>
            </a:r>
            <a:r>
              <a:rPr lang="es-MX" sz="2400" b="1" u="sng" dirty="0">
                <a:effectLst>
                  <a:outerShdw blurRad="38100" dist="38100" dir="2700000" algn="tl">
                    <a:srgbClr val="000000">
                      <a:alpha val="43137"/>
                    </a:srgbClr>
                  </a:outerShdw>
                </a:effectLst>
              </a:rPr>
              <a:t>opcional</a:t>
            </a:r>
            <a:r>
              <a:rPr lang="es-MX" sz="2400" dirty="0"/>
              <a:t> da la bienvenida a los adultos bautizados pero no catequizados previamente que buscan completar su iniciación Cristiana por los sacramentos de Confirmación y/o de la Eucaristía o ser recibidos en plena comunión de la Iglesia católica.</a:t>
            </a:r>
          </a:p>
          <a:p>
            <a:r>
              <a:rPr lang="es-MX" sz="2400" b="1" dirty="0"/>
              <a:t> 434. </a:t>
            </a:r>
            <a:r>
              <a:rPr lang="es-MX" sz="2400" dirty="0"/>
              <a:t>4B  Rito de Envió de los candidatos para su Reconocimiento por el Obispo y para el Llamado a la Conversión Continua: Este rito </a:t>
            </a:r>
            <a:r>
              <a:rPr lang="es-MX" sz="2400" b="1" u="sng" dirty="0">
                <a:effectLst>
                  <a:outerShdw blurRad="38100" dist="38100" dir="2700000" algn="tl">
                    <a:srgbClr val="000000">
                      <a:alpha val="43137"/>
                    </a:srgbClr>
                  </a:outerShdw>
                </a:effectLst>
              </a:rPr>
              <a:t>opcional</a:t>
            </a:r>
            <a:r>
              <a:rPr lang="es-MX" sz="2400" dirty="0"/>
              <a:t> se presenta aquí para las parroquias cuyos candidatos que buscan completar su iniciación Cristiana o ser recibidos en plena comunión de la Iglesia católica, serán reconocidos por el obispo con la celebración subsiguiente.</a:t>
            </a:r>
          </a:p>
        </p:txBody>
      </p:sp>
    </p:spTree>
    <p:extLst>
      <p:ext uri="{BB962C8B-B14F-4D97-AF65-F5344CB8AC3E}">
        <p14:creationId xmlns:p14="http://schemas.microsoft.com/office/powerpoint/2010/main" val="220119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6721983" y="418217"/>
            <a:ext cx="9343841"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extBox 1">
            <a:extLst>
              <a:ext uri="{FF2B5EF4-FFF2-40B4-BE49-F238E27FC236}">
                <a16:creationId xmlns:a16="http://schemas.microsoft.com/office/drawing/2014/main" id="{08EFE58D-88D8-6E41-F66B-20E04C4FDCDB}"/>
              </a:ext>
            </a:extLst>
          </p:cNvPr>
          <p:cNvSpPr txBox="1"/>
          <p:nvPr/>
        </p:nvSpPr>
        <p:spPr>
          <a:xfrm>
            <a:off x="280509" y="245001"/>
            <a:ext cx="8388242" cy="6063198"/>
          </a:xfrm>
          <a:prstGeom prst="rect">
            <a:avLst/>
          </a:prstGeom>
          <a:noFill/>
        </p:spPr>
        <p:txBody>
          <a:bodyPr wrap="square" rtlCol="0">
            <a:spAutoFit/>
          </a:bodyPr>
          <a:lstStyle/>
          <a:p>
            <a:r>
              <a:rPr lang="en-US" sz="6000" b="1" dirty="0" err="1">
                <a:latin typeface="Goudy Old Style" panose="02020502050305020303" pitchFamily="18" charset="77"/>
              </a:rPr>
              <a:t>Estatutos</a:t>
            </a:r>
            <a:r>
              <a:rPr lang="en-US" sz="6000" b="1" dirty="0">
                <a:latin typeface="Goudy Old Style" panose="02020502050305020303" pitchFamily="18" charset="77"/>
              </a:rPr>
              <a:t> </a:t>
            </a:r>
            <a:r>
              <a:rPr lang="en-US" sz="6000" b="1" dirty="0" err="1">
                <a:latin typeface="Goudy Old Style" panose="02020502050305020303" pitchFamily="18" charset="77"/>
              </a:rPr>
              <a:t>Nacionales</a:t>
            </a:r>
            <a:endParaRPr lang="en-US" sz="6000" b="1" dirty="0">
              <a:latin typeface="Goudy Old Style" panose="02020502050305020303" pitchFamily="18" charset="77"/>
            </a:endParaRPr>
          </a:p>
          <a:p>
            <a:endParaRPr lang="en-US" sz="2400" dirty="0">
              <a:latin typeface="Goudy Old Style" panose="02020502050305020303" pitchFamily="18" charset="77"/>
            </a:endParaRPr>
          </a:p>
          <a:p>
            <a:r>
              <a:rPr lang="en-US" sz="3200" b="1" dirty="0">
                <a:effectLst>
                  <a:outerShdw blurRad="38100" dist="38100" dir="2700000" algn="tl">
                    <a:srgbClr val="000000">
                      <a:alpha val="43137"/>
                    </a:srgbClr>
                  </a:outerShdw>
                </a:effectLst>
                <a:latin typeface="Goudy Old Style" panose="02020502050305020303" pitchFamily="18" charset="77"/>
              </a:rPr>
              <a:t>14</a:t>
            </a:r>
            <a:r>
              <a:rPr lang="en-US" sz="2400" dirty="0">
                <a:latin typeface="Goudy Old Style" panose="02020502050305020303" pitchFamily="18" charset="77"/>
              </a:rPr>
              <a:t>. </a:t>
            </a:r>
            <a:r>
              <a:rPr lang="es-ES" sz="3200" b="1" dirty="0">
                <a:effectLst>
                  <a:outerShdw blurRad="38100" dist="38100" dir="2700000" algn="tl">
                    <a:srgbClr val="000000">
                      <a:alpha val="43137"/>
                    </a:srgbClr>
                  </a:outerShdw>
                </a:effectLst>
                <a:latin typeface="Goudy Old Style" panose="02020502050305020303" pitchFamily="18" charset="77"/>
              </a:rPr>
              <a:t>Para significar claramente la interrelación o unión de los tres sacramentos que se requieren para la plena iniciación cristiana (Canon 84:2), los </a:t>
            </a:r>
            <a:r>
              <a:rPr lang="es-ES" sz="3600" b="1" u="sng" dirty="0">
                <a:effectLst>
                  <a:outerShdw blurRad="38100" dist="38100" dir="2700000" algn="tl">
                    <a:srgbClr val="000000">
                      <a:alpha val="43137"/>
                    </a:srgbClr>
                  </a:outerShdw>
                </a:effectLst>
                <a:latin typeface="Goudy Old Style" panose="02020502050305020303" pitchFamily="18" charset="77"/>
              </a:rPr>
              <a:t>candidatos adultos, incluidos los niños en edad de catequesis, deben recibir el bautismo, la confirmación y la eucaristía en una sola celebración eucarística</a:t>
            </a:r>
            <a:r>
              <a:rPr lang="es-ES" sz="3200" b="1" dirty="0">
                <a:effectLst>
                  <a:outerShdw blurRad="38100" dist="38100" dir="2700000" algn="tl">
                    <a:srgbClr val="000000">
                      <a:alpha val="43137"/>
                    </a:srgbClr>
                  </a:outerShdw>
                </a:effectLst>
                <a:latin typeface="Goudy Old Style" panose="02020502050305020303" pitchFamily="18" charset="77"/>
              </a:rPr>
              <a:t>, ya sea en la Vigilia Pascual o, si es necesario, en algún otro momento.</a:t>
            </a:r>
            <a:endParaRPr lang="en-US" sz="3200" b="1" dirty="0">
              <a:effectLst>
                <a:outerShdw blurRad="38100" dist="38100" dir="2700000" algn="tl">
                  <a:srgbClr val="000000">
                    <a:alpha val="43137"/>
                  </a:srgbClr>
                </a:outerShdw>
              </a:effectLst>
              <a:latin typeface="Goudy Old Style" panose="02020502050305020303" pitchFamily="18" charset="77"/>
            </a:endParaRPr>
          </a:p>
        </p:txBody>
      </p:sp>
      <p:sp>
        <p:nvSpPr>
          <p:cNvPr id="3" name="AutoShape 2" descr="USCCB">
            <a:extLst>
              <a:ext uri="{FF2B5EF4-FFF2-40B4-BE49-F238E27FC236}">
                <a16:creationId xmlns:a16="http://schemas.microsoft.com/office/drawing/2014/main" id="{E81E55DD-FF4E-B2AE-27CC-C1805913FAB0}"/>
              </a:ext>
            </a:extLst>
          </p:cNvPr>
          <p:cNvSpPr>
            <a:spLocks noChangeAspect="1" noChangeArrowheads="1"/>
          </p:cNvSpPr>
          <p:nvPr/>
        </p:nvSpPr>
        <p:spPr bwMode="auto">
          <a:xfrm>
            <a:off x="5943599" y="3276600"/>
            <a:ext cx="5450305"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Imagen 5">
            <a:extLst>
              <a:ext uri="{FF2B5EF4-FFF2-40B4-BE49-F238E27FC236}">
                <a16:creationId xmlns:a16="http://schemas.microsoft.com/office/drawing/2014/main" id="{F7446CBE-CDE2-03F1-183F-CD31D35609F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55502" y="776068"/>
            <a:ext cx="3727938" cy="3957155"/>
          </a:xfrm>
          <a:prstGeom prst="rect">
            <a:avLst/>
          </a:prstGeom>
        </p:spPr>
      </p:pic>
    </p:spTree>
    <p:extLst>
      <p:ext uri="{BB962C8B-B14F-4D97-AF65-F5344CB8AC3E}">
        <p14:creationId xmlns:p14="http://schemas.microsoft.com/office/powerpoint/2010/main" val="50986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7364018" y="3146961"/>
            <a:ext cx="9803743" cy="7389377"/>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2" name="TextBox 1">
            <a:extLst>
              <a:ext uri="{FF2B5EF4-FFF2-40B4-BE49-F238E27FC236}">
                <a16:creationId xmlns:a16="http://schemas.microsoft.com/office/drawing/2014/main" id="{08EFE58D-88D8-6E41-F66B-20E04C4FDCDB}"/>
              </a:ext>
            </a:extLst>
          </p:cNvPr>
          <p:cNvSpPr txBox="1"/>
          <p:nvPr/>
        </p:nvSpPr>
        <p:spPr>
          <a:xfrm>
            <a:off x="91221" y="610255"/>
            <a:ext cx="11247339" cy="5447645"/>
          </a:xfrm>
          <a:prstGeom prst="rect">
            <a:avLst/>
          </a:prstGeom>
          <a:noFill/>
        </p:spPr>
        <p:txBody>
          <a:bodyPr wrap="square" rtlCol="0">
            <a:spAutoFit/>
          </a:bodyPr>
          <a:lstStyle/>
          <a:p>
            <a:pPr marL="0" marR="0">
              <a:spcBef>
                <a:spcPts val="0"/>
              </a:spcBef>
              <a:spcAft>
                <a:spcPts val="0"/>
              </a:spcAft>
            </a:pPr>
            <a:r>
              <a:rPr lang="es-E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Principios para la planificación, preparación y adaptación </a:t>
            </a:r>
            <a:r>
              <a:rPr lang="en-US"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Conozca el Rito: qué es primario/mayor y qué es secundario/menor</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Conozca la teología detrás del rito.</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Confía en el Rito</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Deja que los ritos hablen por sí mismos. </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Estar consciente del ritmo del rito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Permitir el silencio</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Adáptese para promover el propósito del rito, no por el bien de la                                      novedad o la creatividad.</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Que hablen los símbolos... si los símbolos pudieran hablar,                                      ¿qué dirían?</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No descuides el medio ambiente</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Comprender la importancia de la música.</a:t>
            </a:r>
          </a:p>
          <a:p>
            <a:pPr marL="342900" marR="0" indent="-342900">
              <a:spcBef>
                <a:spcPts val="0"/>
              </a:spcBef>
              <a:spcAft>
                <a:spcPts val="0"/>
              </a:spcAft>
              <a:buFont typeface="Arial" panose="020B0604020202020204" pitchFamily="34" charset="0"/>
              <a:buChar char="•"/>
            </a:pPr>
            <a:r>
              <a:rPr lang="es-ES" sz="2400" b="1" dirty="0">
                <a:effectLst/>
                <a:latin typeface="Calibri" panose="020F0502020204030204" pitchFamily="34" charset="0"/>
                <a:ea typeface="Calibri" panose="020F0502020204030204" pitchFamily="34" charset="0"/>
                <a:cs typeface="Times New Roman" panose="02020603050405020304" pitchFamily="18" charset="0"/>
              </a:rPr>
              <a:t>Criticar, evaluar y registrar todo lo que ocurra.</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ttps://images-na.ssl-images-amazon.com/images/I/210ugStgrCL.jpg">
            <a:extLst>
              <a:ext uri="{FF2B5EF4-FFF2-40B4-BE49-F238E27FC236}">
                <a16:creationId xmlns:a16="http://schemas.microsoft.com/office/drawing/2014/main" id="{E52A72FA-6728-B6C5-EC6B-99227C26F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1481024"/>
            <a:ext cx="3350489" cy="457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11320E-6A7F-8E4A-CE1C-E16072FF3459}"/>
              </a:ext>
            </a:extLst>
          </p:cNvPr>
          <p:cNvSpPr>
            <a:spLocks noGrp="1"/>
          </p:cNvSpPr>
          <p:nvPr>
            <p:ph type="title"/>
          </p:nvPr>
        </p:nvSpPr>
        <p:spPr>
          <a:xfrm>
            <a:off x="885092" y="0"/>
            <a:ext cx="9905999" cy="1360898"/>
          </a:xfrm>
        </p:spPr>
        <p:txBody>
          <a:bodyPr>
            <a:normAutofit/>
          </a:bodyPr>
          <a:lstStyle/>
          <a:p>
            <a:r>
              <a:rPr lang="es-MX" sz="5400" b="1" dirty="0"/>
              <a:t>Oración</a:t>
            </a:r>
          </a:p>
        </p:txBody>
      </p:sp>
      <p:sp>
        <p:nvSpPr>
          <p:cNvPr id="3" name="Marcador de contenido 2">
            <a:extLst>
              <a:ext uri="{FF2B5EF4-FFF2-40B4-BE49-F238E27FC236}">
                <a16:creationId xmlns:a16="http://schemas.microsoft.com/office/drawing/2014/main" id="{484AED34-DC84-C523-053C-6218250B0080}"/>
              </a:ext>
            </a:extLst>
          </p:cNvPr>
          <p:cNvSpPr>
            <a:spLocks noGrp="1"/>
          </p:cNvSpPr>
          <p:nvPr>
            <p:ph idx="1"/>
          </p:nvPr>
        </p:nvSpPr>
        <p:spPr>
          <a:xfrm>
            <a:off x="0" y="1469488"/>
            <a:ext cx="12192000" cy="4947138"/>
          </a:xfrm>
        </p:spPr>
        <p:txBody>
          <a:bodyPr>
            <a:noAutofit/>
          </a:bodyPr>
          <a:lstStyle/>
          <a:p>
            <a:pPr marL="0" indent="0" algn="ctr">
              <a:buNone/>
            </a:pPr>
            <a:r>
              <a:rPr lang="es-ES" sz="3600" b="1" i="1" dirty="0">
                <a:effectLst>
                  <a:outerShdw blurRad="38100" dist="38100" dir="2700000" algn="tl">
                    <a:srgbClr val="000000">
                      <a:alpha val="43137"/>
                    </a:srgbClr>
                  </a:outerShdw>
                </a:effectLst>
                <a:latin typeface="Algerian" panose="04020705040A02060702" pitchFamily="82" charset="0"/>
              </a:rPr>
              <a:t>Dios de vida nueva, </a:t>
            </a:r>
          </a:p>
          <a:p>
            <a:pPr marL="0" indent="0" algn="ctr">
              <a:buNone/>
            </a:pPr>
            <a:r>
              <a:rPr lang="es-ES" sz="3600" b="1" i="1" dirty="0">
                <a:effectLst>
                  <a:outerShdw blurRad="38100" dist="38100" dir="2700000" algn="tl">
                    <a:srgbClr val="000000">
                      <a:alpha val="43137"/>
                    </a:srgbClr>
                  </a:outerShdw>
                </a:effectLst>
                <a:latin typeface="Algerian" panose="04020705040A02060702" pitchFamily="82" charset="0"/>
              </a:rPr>
              <a:t>de tu  mano vienen las aguas que fluyen sobre la tierra; que limpian, reviven y renuevan.  </a:t>
            </a:r>
          </a:p>
          <a:p>
            <a:pPr marL="0" indent="0" algn="ctr">
              <a:buNone/>
            </a:pPr>
            <a:r>
              <a:rPr lang="es-ES" sz="3600" b="1" i="1" dirty="0">
                <a:effectLst>
                  <a:outerShdw blurRad="38100" dist="38100" dir="2700000" algn="tl">
                    <a:srgbClr val="000000">
                      <a:alpha val="43137"/>
                    </a:srgbClr>
                  </a:outerShdw>
                </a:effectLst>
                <a:latin typeface="Algerian" panose="04020705040A02060702" pitchFamily="82" charset="0"/>
              </a:rPr>
              <a:t>Que tu  bendición venga sobre nosotros al recibir a los que te buscan con corazones sinceros.                                                                                          Por Jesucristo nuestro Señor, amen.</a:t>
            </a:r>
            <a:endParaRPr lang="en-US" sz="3600" b="1" i="1" dirty="0">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27955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0" y="303074"/>
            <a:ext cx="7696200" cy="1143000"/>
          </a:xfrm>
        </p:spPr>
        <p:txBody>
          <a:bodyPr>
            <a:noAutofit/>
          </a:bodyPr>
          <a:lstStyle/>
          <a:p>
            <a:pPr algn="ctr" eaLnBrk="1" hangingPunct="1"/>
            <a:r>
              <a:rPr lang="en-US" sz="7200" dirty="0"/>
              <a:t>CONTACTO</a:t>
            </a:r>
          </a:p>
        </p:txBody>
      </p:sp>
      <p:sp>
        <p:nvSpPr>
          <p:cNvPr id="3075" name="Rectangle 3"/>
          <p:cNvSpPr>
            <a:spLocks noGrp="1" noChangeArrowheads="1"/>
          </p:cNvSpPr>
          <p:nvPr>
            <p:ph type="body" idx="1"/>
          </p:nvPr>
        </p:nvSpPr>
        <p:spPr>
          <a:xfrm>
            <a:off x="858643" y="3757960"/>
            <a:ext cx="10579651" cy="3100039"/>
          </a:xfrm>
        </p:spPr>
        <p:txBody>
          <a:bodyPr>
            <a:normAutofit/>
          </a:bodyPr>
          <a:lstStyle/>
          <a:p>
            <a:pPr eaLnBrk="1" hangingPunct="1">
              <a:lnSpc>
                <a:spcPct val="80000"/>
              </a:lnSpc>
            </a:pPr>
            <a:endParaRPr lang="en-US" dirty="0"/>
          </a:p>
          <a:p>
            <a:pPr marL="0" indent="0">
              <a:spcBef>
                <a:spcPts val="0"/>
              </a:spcBef>
              <a:buNone/>
            </a:pPr>
            <a:r>
              <a:rPr lang="en-US" sz="4000" b="1" dirty="0"/>
              <a:t>Dr. Luis Guzman </a:t>
            </a: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(404) 538 – 3980</a:t>
            </a:r>
          </a:p>
          <a:p>
            <a:pPr marL="0" indent="0">
              <a:spcBef>
                <a:spcPts val="0"/>
              </a:spcBef>
              <a:buNone/>
            </a:pPr>
            <a:r>
              <a:rPr lang="en-US" sz="4000" b="1" dirty="0"/>
              <a:t>elguzman@bellsouth.net</a:t>
            </a:r>
          </a:p>
          <a:p>
            <a:pPr marL="0" indent="0">
              <a:spcBef>
                <a:spcPts val="0"/>
              </a:spcBef>
              <a:buNone/>
            </a:pPr>
            <a:r>
              <a:rPr lang="en-US" sz="2800" b="1" dirty="0"/>
              <a:t>	</a:t>
            </a:r>
            <a:r>
              <a:rPr lang="en-US" sz="2200" dirty="0"/>
              <a:t>	</a:t>
            </a:r>
            <a:r>
              <a:rPr lang="en-US" sz="2800" dirty="0"/>
              <a:t>	</a:t>
            </a:r>
            <a:endParaRPr lang="en-US" sz="2200" b="1" i="1" dirty="0">
              <a:solidFill>
                <a:srgbClr val="336666"/>
              </a:solidFill>
            </a:endParaRPr>
          </a:p>
          <a:p>
            <a:pPr marL="0" indent="0">
              <a:spcBef>
                <a:spcPts val="0"/>
              </a:spcBef>
              <a:buNone/>
            </a:pPr>
            <a:r>
              <a:rPr lang="en-US" sz="2800" b="1" i="1" dirty="0">
                <a:solidFill>
                  <a:srgbClr val="336666"/>
                </a:solidFill>
              </a:rPr>
              <a:t> </a:t>
            </a:r>
            <a:endParaRPr lang="en-US" sz="1900" dirty="0"/>
          </a:p>
        </p:txBody>
      </p:sp>
      <p:pic>
        <p:nvPicPr>
          <p:cNvPr id="3" name="Picture 2">
            <a:extLst>
              <a:ext uri="{FF2B5EF4-FFF2-40B4-BE49-F238E27FC236}">
                <a16:creationId xmlns:a16="http://schemas.microsoft.com/office/drawing/2014/main" id="{3BF037CD-22C2-4CA7-8DE6-4E97AA1EE995}"/>
              </a:ext>
            </a:extLst>
          </p:cNvPr>
          <p:cNvPicPr>
            <a:picLocks noChangeAspect="1"/>
          </p:cNvPicPr>
          <p:nvPr/>
        </p:nvPicPr>
        <p:blipFill>
          <a:blip r:embed="rId3"/>
          <a:stretch>
            <a:fillRect/>
          </a:stretch>
        </p:blipFill>
        <p:spPr>
          <a:xfrm>
            <a:off x="9065288" y="303074"/>
            <a:ext cx="1071978" cy="1321078"/>
          </a:xfrm>
          <a:prstGeom prst="rect">
            <a:avLst/>
          </a:prstGeom>
        </p:spPr>
      </p:pic>
      <p:sp>
        <p:nvSpPr>
          <p:cNvPr id="2" name="Slide Number Placeholder 1">
            <a:extLst>
              <a:ext uri="{FF2B5EF4-FFF2-40B4-BE49-F238E27FC236}">
                <a16:creationId xmlns:a16="http://schemas.microsoft.com/office/drawing/2014/main" id="{92EDCCAA-E7BB-4840-B6D6-85BF8830AEE0}"/>
              </a:ext>
            </a:extLst>
          </p:cNvPr>
          <p:cNvSpPr>
            <a:spLocks noGrp="1"/>
          </p:cNvSpPr>
          <p:nvPr>
            <p:ph type="sldNum" sz="quarter" idx="12"/>
          </p:nvPr>
        </p:nvSpPr>
        <p:spPr>
          <a:xfrm>
            <a:off x="9047000" y="6400800"/>
            <a:ext cx="1600200" cy="457200"/>
          </a:xfrm>
        </p:spPr>
        <p:txBody>
          <a:bodyPr/>
          <a:lstStyle/>
          <a:p>
            <a:pPr>
              <a:defRPr/>
            </a:pPr>
            <a:fld id="{1F5B16B8-947D-4FBB-B241-B6415930DBA0}" type="slidenum">
              <a:rPr lang="en-US" smtClean="0"/>
              <a:pPr>
                <a:defRPr/>
              </a:pPr>
              <a:t>24</a:t>
            </a:fld>
            <a:endParaRPr lang="en-US" dirty="0"/>
          </a:p>
        </p:txBody>
      </p:sp>
      <p:pic>
        <p:nvPicPr>
          <p:cNvPr id="8" name="Picture 2">
            <a:extLst>
              <a:ext uri="{FF2B5EF4-FFF2-40B4-BE49-F238E27FC236}">
                <a16:creationId xmlns:a16="http://schemas.microsoft.com/office/drawing/2014/main" id="{7360DB4C-07E3-D9D5-2771-919D02E74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17" y="303074"/>
            <a:ext cx="1071978" cy="13472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9F976F24-2F38-5530-6C58-925BD6092D8E}"/>
              </a:ext>
            </a:extLst>
          </p:cNvPr>
          <p:cNvPicPr>
            <a:picLocks noChangeAspect="1"/>
          </p:cNvPicPr>
          <p:nvPr/>
        </p:nvPicPr>
        <p:blipFill>
          <a:blip r:embed="rId5"/>
          <a:stretch>
            <a:fillRect/>
          </a:stretch>
        </p:blipFill>
        <p:spPr>
          <a:xfrm>
            <a:off x="3914078" y="1609559"/>
            <a:ext cx="3601844" cy="1984915"/>
          </a:xfrm>
          <a:prstGeom prst="rect">
            <a:avLst/>
          </a:prstGeom>
        </p:spPr>
      </p:pic>
    </p:spTree>
    <p:extLst>
      <p:ext uri="{BB962C8B-B14F-4D97-AF65-F5344CB8AC3E}">
        <p14:creationId xmlns:p14="http://schemas.microsoft.com/office/powerpoint/2010/main" val="1256362855"/>
      </p:ext>
    </p:extLst>
  </p:cSld>
  <p:clrMapOvr>
    <a:masterClrMapping/>
  </p:clrMapOvr>
  <p:transition advClick="0" advTm="4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779351" y="1930566"/>
            <a:ext cx="8633298" cy="4363663"/>
          </a:xfrm>
        </p:spPr>
        <p:txBody>
          <a:bodyPr/>
          <a:lstStyle/>
          <a:p>
            <a:pPr algn="ctr" eaLnBrk="1" hangingPunct="1">
              <a:lnSpc>
                <a:spcPct val="80000"/>
              </a:lnSpc>
              <a:buNone/>
            </a:pPr>
            <a:endParaRPr lang="en-US" sz="4000" b="1" dirty="0"/>
          </a:p>
        </p:txBody>
      </p:sp>
      <p:cxnSp>
        <p:nvCxnSpPr>
          <p:cNvPr id="4" name="Straight Connector 3"/>
          <p:cNvCxnSpPr/>
          <p:nvPr/>
        </p:nvCxnSpPr>
        <p:spPr bwMode="auto">
          <a:xfrm>
            <a:off x="1905000" y="1828800"/>
            <a:ext cx="81470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2">
            <a:extLst>
              <a:ext uri="{FF2B5EF4-FFF2-40B4-BE49-F238E27FC236}">
                <a16:creationId xmlns:a16="http://schemas.microsoft.com/office/drawing/2014/main" id="{5DC4408D-97BF-4885-8F66-A47043ADD0C7}"/>
              </a:ext>
            </a:extLst>
          </p:cNvPr>
          <p:cNvSpPr>
            <a:spLocks noGrp="1" noChangeArrowheads="1"/>
          </p:cNvSpPr>
          <p:nvPr>
            <p:ph type="title"/>
          </p:nvPr>
        </p:nvSpPr>
        <p:spPr>
          <a:xfrm>
            <a:off x="816783" y="327739"/>
            <a:ext cx="8229600" cy="1143000"/>
          </a:xfrm>
        </p:spPr>
        <p:txBody>
          <a:bodyPr>
            <a:noAutofit/>
          </a:bodyPr>
          <a:lstStyle/>
          <a:p>
            <a:pPr algn="ctr" eaLnBrk="1" hangingPunct="1"/>
            <a:r>
              <a:rPr lang="en-US" sz="7200" b="1" dirty="0"/>
              <a:t>PREGUNTAS</a:t>
            </a:r>
            <a:endParaRPr lang="en-US" sz="7200" i="1" dirty="0"/>
          </a:p>
        </p:txBody>
      </p:sp>
      <p:pic>
        <p:nvPicPr>
          <p:cNvPr id="3" name="Picture 2">
            <a:extLst>
              <a:ext uri="{FF2B5EF4-FFF2-40B4-BE49-F238E27FC236}">
                <a16:creationId xmlns:a16="http://schemas.microsoft.com/office/drawing/2014/main" id="{1C97237E-3BF1-4E74-8105-125523350F15}"/>
              </a:ext>
            </a:extLst>
          </p:cNvPr>
          <p:cNvPicPr>
            <a:picLocks noChangeAspect="1"/>
          </p:cNvPicPr>
          <p:nvPr/>
        </p:nvPicPr>
        <p:blipFill>
          <a:blip r:embed="rId3"/>
          <a:stretch>
            <a:fillRect/>
          </a:stretch>
        </p:blipFill>
        <p:spPr>
          <a:xfrm>
            <a:off x="9046383" y="322973"/>
            <a:ext cx="1257343" cy="1404059"/>
          </a:xfrm>
          <a:prstGeom prst="rect">
            <a:avLst/>
          </a:prstGeom>
        </p:spPr>
      </p:pic>
      <p:pic>
        <p:nvPicPr>
          <p:cNvPr id="6" name="Picture 5">
            <a:extLst>
              <a:ext uri="{FF2B5EF4-FFF2-40B4-BE49-F238E27FC236}">
                <a16:creationId xmlns:a16="http://schemas.microsoft.com/office/drawing/2014/main" id="{172882A3-B4AD-49C9-B039-8750BA8E7F49}"/>
              </a:ext>
            </a:extLst>
          </p:cNvPr>
          <p:cNvPicPr>
            <a:picLocks noChangeAspect="1"/>
          </p:cNvPicPr>
          <p:nvPr/>
        </p:nvPicPr>
        <p:blipFill>
          <a:blip r:embed="rId4"/>
          <a:stretch>
            <a:fillRect/>
          </a:stretch>
        </p:blipFill>
        <p:spPr>
          <a:xfrm>
            <a:off x="4260740" y="1930566"/>
            <a:ext cx="3670520" cy="4265677"/>
          </a:xfrm>
          <a:prstGeom prst="rect">
            <a:avLst/>
          </a:prstGeom>
        </p:spPr>
      </p:pic>
      <p:sp>
        <p:nvSpPr>
          <p:cNvPr id="2" name="Slide Number Placeholder 1">
            <a:extLst>
              <a:ext uri="{FF2B5EF4-FFF2-40B4-BE49-F238E27FC236}">
                <a16:creationId xmlns:a16="http://schemas.microsoft.com/office/drawing/2014/main" id="{D9F19D68-B72F-4736-B5F9-92D451F14ED8}"/>
              </a:ext>
            </a:extLst>
          </p:cNvPr>
          <p:cNvSpPr>
            <a:spLocks noGrp="1"/>
          </p:cNvSpPr>
          <p:nvPr>
            <p:ph type="sldNum" sz="quarter" idx="12"/>
          </p:nvPr>
        </p:nvSpPr>
        <p:spPr>
          <a:xfrm>
            <a:off x="9046384" y="6395992"/>
            <a:ext cx="1600200" cy="457200"/>
          </a:xfrm>
        </p:spPr>
        <p:txBody>
          <a:bodyPr/>
          <a:lstStyle/>
          <a:p>
            <a:pPr>
              <a:defRPr/>
            </a:pPr>
            <a:fld id="{1F5B16B8-947D-4FBB-B241-B6415930DBA0}" type="slidenum">
              <a:rPr lang="en-US" smtClean="0"/>
              <a:pPr>
                <a:defRPr/>
              </a:pPr>
              <a:t>25</a:t>
            </a:fld>
            <a:endParaRPr lang="en-US" dirty="0"/>
          </a:p>
        </p:txBody>
      </p:sp>
      <p:pic>
        <p:nvPicPr>
          <p:cNvPr id="9" name="Picture 2">
            <a:extLst>
              <a:ext uri="{FF2B5EF4-FFF2-40B4-BE49-F238E27FC236}">
                <a16:creationId xmlns:a16="http://schemas.microsoft.com/office/drawing/2014/main" id="{30E70AF5-7573-053E-B079-8B9CC5353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3387" y="292607"/>
            <a:ext cx="1257343" cy="143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660062"/>
      </p:ext>
    </p:extLst>
  </p:cSld>
  <p:clrMapOvr>
    <a:masterClrMapping/>
  </p:clrMapOvr>
  <p:transition advClick="0" advTm="58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0"/>
            <a:ext cx="8798437" cy="5626101"/>
          </a:xfrm>
        </p:spPr>
        <p:txBody>
          <a:bodyPr>
            <a:normAutofit fontScale="90000"/>
          </a:bodyPr>
          <a:lstStyle/>
          <a:p>
            <a:r>
              <a:rPr lang="en-US" dirty="0"/>
              <a:t> </a:t>
            </a:r>
            <a:br>
              <a:rPr lang="en-US" dirty="0">
                <a:latin typeface="Book Antiqua" panose="02040602050305030304" pitchFamily="18" charset="0"/>
              </a:rPr>
            </a:br>
            <a:r>
              <a:rPr lang="es-MX" dirty="0">
                <a:latin typeface="Book Antiqua" panose="02040602050305030304" pitchFamily="18" charset="0"/>
              </a:rPr>
              <a:t>¿</a:t>
            </a:r>
            <a:r>
              <a:rPr lang="es-MX" sz="4000" dirty="0">
                <a:latin typeface="Book Antiqua" panose="02040602050305030304" pitchFamily="18" charset="0"/>
              </a:rPr>
              <a:t>que es un rito?</a:t>
            </a:r>
            <a:br>
              <a:rPr lang="es-MX" sz="4000" dirty="0">
                <a:latin typeface="Book Antiqua" panose="02040602050305030304" pitchFamily="18" charset="0"/>
              </a:rPr>
            </a:br>
            <a:br>
              <a:rPr lang="es-MX" sz="4000" dirty="0">
                <a:latin typeface="Book Antiqua" panose="02040602050305030304" pitchFamily="18" charset="0"/>
              </a:rPr>
            </a:br>
            <a:r>
              <a:rPr lang="es-MX" sz="4000" dirty="0">
                <a:latin typeface="Book Antiqua" panose="02040602050305030304" pitchFamily="18" charset="0"/>
              </a:rPr>
              <a:t>Acción simbólica </a:t>
            </a:r>
            <a:br>
              <a:rPr lang="es-MX" sz="4000" dirty="0">
                <a:latin typeface="Book Antiqua" panose="02040602050305030304" pitchFamily="18" charset="0"/>
              </a:rPr>
            </a:br>
            <a:r>
              <a:rPr lang="es-MX" sz="4000" dirty="0">
                <a:latin typeface="Book Antiqua" panose="02040602050305030304" pitchFamily="18" charset="0"/>
              </a:rPr>
              <a:t>Realizada y                          observada</a:t>
            </a:r>
            <a:br>
              <a:rPr lang="es-MX" sz="4000" dirty="0">
                <a:latin typeface="Book Antiqua" panose="02040602050305030304" pitchFamily="18" charset="0"/>
              </a:rPr>
            </a:br>
            <a:r>
              <a:rPr lang="es-MX" sz="4000" dirty="0">
                <a:latin typeface="Book Antiqua" panose="02040602050305030304" pitchFamily="18" charset="0"/>
              </a:rPr>
              <a:t>de forma                               particular</a:t>
            </a: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images-na.ssl-images-amazon.com/images/I/210ugStgrCL.jpg">
            <a:extLst>
              <a:ext uri="{FF2B5EF4-FFF2-40B4-BE49-F238E27FC236}">
                <a16:creationId xmlns:a16="http://schemas.microsoft.com/office/drawing/2014/main" id="{EBF16424-FCA5-177A-D607-710D672B6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39" y="1371600"/>
            <a:ext cx="3950676"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5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67629" y="164611"/>
            <a:ext cx="8612729" cy="6510509"/>
          </a:xfrm>
        </p:spPr>
        <p:txBody>
          <a:bodyPr>
            <a:normAutofit fontScale="90000"/>
          </a:bodyPr>
          <a:lstStyle/>
          <a:p>
            <a:r>
              <a:rPr lang="en-US" sz="3600" dirty="0">
                <a:latin typeface="Book Antiqua" panose="02040602050305030304" pitchFamily="18" charset="0"/>
              </a:rPr>
              <a:t>Los </a:t>
            </a:r>
            <a:r>
              <a:rPr lang="en-US" sz="3600" dirty="0" err="1">
                <a:latin typeface="Book Antiqua" panose="02040602050305030304" pitchFamily="18" charset="0"/>
              </a:rPr>
              <a:t>Ritos</a:t>
            </a:r>
            <a:r>
              <a:rPr lang="en-US" sz="3600" dirty="0">
                <a:latin typeface="Book Antiqua" panose="02040602050305030304" pitchFamily="18" charset="0"/>
              </a:rPr>
              <a:t> son:</a:t>
            </a:r>
            <a:br>
              <a:rPr lang="en-US" sz="3600" dirty="0">
                <a:latin typeface="Book Antiqua" panose="02040602050305030304" pitchFamily="18" charset="0"/>
              </a:rPr>
            </a:br>
            <a:br>
              <a:rPr lang="en-US" sz="3600" dirty="0">
                <a:latin typeface="Book Antiqua" panose="02040602050305030304" pitchFamily="18" charset="0"/>
              </a:rPr>
            </a:br>
            <a:r>
              <a:rPr lang="en-US" sz="3600" dirty="0">
                <a:latin typeface="Book Antiqua" panose="02040602050305030304" pitchFamily="18" charset="0"/>
              </a:rPr>
              <a:t>- </a:t>
            </a:r>
            <a:r>
              <a:rPr lang="en-US" sz="3600" dirty="0" err="1">
                <a:latin typeface="Book Antiqua" panose="02040602050305030304" pitchFamily="18" charset="0"/>
              </a:rPr>
              <a:t>Rituales</a:t>
            </a:r>
            <a:br>
              <a:rPr lang="en-US" sz="3600" dirty="0">
                <a:latin typeface="Book Antiqua" panose="02040602050305030304" pitchFamily="18" charset="0"/>
              </a:rPr>
            </a:br>
            <a:r>
              <a:rPr lang="en-US" sz="3600" dirty="0">
                <a:latin typeface="Book Antiqua" panose="02040602050305030304" pitchFamily="18" charset="0"/>
              </a:rPr>
              <a:t>- </a:t>
            </a:r>
            <a:r>
              <a:rPr lang="en-US" sz="3600" dirty="0" err="1">
                <a:latin typeface="Book Antiqua" panose="02040602050305030304" pitchFamily="18" charset="0"/>
              </a:rPr>
              <a:t>Practicas</a:t>
            </a:r>
            <a:r>
              <a:rPr lang="en-US" sz="3600" dirty="0">
                <a:latin typeface="Book Antiqua" panose="02040602050305030304" pitchFamily="18" charset="0"/>
              </a:rPr>
              <a:t> </a:t>
            </a:r>
            <a:r>
              <a:rPr lang="en-US" sz="3600" dirty="0" err="1">
                <a:latin typeface="Book Antiqua" panose="02040602050305030304" pitchFamily="18" charset="0"/>
              </a:rPr>
              <a:t>sociales</a:t>
            </a:r>
            <a:br>
              <a:rPr lang="en-US" sz="3600" dirty="0">
                <a:latin typeface="Book Antiqua" panose="02040602050305030304" pitchFamily="18" charset="0"/>
              </a:rPr>
            </a:br>
            <a:r>
              <a:rPr lang="en-US" sz="3600" dirty="0">
                <a:latin typeface="Book Antiqua" panose="02040602050305030304" pitchFamily="18" charset="0"/>
              </a:rPr>
              <a:t>- </a:t>
            </a:r>
            <a:r>
              <a:rPr lang="en-US" sz="3600" dirty="0" err="1">
                <a:latin typeface="Book Antiqua" panose="02040602050305030304" pitchFamily="18" charset="0"/>
              </a:rPr>
              <a:t>repetidos</a:t>
            </a:r>
            <a:r>
              <a:rPr lang="en-US" sz="3600" dirty="0">
                <a:latin typeface="Book Antiqua" panose="02040602050305030304" pitchFamily="18" charset="0"/>
              </a:rPr>
              <a:t> </a:t>
            </a:r>
            <a:br>
              <a:rPr lang="en-US" sz="3600" dirty="0">
                <a:latin typeface="Book Antiqua" panose="02040602050305030304" pitchFamily="18" charset="0"/>
              </a:rPr>
            </a:br>
            <a:r>
              <a:rPr lang="en-US" sz="3600" dirty="0" err="1">
                <a:latin typeface="Book Antiqua" panose="02040602050305030304" pitchFamily="18" charset="0"/>
              </a:rPr>
              <a:t>regularmente</a:t>
            </a:r>
            <a:r>
              <a:rPr lang="en-US" sz="3600" dirty="0">
                <a:latin typeface="Book Antiqua" panose="02040602050305030304" pitchFamily="18" charset="0"/>
              </a:rPr>
              <a:t> </a:t>
            </a:r>
            <a:br>
              <a:rPr lang="en-US" sz="3600" dirty="0">
                <a:latin typeface="Book Antiqua" panose="02040602050305030304" pitchFamily="18" charset="0"/>
              </a:rPr>
            </a:br>
            <a:br>
              <a:rPr lang="en-US" sz="3600" dirty="0">
                <a:latin typeface="Book Antiqua" panose="02040602050305030304" pitchFamily="18" charset="0"/>
              </a:rPr>
            </a:br>
            <a:r>
              <a:rPr lang="en-US" sz="3600" dirty="0">
                <a:latin typeface="Book Antiqua" panose="02040602050305030304" pitchFamily="18" charset="0"/>
              </a:rPr>
              <a:t>Los </a:t>
            </a:r>
            <a:r>
              <a:rPr lang="en-US" sz="3600" dirty="0" err="1">
                <a:latin typeface="Book Antiqua" panose="02040602050305030304" pitchFamily="18" charset="0"/>
              </a:rPr>
              <a:t>seres</a:t>
            </a:r>
            <a:r>
              <a:rPr lang="en-US" sz="3600" dirty="0">
                <a:latin typeface="Book Antiqua" panose="02040602050305030304" pitchFamily="18" charset="0"/>
              </a:rPr>
              <a:t> </a:t>
            </a:r>
            <a:r>
              <a:rPr lang="en-US" sz="3600" dirty="0" err="1">
                <a:latin typeface="Book Antiqua" panose="02040602050305030304" pitchFamily="18" charset="0"/>
              </a:rPr>
              <a:t>humanos</a:t>
            </a:r>
            <a:r>
              <a:rPr lang="en-US" sz="3600" dirty="0">
                <a:latin typeface="Book Antiqua" panose="02040602050305030304" pitchFamily="18" charset="0"/>
              </a:rPr>
              <a:t> </a:t>
            </a:r>
            <a:br>
              <a:rPr lang="en-US" sz="3600" dirty="0">
                <a:latin typeface="Book Antiqua" panose="02040602050305030304" pitchFamily="18" charset="0"/>
              </a:rPr>
            </a:br>
            <a:r>
              <a:rPr lang="en-US" sz="3600" dirty="0" err="1">
                <a:latin typeface="Book Antiqua" panose="02040602050305030304" pitchFamily="18" charset="0"/>
              </a:rPr>
              <a:t>somos</a:t>
            </a:r>
            <a:r>
              <a:rPr lang="en-US" sz="3600" dirty="0">
                <a:latin typeface="Book Antiqua" panose="02040602050305030304" pitchFamily="18" charset="0"/>
              </a:rPr>
              <a:t> </a:t>
            </a:r>
            <a:r>
              <a:rPr lang="en-US" sz="3600" dirty="0" err="1">
                <a:latin typeface="Book Antiqua" panose="02040602050305030304" pitchFamily="18" charset="0"/>
              </a:rPr>
              <a:t>gente</a:t>
            </a:r>
            <a:r>
              <a:rPr lang="en-US" sz="3600" dirty="0">
                <a:latin typeface="Book Antiqua" panose="02040602050305030304" pitchFamily="18" charset="0"/>
              </a:rPr>
              <a:t> de </a:t>
            </a:r>
            <a:r>
              <a:rPr lang="en-US" sz="3600" dirty="0" err="1">
                <a:latin typeface="Book Antiqua" panose="02040602050305030304" pitchFamily="18" charset="0"/>
              </a:rPr>
              <a:t>rituales</a:t>
            </a:r>
            <a:r>
              <a:rPr lang="en-US" sz="3600" dirty="0">
                <a:latin typeface="Book Antiqua" panose="02040602050305030304" pitchFamily="18" charset="0"/>
              </a:rPr>
              <a:t> (</a:t>
            </a:r>
            <a:r>
              <a:rPr lang="en-US" sz="3600" dirty="0" err="1">
                <a:latin typeface="Book Antiqua" panose="02040602050305030304" pitchFamily="18" charset="0"/>
              </a:rPr>
              <a:t>costumbres</a:t>
            </a:r>
            <a:r>
              <a:rPr lang="en-US" sz="3600" dirty="0">
                <a:latin typeface="Book Antiqua" panose="02040602050305030304" pitchFamily="18" charset="0"/>
              </a:rPr>
              <a:t> </a:t>
            </a:r>
            <a:r>
              <a:rPr lang="en-US" sz="3600" dirty="0" err="1">
                <a:latin typeface="Book Antiqua" panose="02040602050305030304" pitchFamily="18" charset="0"/>
              </a:rPr>
              <a:t>fijas</a:t>
            </a:r>
            <a:r>
              <a:rPr lang="en-US" sz="3600" dirty="0">
                <a:latin typeface="Book Antiqua" panose="02040602050305030304" pitchFamily="18" charset="0"/>
              </a:rPr>
              <a:t>) </a:t>
            </a:r>
            <a:br>
              <a:rPr lang="en-US" sz="3600" dirty="0">
                <a:latin typeface="Book Antiqua" panose="02040602050305030304" pitchFamily="18" charset="0"/>
              </a:rPr>
            </a:br>
            <a:r>
              <a:rPr lang="en-US" sz="3600" dirty="0">
                <a:latin typeface="Book Antiqua" panose="02040602050305030304" pitchFamily="18" charset="0"/>
              </a:rPr>
              <a:t>Los </a:t>
            </a:r>
            <a:r>
              <a:rPr lang="en-US" sz="3600" dirty="0" err="1">
                <a:latin typeface="Book Antiqua" panose="02040602050305030304" pitchFamily="18" charset="0"/>
              </a:rPr>
              <a:t>rituales</a:t>
            </a:r>
            <a:r>
              <a:rPr lang="en-US" sz="3600" dirty="0">
                <a:latin typeface="Book Antiqua" panose="02040602050305030304" pitchFamily="18" charset="0"/>
              </a:rPr>
              <a:t> </a:t>
            </a:r>
            <a:r>
              <a:rPr lang="en-US" sz="3600" dirty="0" err="1">
                <a:latin typeface="Book Antiqua" panose="02040602050305030304" pitchFamily="18" charset="0"/>
              </a:rPr>
              <a:t>humanos</a:t>
            </a:r>
            <a:r>
              <a:rPr lang="en-US" sz="3600" dirty="0">
                <a:latin typeface="Book Antiqua" panose="02040602050305030304" pitchFamily="18" charset="0"/>
              </a:rPr>
              <a:t> son </a:t>
            </a:r>
            <a:r>
              <a:rPr lang="en-US" sz="3600" dirty="0" err="1">
                <a:latin typeface="Book Antiqua" panose="02040602050305030304" pitchFamily="18" charset="0"/>
              </a:rPr>
              <a:t>muy</a:t>
            </a:r>
            <a:r>
              <a:rPr lang="en-US" sz="3600" dirty="0">
                <a:latin typeface="Book Antiqua" panose="02040602050305030304" pitchFamily="18" charset="0"/>
              </a:rPr>
              <a:t> </a:t>
            </a:r>
            <a:r>
              <a:rPr lang="en-US" sz="3600" dirty="0" err="1">
                <a:latin typeface="Book Antiqua" panose="02040602050305030304" pitchFamily="18" charset="0"/>
              </a:rPr>
              <a:t>importantes</a:t>
            </a:r>
            <a:r>
              <a:rPr lang="en-US" sz="3600" dirty="0">
                <a:latin typeface="Book Antiqua" panose="02040602050305030304" pitchFamily="18" charset="0"/>
              </a:rPr>
              <a:t>.</a:t>
            </a: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9552432" y="5127784"/>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7917366" y="10"/>
            <a:ext cx="5617360"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are Rituals? Understanding the Purpose of Rituals | Gaia">
            <a:extLst>
              <a:ext uri="{FF2B5EF4-FFF2-40B4-BE49-F238E27FC236}">
                <a16:creationId xmlns:a16="http://schemas.microsoft.com/office/drawing/2014/main" id="{1FB8DA9D-B3C7-50A6-0DCB-3D985F6AA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730" y="322631"/>
            <a:ext cx="5265114" cy="409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6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5686837" y="5631099"/>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3"/>
          <a:srcRect r="11439" b="-1"/>
          <a:stretch/>
        </p:blipFill>
        <p:spPr>
          <a:xfrm>
            <a:off x="3952072" y="1036918"/>
            <a:ext cx="8239927" cy="6210683"/>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 Tech Headaches of Working From Home and How to Remedy Them - The New  York Times">
            <a:extLst>
              <a:ext uri="{FF2B5EF4-FFF2-40B4-BE49-F238E27FC236}">
                <a16:creationId xmlns:a16="http://schemas.microsoft.com/office/drawing/2014/main" id="{E1A5F24F-C6B3-016F-A58A-7326F1A32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30" y="184812"/>
            <a:ext cx="4079295" cy="30276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y do balconies inspire us? - BBC Travel">
            <a:extLst>
              <a:ext uri="{FF2B5EF4-FFF2-40B4-BE49-F238E27FC236}">
                <a16:creationId xmlns:a16="http://schemas.microsoft.com/office/drawing/2014/main" id="{537168A0-A756-8C84-15B1-584118ACB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50" y="189591"/>
            <a:ext cx="6934820" cy="30228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to Throw a Low Key Birthday Party | NYMetroParents">
            <a:extLst>
              <a:ext uri="{FF2B5EF4-FFF2-40B4-BE49-F238E27FC236}">
                <a16:creationId xmlns:a16="http://schemas.microsoft.com/office/drawing/2014/main" id="{2E2DB1F6-D77D-1074-AEDC-65F6E7EB25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108" y="3778579"/>
            <a:ext cx="6364887" cy="317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animEffect transition="in" filter="fade">
                                      <p:cBhvr>
                                        <p:cTn id="14" dur="500"/>
                                        <p:tgtEl>
                                          <p:spTgt spid="512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283779" y="798786"/>
            <a:ext cx="8798437" cy="4827315"/>
          </a:xfrm>
        </p:spPr>
        <p:txBody>
          <a:bodyPr>
            <a:normAutofit fontScale="90000"/>
          </a:bodyPr>
          <a:lstStyle/>
          <a:p>
            <a:r>
              <a:rPr lang="en-US" dirty="0"/>
              <a:t> </a:t>
            </a:r>
            <a:br>
              <a:rPr lang="en-US"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1" name="Freeform: Shape 1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27 Fascinating Photos of Pre-Vatican II Catholicism">
            <a:extLst>
              <a:ext uri="{FF2B5EF4-FFF2-40B4-BE49-F238E27FC236}">
                <a16:creationId xmlns:a16="http://schemas.microsoft.com/office/drawing/2014/main" id="{B51A2DB2-8B34-83A5-0EC3-C3CE565BF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77354" cy="4419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F2B8FF-4D06-D1CD-F089-12B4B6278A35}"/>
              </a:ext>
            </a:extLst>
          </p:cNvPr>
          <p:cNvPicPr>
            <a:picLocks noChangeAspect="1"/>
          </p:cNvPicPr>
          <p:nvPr/>
        </p:nvPicPr>
        <p:blipFill rotWithShape="1">
          <a:blip r:embed="rId4"/>
          <a:srcRect t="8000" b="4215"/>
          <a:stretch/>
        </p:blipFill>
        <p:spPr>
          <a:xfrm>
            <a:off x="6377354" y="1854730"/>
            <a:ext cx="5827210" cy="4827315"/>
          </a:xfrm>
          <a:prstGeom prst="rect">
            <a:avLst/>
          </a:prstGeom>
        </p:spPr>
      </p:pic>
    </p:spTree>
    <p:extLst>
      <p:ext uri="{BB962C8B-B14F-4D97-AF65-F5344CB8AC3E}">
        <p14:creationId xmlns:p14="http://schemas.microsoft.com/office/powerpoint/2010/main" val="38210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out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0" y="146304"/>
            <a:ext cx="7995137" cy="5896404"/>
          </a:xfrm>
        </p:spPr>
        <p:txBody>
          <a:bodyPr>
            <a:noAutofit/>
          </a:bodyPr>
          <a:lstStyle/>
          <a:p>
            <a:r>
              <a:rPr lang="es-MX" sz="2800" b="1" dirty="0">
                <a:effectLst>
                  <a:outerShdw blurRad="38100" dist="38100" dir="2700000" algn="tl">
                    <a:srgbClr val="000000">
                      <a:alpha val="43137"/>
                    </a:srgbClr>
                  </a:outerShdw>
                </a:effectLst>
              </a:rPr>
              <a:t>Palabras y frases que  se repiten en el manual: </a:t>
            </a:r>
            <a:br>
              <a:rPr lang="es-MX" sz="2800" b="1" dirty="0">
                <a:effectLst>
                  <a:outerShdw blurRad="38100" dist="38100" dir="2700000" algn="tl">
                    <a:srgbClr val="000000">
                      <a:alpha val="43137"/>
                    </a:srgbClr>
                  </a:outerShdw>
                </a:effectLst>
              </a:rPr>
            </a:br>
            <a:br>
              <a:rPr lang="es-MX" sz="2400" dirty="0">
                <a:latin typeface="Book Antiqua" panose="02040602050305030304" pitchFamily="18" charset="0"/>
              </a:rPr>
            </a:br>
            <a:r>
              <a:rPr lang="es-MX" sz="2400" dirty="0">
                <a:latin typeface="Book Antiqua" panose="02040602050305030304" pitchFamily="18" charset="0"/>
              </a:rPr>
              <a:t>Adaptar…</a:t>
            </a:r>
            <a:br>
              <a:rPr lang="es-MX" sz="2400" dirty="0">
                <a:latin typeface="Book Antiqua" panose="02040602050305030304" pitchFamily="18" charset="0"/>
              </a:rPr>
            </a:br>
            <a:r>
              <a:rPr lang="es-MX" sz="2400" dirty="0">
                <a:latin typeface="Book Antiqua" panose="02040602050305030304" pitchFamily="18" charset="0"/>
              </a:rPr>
              <a:t>Pastoral…</a:t>
            </a:r>
            <a:br>
              <a:rPr lang="es-MX" sz="2400" dirty="0">
                <a:latin typeface="Book Antiqua" panose="02040602050305030304" pitchFamily="18" charset="0"/>
              </a:rPr>
            </a:br>
            <a:r>
              <a:rPr lang="es-MX" sz="2400" dirty="0">
                <a:latin typeface="Book Antiqua" panose="02040602050305030304" pitchFamily="18" charset="0"/>
              </a:rPr>
              <a:t>Razones pastorales…</a:t>
            </a:r>
            <a:br>
              <a:rPr lang="es-MX" sz="2400" dirty="0">
                <a:latin typeface="Book Antiqua" panose="02040602050305030304" pitchFamily="18" charset="0"/>
              </a:rPr>
            </a:br>
            <a:r>
              <a:rPr lang="es-MX" sz="2400" dirty="0">
                <a:latin typeface="Book Antiqua" panose="02040602050305030304" pitchFamily="18" charset="0"/>
              </a:rPr>
              <a:t>En la medida de lo posible…</a:t>
            </a:r>
            <a:br>
              <a:rPr lang="es-MX" sz="2400" dirty="0">
                <a:latin typeface="Book Antiqua" panose="02040602050305030304" pitchFamily="18" charset="0"/>
              </a:rPr>
            </a:br>
            <a:r>
              <a:rPr lang="es-MX" sz="2400" dirty="0">
                <a:latin typeface="Book Antiqua" panose="02040602050305030304" pitchFamily="18" charset="0"/>
              </a:rPr>
              <a:t>En estas palabras o similares…</a:t>
            </a:r>
            <a:br>
              <a:rPr lang="es-MX" sz="2400" dirty="0">
                <a:latin typeface="Book Antiqua" panose="02040602050305030304" pitchFamily="18" charset="0"/>
              </a:rPr>
            </a:br>
            <a:r>
              <a:rPr lang="es-MX" sz="2400" dirty="0">
                <a:latin typeface="Book Antiqua" panose="02040602050305030304" pitchFamily="18" charset="0"/>
              </a:rPr>
              <a:t>O algo similar…</a:t>
            </a:r>
            <a:br>
              <a:rPr lang="es-MX" sz="2400" dirty="0">
                <a:latin typeface="Book Antiqua" panose="02040602050305030304" pitchFamily="18" charset="0"/>
              </a:rPr>
            </a:br>
            <a:br>
              <a:rPr lang="en-US" sz="2400" dirty="0">
                <a:latin typeface="Book Antiqua" panose="02040602050305030304" pitchFamily="18" charset="0"/>
              </a:rPr>
            </a:br>
            <a:r>
              <a:rPr lang="es-MX" sz="2400" b="1" u="sng" dirty="0">
                <a:latin typeface="Book Antiqua" panose="02040602050305030304" pitchFamily="18" charset="0"/>
              </a:rPr>
              <a:t>Es un manual litúrgico, </a:t>
            </a:r>
            <a:br>
              <a:rPr lang="es-MX" sz="2400" b="1" u="sng" dirty="0">
                <a:latin typeface="Book Antiqua" panose="02040602050305030304" pitchFamily="18" charset="0"/>
              </a:rPr>
            </a:br>
            <a:r>
              <a:rPr lang="es-MX" sz="2400" b="1" u="sng" dirty="0">
                <a:latin typeface="Book Antiqua" panose="02040602050305030304" pitchFamily="18" charset="0"/>
              </a:rPr>
              <a:t>no un plan para catequesis de iniciación</a:t>
            </a: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latin typeface="Book Antiqua" panose="02040602050305030304" pitchFamily="18" charset="0"/>
              </a:rPr>
            </a:br>
            <a:br>
              <a:rPr lang="en-US" sz="2400" dirty="0"/>
            </a:br>
            <a:br>
              <a:rPr lang="en-US" sz="2400" dirty="0"/>
            </a:br>
            <a:endParaRPr lang="en-US" sz="2400"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5345723" y="10"/>
            <a:ext cx="6846276"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5" name="Picture 2" descr="https://images-na.ssl-images-amazon.com/images/I/210ugStgrCL.jpg">
            <a:extLst>
              <a:ext uri="{FF2B5EF4-FFF2-40B4-BE49-F238E27FC236}">
                <a16:creationId xmlns:a16="http://schemas.microsoft.com/office/drawing/2014/main" id="{DEE448CA-0911-770D-19FF-ECD83326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39" y="1371600"/>
            <a:ext cx="3950676"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450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0A04-8835-CA03-A8D7-D8B8DC43CD30}"/>
              </a:ext>
            </a:extLst>
          </p:cNvPr>
          <p:cNvSpPr>
            <a:spLocks noGrp="1"/>
          </p:cNvSpPr>
          <p:nvPr>
            <p:ph type="ctrTitle"/>
          </p:nvPr>
        </p:nvSpPr>
        <p:spPr>
          <a:xfrm>
            <a:off x="108152" y="32145"/>
            <a:ext cx="6987381" cy="4938990"/>
          </a:xfrm>
        </p:spPr>
        <p:txBody>
          <a:bodyPr>
            <a:normAutofit fontScale="90000"/>
          </a:bodyPr>
          <a:lstStyle/>
          <a:p>
            <a:r>
              <a:rPr lang="en-US" dirty="0"/>
              <a:t> </a:t>
            </a:r>
            <a:br>
              <a:rPr lang="en-US" dirty="0">
                <a:latin typeface="Book Antiqua" panose="02040602050305030304" pitchFamily="18" charset="0"/>
              </a:rPr>
            </a:br>
            <a:r>
              <a:rPr lang="en-US" sz="3600" dirty="0">
                <a:latin typeface="Book Antiqua" panose="02040602050305030304" pitchFamily="18" charset="0"/>
              </a:rPr>
              <a:t> </a:t>
            </a: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sz="3600"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latin typeface="Book Antiqua" panose="02040602050305030304" pitchFamily="18" charset="0"/>
              </a:rPr>
            </a:br>
            <a:br>
              <a:rPr lang="en-US" dirty="0"/>
            </a:br>
            <a:br>
              <a:rPr lang="en-US" dirty="0"/>
            </a:br>
            <a:r>
              <a:rPr lang="en-US" dirty="0" err="1"/>
              <a:t>Tttt</a:t>
            </a:r>
            <a:endParaRPr lang="en-US" dirty="0"/>
          </a:p>
        </p:txBody>
      </p:sp>
      <p:sp>
        <p:nvSpPr>
          <p:cNvPr id="3" name="Subtitle 2">
            <a:extLst>
              <a:ext uri="{FF2B5EF4-FFF2-40B4-BE49-F238E27FC236}">
                <a16:creationId xmlns:a16="http://schemas.microsoft.com/office/drawing/2014/main" id="{213489BF-CBDD-7504-F232-7BE773B4023C}"/>
              </a:ext>
            </a:extLst>
          </p:cNvPr>
          <p:cNvSpPr>
            <a:spLocks noGrp="1"/>
          </p:cNvSpPr>
          <p:nvPr>
            <p:ph type="subTitle" idx="1"/>
          </p:nvPr>
        </p:nvSpPr>
        <p:spPr>
          <a:xfrm>
            <a:off x="4416177" y="5003270"/>
            <a:ext cx="2679356" cy="1465118"/>
          </a:xfrm>
        </p:spPr>
        <p:txBody>
          <a:bodyPr anchor="b">
            <a:normAutofit/>
          </a:bodyPr>
          <a:lstStyle/>
          <a:p>
            <a:endParaRPr lang="en-US" dirty="0"/>
          </a:p>
        </p:txBody>
      </p:sp>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pic>
        <p:nvPicPr>
          <p:cNvPr id="12290" name="Picture 2" descr="Museums and art galleries | History and culture | Visit Wales">
            <a:extLst>
              <a:ext uri="{FF2B5EF4-FFF2-40B4-BE49-F238E27FC236}">
                <a16:creationId xmlns:a16="http://schemas.microsoft.com/office/drawing/2014/main" id="{FBED761C-271B-00C9-FDB6-B9C21A268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01" y="1309267"/>
            <a:ext cx="4999740" cy="5516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210ugStgrCL.jpg">
            <a:extLst>
              <a:ext uri="{FF2B5EF4-FFF2-40B4-BE49-F238E27FC236}">
                <a16:creationId xmlns:a16="http://schemas.microsoft.com/office/drawing/2014/main" id="{7BD16584-732B-216F-950B-1421F1487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139" y="1371600"/>
            <a:ext cx="3950676" cy="4935415"/>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C2705C8E-E19A-ECF6-32BD-E394BC5442B0}"/>
              </a:ext>
            </a:extLst>
          </p:cNvPr>
          <p:cNvSpPr/>
          <p:nvPr/>
        </p:nvSpPr>
        <p:spPr>
          <a:xfrm>
            <a:off x="345982" y="335928"/>
            <a:ext cx="4999741" cy="7582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MX" sz="3200" dirty="0">
                <a:solidFill>
                  <a:schemeClr val="tx1"/>
                </a:solidFill>
              </a:rPr>
              <a:t>Tenemos que leerlo y… </a:t>
            </a:r>
          </a:p>
          <a:p>
            <a:r>
              <a:rPr lang="es-MX" sz="3200" dirty="0">
                <a:solidFill>
                  <a:schemeClr val="tx1"/>
                </a:solidFill>
              </a:rPr>
              <a:t>Volver a leerlo</a:t>
            </a:r>
          </a:p>
        </p:txBody>
      </p:sp>
    </p:spTree>
    <p:extLst>
      <p:ext uri="{BB962C8B-B14F-4D97-AF65-F5344CB8AC3E}">
        <p14:creationId xmlns:p14="http://schemas.microsoft.com/office/powerpoint/2010/main" val="12826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 colors in gradient surface design">
            <a:extLst>
              <a:ext uri="{FF2B5EF4-FFF2-40B4-BE49-F238E27FC236}">
                <a16:creationId xmlns:a16="http://schemas.microsoft.com/office/drawing/2014/main" id="{1EFE2B9B-1D20-AD54-2394-AA344BF26F7B}"/>
              </a:ext>
            </a:extLst>
          </p:cNvPr>
          <p:cNvPicPr>
            <a:picLocks noChangeAspect="1"/>
          </p:cNvPicPr>
          <p:nvPr/>
        </p:nvPicPr>
        <p:blipFill rotWithShape="1">
          <a:blip r:embed="rId2"/>
          <a:srcRect r="11439"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5" name="TextBox 4">
            <a:extLst>
              <a:ext uri="{FF2B5EF4-FFF2-40B4-BE49-F238E27FC236}">
                <a16:creationId xmlns:a16="http://schemas.microsoft.com/office/drawing/2014/main" id="{EAE8F009-D222-F3A8-27CF-E89C61345E7E}"/>
              </a:ext>
            </a:extLst>
          </p:cNvPr>
          <p:cNvSpPr txBox="1"/>
          <p:nvPr/>
        </p:nvSpPr>
        <p:spPr>
          <a:xfrm>
            <a:off x="204212" y="237741"/>
            <a:ext cx="5778111" cy="5878532"/>
          </a:xfrm>
          <a:prstGeom prst="rect">
            <a:avLst/>
          </a:prstGeom>
          <a:noFill/>
        </p:spPr>
        <p:txBody>
          <a:bodyPr wrap="square" rtlCol="0">
            <a:spAutoFit/>
          </a:bodyPr>
          <a:lstStyle/>
          <a:p>
            <a:r>
              <a:rPr lang="en-US" sz="4000" b="1" i="1" dirty="0" err="1">
                <a:effectLst>
                  <a:outerShdw blurRad="38100" dist="38100" dir="2700000" algn="tl">
                    <a:srgbClr val="000000">
                      <a:alpha val="43137"/>
                    </a:srgbClr>
                  </a:outerShdw>
                </a:effectLst>
                <a:latin typeface="Book Antiqua" panose="02040602050305030304" pitchFamily="18" charset="0"/>
              </a:rPr>
              <a:t>Praenotanda</a:t>
            </a:r>
            <a:r>
              <a:rPr lang="en-US" b="1" dirty="0">
                <a:effectLst>
                  <a:outerShdw blurRad="38100" dist="38100" dir="2700000" algn="tl">
                    <a:srgbClr val="000000">
                      <a:alpha val="43137"/>
                    </a:srgbClr>
                  </a:outerShdw>
                </a:effectLst>
                <a:latin typeface="Book Antiqua" panose="02040602050305030304" pitchFamily="18" charset="0"/>
              </a:rPr>
              <a:t> </a:t>
            </a:r>
            <a:r>
              <a:rPr lang="en-US" dirty="0">
                <a:latin typeface="Book Antiqua" panose="02040602050305030304" pitchFamily="18" charset="0"/>
              </a:rPr>
              <a:t>  </a:t>
            </a:r>
            <a:r>
              <a:rPr lang="en-US" b="1" dirty="0">
                <a:latin typeface="Book Antiqua" panose="02040602050305030304" pitchFamily="18" charset="0"/>
              </a:rPr>
              <a:t>-  </a:t>
            </a:r>
            <a:r>
              <a:rPr lang="es-MX" sz="2800" b="1" u="sng" dirty="0">
                <a:latin typeface="Book Antiqua" panose="02040602050305030304" pitchFamily="18" charset="0"/>
              </a:rPr>
              <a:t>Introducción</a:t>
            </a:r>
          </a:p>
          <a:p>
            <a:endParaRPr lang="en-US" sz="2800" dirty="0">
              <a:latin typeface="Book Antiqua" panose="02040602050305030304" pitchFamily="18" charset="0"/>
            </a:endParaRPr>
          </a:p>
          <a:p>
            <a:r>
              <a:rPr lang="es-MX" sz="2800" dirty="0">
                <a:latin typeface="Book Antiqua" panose="02040602050305030304" pitchFamily="18" charset="0"/>
              </a:rPr>
              <a:t>Observaciones Generales:</a:t>
            </a:r>
          </a:p>
          <a:p>
            <a:r>
              <a:rPr lang="es-MX" sz="2800" dirty="0">
                <a:latin typeface="Book Antiqua" panose="02040602050305030304" pitchFamily="18" charset="0"/>
              </a:rPr>
              <a:t>35 párrafos que explican el significado teológico y pastoral de los ritos. Antes de leer los ritos hay que leerlos.</a:t>
            </a:r>
          </a:p>
          <a:p>
            <a:r>
              <a:rPr lang="es-MX" sz="2800" dirty="0">
                <a:latin typeface="Book Antiqua" panose="02040602050305030304" pitchFamily="18" charset="0"/>
              </a:rPr>
              <a:t>Los ritos expresan y enseñan Teología, nos dice lo que la Iglesia entiende y esta haciendo con el rito.</a:t>
            </a:r>
          </a:p>
          <a:p>
            <a:endParaRPr lang="en-US" sz="2800" dirty="0">
              <a:latin typeface="Book Antiqua" panose="02040602050305030304" pitchFamily="18" charset="0"/>
            </a:endParaRPr>
          </a:p>
          <a:p>
            <a:endParaRPr lang="en-US" sz="2800" dirty="0">
              <a:latin typeface="Book Antiqua" panose="02040602050305030304" pitchFamily="18" charset="0"/>
            </a:endParaRPr>
          </a:p>
        </p:txBody>
      </p:sp>
      <p:pic>
        <p:nvPicPr>
          <p:cNvPr id="2" name="Picture 2" descr="https://images-na.ssl-images-amazon.com/images/I/210ugStgrCL.jpg">
            <a:extLst>
              <a:ext uri="{FF2B5EF4-FFF2-40B4-BE49-F238E27FC236}">
                <a16:creationId xmlns:a16="http://schemas.microsoft.com/office/drawing/2014/main" id="{5568F422-7F0F-3282-844A-8E262E42AB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139" y="1371600"/>
            <a:ext cx="3950676" cy="493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9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Regatta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{321E3003-6587-DE49-82D0-749EF4F02159}tf10001057</Template>
  <TotalTime>3289</TotalTime>
  <Words>2386</Words>
  <Application>Microsoft Office PowerPoint</Application>
  <PresentationFormat>Widescreen</PresentationFormat>
  <Paragraphs>180</Paragraphs>
  <Slides>25</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Algerian</vt:lpstr>
      <vt:lpstr>Arial</vt:lpstr>
      <vt:lpstr>Book Antiqua</vt:lpstr>
      <vt:lpstr>Calibri</vt:lpstr>
      <vt:lpstr>Goudy Old Style</vt:lpstr>
      <vt:lpstr>inter</vt:lpstr>
      <vt:lpstr>Walbaum Display</vt:lpstr>
      <vt:lpstr>RegattaVTI</vt:lpstr>
      <vt:lpstr>Como leer y aplicar el Manual del rito</vt:lpstr>
      <vt:lpstr>Oración</vt:lpstr>
      <vt:lpstr>  ¿que es un rito?  Acción simbólica  Realizada y                          observada de forma                               particular       </vt:lpstr>
      <vt:lpstr>Los Ritos son:  - Rituales - Practicas sociales - repetidos  regularmente   Los seres humanos  somos gente de rituales (costumbres fijas)  Los rituales humanos son muy importantes.       </vt:lpstr>
      <vt:lpstr>         </vt:lpstr>
      <vt:lpstr>         </vt:lpstr>
      <vt:lpstr>Palabras y frases que  se repiten en el manual:   Adaptar… Pastoral… Razones pastorales… En la medida de lo posible… En estas palabras o similares… O algo similar…  Es un manual litúrgico,  no un plan para catequesis de iniciación              </vt:lpstr>
      <vt:lpstr>                  Tttt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PREPARACION DE ADULTOS  NO CATEQUIZADOS PARA LA CONFIRMACION Y LA EUCARISTIA</vt:lpstr>
      <vt:lpstr>RITOS OPCIONALES PARA ADULTOS BAUTIZADOS PERO NO CATEQUIZADOS</vt:lpstr>
      <vt:lpstr>PowerPoint Presentation</vt:lpstr>
      <vt:lpstr>PowerPoint Presentation</vt:lpstr>
      <vt:lpstr>Oración</vt:lpstr>
      <vt:lpstr>CONTACTO</vt:lpstr>
      <vt:lpstr>PREGUNTAS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read  the Rite</dc:title>
  <dc:creator>kathy kuczka</dc:creator>
  <cp:lastModifiedBy>Luis Guzman</cp:lastModifiedBy>
  <cp:revision>29</cp:revision>
  <dcterms:created xsi:type="dcterms:W3CDTF">2023-07-11T22:43:02Z</dcterms:created>
  <dcterms:modified xsi:type="dcterms:W3CDTF">2023-08-05T01:56:02Z</dcterms:modified>
</cp:coreProperties>
</file>