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sldIdLst>
    <p:sldId id="256" r:id="rId2"/>
    <p:sldId id="277" r:id="rId3"/>
    <p:sldId id="257" r:id="rId4"/>
    <p:sldId id="291" r:id="rId5"/>
    <p:sldId id="258" r:id="rId6"/>
    <p:sldId id="259" r:id="rId7"/>
    <p:sldId id="260" r:id="rId8"/>
    <p:sldId id="261" r:id="rId9"/>
    <p:sldId id="262" r:id="rId10"/>
    <p:sldId id="278" r:id="rId11"/>
    <p:sldId id="279" r:id="rId12"/>
    <p:sldId id="280" r:id="rId13"/>
    <p:sldId id="281" r:id="rId14"/>
    <p:sldId id="282" r:id="rId15"/>
    <p:sldId id="283" r:id="rId16"/>
    <p:sldId id="289" r:id="rId17"/>
    <p:sldId id="284" r:id="rId18"/>
    <p:sldId id="290" r:id="rId19"/>
    <p:sldId id="264" r:id="rId20"/>
    <p:sldId id="265" r:id="rId21"/>
    <p:sldId id="266" r:id="rId22"/>
    <p:sldId id="285" r:id="rId23"/>
    <p:sldId id="267" r:id="rId24"/>
    <p:sldId id="268" r:id="rId25"/>
    <p:sldId id="269" r:id="rId26"/>
    <p:sldId id="270" r:id="rId27"/>
    <p:sldId id="271" r:id="rId28"/>
    <p:sldId id="272" r:id="rId29"/>
    <p:sldId id="273" r:id="rId30"/>
    <p:sldId id="274" r:id="rId31"/>
    <p:sldId id="292" r:id="rId32"/>
    <p:sldId id="275" r:id="rId33"/>
    <p:sldId id="276"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5E5D4-7D5F-4ECD-BEAA-4CCB7CD7A04E}" v="57" dt="2023-02-07T16:19:27.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2"/>
  </p:normalViewPr>
  <p:slideViewPr>
    <p:cSldViewPr snapToGrid="0">
      <p:cViewPr varScale="1">
        <p:scale>
          <a:sx n="102" d="100"/>
          <a:sy n="102" d="100"/>
        </p:scale>
        <p:origin x="3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Kuczka" userId="a6f075a1-0f34-4944-aafc-4f60e8bf1a4a" providerId="ADAL" clId="{6FA5E5D4-7D5F-4ECD-BEAA-4CCB7CD7A04E}"/>
    <pc:docChg chg="custSel addSld modSld">
      <pc:chgData name="Kathy Kuczka" userId="a6f075a1-0f34-4944-aafc-4f60e8bf1a4a" providerId="ADAL" clId="{6FA5E5D4-7D5F-4ECD-BEAA-4CCB7CD7A04E}" dt="2023-02-07T16:29:48.050" v="662" actId="5793"/>
      <pc:docMkLst>
        <pc:docMk/>
      </pc:docMkLst>
      <pc:sldChg chg="addSp delSp modSp mod">
        <pc:chgData name="Kathy Kuczka" userId="a6f075a1-0f34-4944-aafc-4f60e8bf1a4a" providerId="ADAL" clId="{6FA5E5D4-7D5F-4ECD-BEAA-4CCB7CD7A04E}" dt="2023-02-07T16:19:27.726" v="62" actId="688"/>
        <pc:sldMkLst>
          <pc:docMk/>
          <pc:sldMk cId="1927214923" sldId="257"/>
        </pc:sldMkLst>
        <pc:spChg chg="del mod">
          <ac:chgData name="Kathy Kuczka" userId="a6f075a1-0f34-4944-aafc-4f60e8bf1a4a" providerId="ADAL" clId="{6FA5E5D4-7D5F-4ECD-BEAA-4CCB7CD7A04E}" dt="2023-02-07T16:14:45.959" v="4" actId="478"/>
          <ac:spMkLst>
            <pc:docMk/>
            <pc:sldMk cId="1927214923" sldId="257"/>
            <ac:spMk id="5" creationId="{03D8A05B-A9E9-7256-97D1-FFF6CB6E5B1E}"/>
          </ac:spMkLst>
        </pc:spChg>
        <pc:spChg chg="del">
          <ac:chgData name="Kathy Kuczka" userId="a6f075a1-0f34-4944-aafc-4f60e8bf1a4a" providerId="ADAL" clId="{6FA5E5D4-7D5F-4ECD-BEAA-4CCB7CD7A04E}" dt="2023-02-07T16:14:48.644" v="5" actId="478"/>
          <ac:spMkLst>
            <pc:docMk/>
            <pc:sldMk cId="1927214923" sldId="257"/>
            <ac:spMk id="7" creationId="{1B899DE9-180F-02FC-BB72-396CDC1C612C}"/>
          </ac:spMkLst>
        </pc:spChg>
        <pc:spChg chg="del">
          <ac:chgData name="Kathy Kuczka" userId="a6f075a1-0f34-4944-aafc-4f60e8bf1a4a" providerId="ADAL" clId="{6FA5E5D4-7D5F-4ECD-BEAA-4CCB7CD7A04E}" dt="2023-02-07T16:14:51.301" v="6" actId="478"/>
          <ac:spMkLst>
            <pc:docMk/>
            <pc:sldMk cId="1927214923" sldId="257"/>
            <ac:spMk id="8" creationId="{D44A9F8C-A9D0-95AF-0AFE-F8468BF77E14}"/>
          </ac:spMkLst>
        </pc:spChg>
        <pc:spChg chg="del">
          <ac:chgData name="Kathy Kuczka" userId="a6f075a1-0f34-4944-aafc-4f60e8bf1a4a" providerId="ADAL" clId="{6FA5E5D4-7D5F-4ECD-BEAA-4CCB7CD7A04E}" dt="2023-02-07T16:14:52.756" v="8" actId="478"/>
          <ac:spMkLst>
            <pc:docMk/>
            <pc:sldMk cId="1927214923" sldId="257"/>
            <ac:spMk id="9" creationId="{E500800C-E1D9-76C2-0440-0253D4C46905}"/>
          </ac:spMkLst>
        </pc:spChg>
        <pc:picChg chg="add mod">
          <ac:chgData name="Kathy Kuczka" userId="a6f075a1-0f34-4944-aafc-4f60e8bf1a4a" providerId="ADAL" clId="{6FA5E5D4-7D5F-4ECD-BEAA-4CCB7CD7A04E}" dt="2023-02-07T16:19:16.869" v="60" actId="1076"/>
          <ac:picMkLst>
            <pc:docMk/>
            <pc:sldMk cId="1927214923" sldId="257"/>
            <ac:picMk id="3" creationId="{51DD63BC-FD67-11B7-8DD8-7F349438147B}"/>
          </ac:picMkLst>
        </pc:picChg>
        <pc:picChg chg="add mod">
          <ac:chgData name="Kathy Kuczka" userId="a6f075a1-0f34-4944-aafc-4f60e8bf1a4a" providerId="ADAL" clId="{6FA5E5D4-7D5F-4ECD-BEAA-4CCB7CD7A04E}" dt="2023-02-07T16:19:22.557" v="61" actId="1076"/>
          <ac:picMkLst>
            <pc:docMk/>
            <pc:sldMk cId="1927214923" sldId="257"/>
            <ac:picMk id="4" creationId="{CD1DC4BA-5992-5C02-E896-CE2E2224674F}"/>
          </ac:picMkLst>
        </pc:picChg>
        <pc:picChg chg="add mod">
          <ac:chgData name="Kathy Kuczka" userId="a6f075a1-0f34-4944-aafc-4f60e8bf1a4a" providerId="ADAL" clId="{6FA5E5D4-7D5F-4ECD-BEAA-4CCB7CD7A04E}" dt="2023-02-07T16:19:27.726" v="62" actId="688"/>
          <ac:picMkLst>
            <pc:docMk/>
            <pc:sldMk cId="1927214923" sldId="257"/>
            <ac:picMk id="6" creationId="{C93C0CE6-EDA1-299D-6E5A-B43537295806}"/>
          </ac:picMkLst>
        </pc:picChg>
        <pc:picChg chg="add del mod">
          <ac:chgData name="Kathy Kuczka" userId="a6f075a1-0f34-4944-aafc-4f60e8bf1a4a" providerId="ADAL" clId="{6FA5E5D4-7D5F-4ECD-BEAA-4CCB7CD7A04E}" dt="2023-02-07T16:18:21.001" v="41"/>
          <ac:picMkLst>
            <pc:docMk/>
            <pc:sldMk cId="1927214923" sldId="257"/>
            <ac:picMk id="10" creationId="{55E762DF-15DA-C606-EB2D-66E06E39AD82}"/>
          </ac:picMkLst>
        </pc:picChg>
        <pc:picChg chg="del">
          <ac:chgData name="Kathy Kuczka" userId="a6f075a1-0f34-4944-aafc-4f60e8bf1a4a" providerId="ADAL" clId="{6FA5E5D4-7D5F-4ECD-BEAA-4CCB7CD7A04E}" dt="2023-02-07T16:14:42.029" v="1" actId="478"/>
          <ac:picMkLst>
            <pc:docMk/>
            <pc:sldMk cId="1927214923" sldId="257"/>
            <ac:picMk id="1026" creationId="{677F0302-2A5D-C262-1FBE-3A3ABF25BC95}"/>
          </ac:picMkLst>
        </pc:picChg>
        <pc:picChg chg="del">
          <ac:chgData name="Kathy Kuczka" userId="a6f075a1-0f34-4944-aafc-4f60e8bf1a4a" providerId="ADAL" clId="{6FA5E5D4-7D5F-4ECD-BEAA-4CCB7CD7A04E}" dt="2023-02-07T16:14:42.828" v="2" actId="478"/>
          <ac:picMkLst>
            <pc:docMk/>
            <pc:sldMk cId="1927214923" sldId="257"/>
            <ac:picMk id="1028" creationId="{4949C4B9-DCA7-93E3-FFE9-73F0C0359BF4}"/>
          </ac:picMkLst>
        </pc:picChg>
        <pc:picChg chg="del">
          <ac:chgData name="Kathy Kuczka" userId="a6f075a1-0f34-4944-aafc-4f60e8bf1a4a" providerId="ADAL" clId="{6FA5E5D4-7D5F-4ECD-BEAA-4CCB7CD7A04E}" dt="2023-02-07T16:14:51.956" v="7" actId="478"/>
          <ac:picMkLst>
            <pc:docMk/>
            <pc:sldMk cId="1927214923" sldId="257"/>
            <ac:picMk id="1030" creationId="{7E6D1BEE-D2B1-EE94-62FF-9ABB0565477D}"/>
          </ac:picMkLst>
        </pc:picChg>
        <pc:picChg chg="del">
          <ac:chgData name="Kathy Kuczka" userId="a6f075a1-0f34-4944-aafc-4f60e8bf1a4a" providerId="ADAL" clId="{6FA5E5D4-7D5F-4ECD-BEAA-4CCB7CD7A04E}" dt="2023-02-07T16:14:53.452" v="9" actId="478"/>
          <ac:picMkLst>
            <pc:docMk/>
            <pc:sldMk cId="1927214923" sldId="257"/>
            <ac:picMk id="1032" creationId="{72B624CC-47B3-4F14-32C1-CC56DF8CFAE6}"/>
          </ac:picMkLst>
        </pc:picChg>
        <pc:picChg chg="add mod">
          <ac:chgData name="Kathy Kuczka" userId="a6f075a1-0f34-4944-aafc-4f60e8bf1a4a" providerId="ADAL" clId="{6FA5E5D4-7D5F-4ECD-BEAA-4CCB7CD7A04E}" dt="2023-02-07T16:19:08.021" v="56" actId="1076"/>
          <ac:picMkLst>
            <pc:docMk/>
            <pc:sldMk cId="1927214923" sldId="257"/>
            <ac:picMk id="1034" creationId="{8A401AC3-9221-16A4-B37F-0FB73391DAA2}"/>
          </ac:picMkLst>
        </pc:picChg>
      </pc:sldChg>
      <pc:sldChg chg="modSp mod">
        <pc:chgData name="Kathy Kuczka" userId="a6f075a1-0f34-4944-aafc-4f60e8bf1a4a" providerId="ADAL" clId="{6FA5E5D4-7D5F-4ECD-BEAA-4CCB7CD7A04E}" dt="2023-02-07T16:29:48.050" v="662" actId="5793"/>
        <pc:sldMkLst>
          <pc:docMk/>
          <pc:sldMk cId="3866284285" sldId="275"/>
        </pc:sldMkLst>
        <pc:spChg chg="mod">
          <ac:chgData name="Kathy Kuczka" userId="a6f075a1-0f34-4944-aafc-4f60e8bf1a4a" providerId="ADAL" clId="{6FA5E5D4-7D5F-4ECD-BEAA-4CCB7CD7A04E}" dt="2023-02-07T16:29:48.050" v="662" actId="5793"/>
          <ac:spMkLst>
            <pc:docMk/>
            <pc:sldMk cId="3866284285" sldId="275"/>
            <ac:spMk id="3" creationId="{C0C3D4F4-1365-A064-E494-F435469C9908}"/>
          </ac:spMkLst>
        </pc:spChg>
      </pc:sldChg>
      <pc:sldChg chg="add">
        <pc:chgData name="Kathy Kuczka" userId="a6f075a1-0f34-4944-aafc-4f60e8bf1a4a" providerId="ADAL" clId="{6FA5E5D4-7D5F-4ECD-BEAA-4CCB7CD7A04E}" dt="2023-02-07T16:14:36.957" v="0" actId="2890"/>
        <pc:sldMkLst>
          <pc:docMk/>
          <pc:sldMk cId="1843663911" sldId="291"/>
        </pc:sldMkLst>
      </pc:sldChg>
      <pc:sldChg chg="modSp add mod">
        <pc:chgData name="Kathy Kuczka" userId="a6f075a1-0f34-4944-aafc-4f60e8bf1a4a" providerId="ADAL" clId="{6FA5E5D4-7D5F-4ECD-BEAA-4CCB7CD7A04E}" dt="2023-02-07T16:29:23.178" v="661" actId="20577"/>
        <pc:sldMkLst>
          <pc:docMk/>
          <pc:sldMk cId="653614072" sldId="292"/>
        </pc:sldMkLst>
        <pc:spChg chg="mod">
          <ac:chgData name="Kathy Kuczka" userId="a6f075a1-0f34-4944-aafc-4f60e8bf1a4a" providerId="ADAL" clId="{6FA5E5D4-7D5F-4ECD-BEAA-4CCB7CD7A04E}" dt="2023-02-07T16:29:23.178" v="661" actId="20577"/>
          <ac:spMkLst>
            <pc:docMk/>
            <pc:sldMk cId="653614072" sldId="292"/>
            <ac:spMk id="3" creationId="{974B7C9A-DCBC-B44B-ECA7-465A3D57F27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4931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77998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2301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782946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639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65232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9801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99434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0486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866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2/7/2023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196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2/7/2023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216022472"/>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6" r:id="rId6"/>
    <p:sldLayoutId id="2147483691" r:id="rId7"/>
    <p:sldLayoutId id="2147483692" r:id="rId8"/>
    <p:sldLayoutId id="2147483693" r:id="rId9"/>
    <p:sldLayoutId id="2147483695" r:id="rId10"/>
    <p:sldLayoutId id="2147483694"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7766050" y="1079499"/>
            <a:ext cx="3884962" cy="2611369"/>
          </a:xfrm>
        </p:spPr>
        <p:txBody>
          <a:bodyPr>
            <a:normAutofit/>
          </a:bodyPr>
          <a:lstStyle/>
          <a:p>
            <a:r>
              <a:rPr lang="en-US" b="1" dirty="0"/>
              <a:t>Creating</a:t>
            </a:r>
            <a:br>
              <a:rPr lang="en-US" b="1" dirty="0"/>
            </a:br>
            <a:r>
              <a:rPr lang="en-US" b="1" dirty="0"/>
              <a:t>An Effective </a:t>
            </a:r>
            <a:r>
              <a:rPr lang="en-US" b="1" dirty="0" err="1"/>
              <a:t>Mystagogy</a:t>
            </a:r>
            <a:endParaRPr lang="en-US" b="1" dirty="0"/>
          </a:p>
        </p:txBody>
      </p:sp>
      <p:sp>
        <p:nvSpPr>
          <p:cNvPr id="3" name="Subtitle 2">
            <a:extLst>
              <a:ext uri="{FF2B5EF4-FFF2-40B4-BE49-F238E27FC236}">
                <a16:creationId xmlns:a16="http://schemas.microsoft.com/office/drawing/2014/main" id="{D7F19E08-5E73-8989-5639-B3D3067FF741}"/>
              </a:ext>
            </a:extLst>
          </p:cNvPr>
          <p:cNvSpPr>
            <a:spLocks noGrp="1"/>
          </p:cNvSpPr>
          <p:nvPr>
            <p:ph type="subTitle" idx="1"/>
          </p:nvPr>
        </p:nvSpPr>
        <p:spPr>
          <a:xfrm>
            <a:off x="7766051" y="4113213"/>
            <a:ext cx="3884961" cy="1655762"/>
          </a:xfrm>
        </p:spPr>
        <p:txBody>
          <a:bodyPr>
            <a:normAutofit/>
          </a:bodyPr>
          <a:lstStyle/>
          <a:p>
            <a:endParaRPr lang="en-US" dirty="0"/>
          </a:p>
        </p:txBody>
      </p:sp>
      <p:pic>
        <p:nvPicPr>
          <p:cNvPr id="4" name="Picture 3" descr="Colorized light photo effects">
            <a:extLst>
              <a:ext uri="{FF2B5EF4-FFF2-40B4-BE49-F238E27FC236}">
                <a16:creationId xmlns:a16="http://schemas.microsoft.com/office/drawing/2014/main" id="{1F4300DA-E431-A02C-9B52-9F056A21EC7D}"/>
              </a:ext>
            </a:extLst>
          </p:cNvPr>
          <p:cNvPicPr>
            <a:picLocks noChangeAspect="1"/>
          </p:cNvPicPr>
          <p:nvPr/>
        </p:nvPicPr>
        <p:blipFill rotWithShape="1">
          <a:blip r:embed="rId2"/>
          <a:srcRect l="532" r="22400" b="-2"/>
          <a:stretch/>
        </p:blipFill>
        <p:spPr>
          <a:xfrm>
            <a:off x="540988" y="540000"/>
            <a:ext cx="6671025" cy="5778000"/>
          </a:xfrm>
          <a:prstGeom prst="rect">
            <a:avLst/>
          </a:prstGeom>
        </p:spPr>
      </p:pic>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82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2246769"/>
          </a:xfrm>
          <a:prstGeom prst="rect">
            <a:avLst/>
          </a:prstGeom>
          <a:noFill/>
        </p:spPr>
        <p:txBody>
          <a:bodyPr wrap="square" lIns="91440" tIns="45720" rIns="91440" bIns="45720" rtlCol="0" anchor="t">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b="1" dirty="0">
                <a:latin typeface="Calibri"/>
                <a:ea typeface="Times New Roman" panose="02020603050405020304" pitchFamily="18" charset="0"/>
                <a:cs typeface="Calibri"/>
              </a:rPr>
              <a:t> </a:t>
            </a:r>
            <a:r>
              <a:rPr lang="en-US" sz="2800" i="1" dirty="0">
                <a:latin typeface="Calibri"/>
                <a:ea typeface="Times New Roman" panose="02020603050405020304" pitchFamily="18" charset="0"/>
                <a:cs typeface="Calibri"/>
              </a:rPr>
              <a:t> 	</a:t>
            </a:r>
            <a:endParaRPr lang="en-US" sz="2800" dirty="0">
              <a:effectLst/>
              <a:latin typeface="Calibri"/>
              <a:ea typeface="Times New Roman" panose="02020603050405020304" pitchFamily="18" charset="0"/>
              <a:cs typeface="Calibri"/>
            </a:endParaRPr>
          </a:p>
          <a:p>
            <a:pPr marL="342900" indent="-342900">
              <a:buFont typeface="Symbol" pitchFamily="2" charset="2"/>
              <a:buChar char=""/>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4" descr="Text, letter&#10;&#10;Description automatically generated">
            <a:extLst>
              <a:ext uri="{FF2B5EF4-FFF2-40B4-BE49-F238E27FC236}">
                <a16:creationId xmlns:a16="http://schemas.microsoft.com/office/drawing/2014/main" id="{C670499F-5AA9-7693-B3C6-B7BCF262B94C}"/>
              </a:ext>
            </a:extLst>
          </p:cNvPr>
          <p:cNvPicPr>
            <a:picLocks noChangeAspect="1"/>
          </p:cNvPicPr>
          <p:nvPr/>
        </p:nvPicPr>
        <p:blipFill>
          <a:blip r:embed="rId2"/>
          <a:stretch>
            <a:fillRect/>
          </a:stretch>
        </p:blipFill>
        <p:spPr>
          <a:xfrm>
            <a:off x="2819400" y="107302"/>
            <a:ext cx="5479054" cy="7311527"/>
          </a:xfrm>
          <a:prstGeom prst="rect">
            <a:avLst/>
          </a:prstGeom>
        </p:spPr>
      </p:pic>
    </p:spTree>
    <p:extLst>
      <p:ext uri="{BB962C8B-B14F-4D97-AF65-F5344CB8AC3E}">
        <p14:creationId xmlns:p14="http://schemas.microsoft.com/office/powerpoint/2010/main" val="144106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descr="Text, letter&#10;&#10;Description automatically generated">
            <a:extLst>
              <a:ext uri="{FF2B5EF4-FFF2-40B4-BE49-F238E27FC236}">
                <a16:creationId xmlns:a16="http://schemas.microsoft.com/office/drawing/2014/main" id="{BD3B83AC-3FEA-2119-E8BC-8667B54B929C}"/>
              </a:ext>
            </a:extLst>
          </p:cNvPr>
          <p:cNvPicPr>
            <a:picLocks noChangeAspect="1"/>
          </p:cNvPicPr>
          <p:nvPr/>
        </p:nvPicPr>
        <p:blipFill>
          <a:blip r:embed="rId2"/>
          <a:stretch>
            <a:fillRect/>
          </a:stretch>
        </p:blipFill>
        <p:spPr>
          <a:xfrm>
            <a:off x="4724400" y="1599946"/>
            <a:ext cx="2743200" cy="3658107"/>
          </a:xfrm>
          <a:prstGeom prst="rect">
            <a:avLst/>
          </a:prstGeom>
        </p:spPr>
      </p:pic>
      <p:pic>
        <p:nvPicPr>
          <p:cNvPr id="6" name="Picture 6" descr="Text&#10;&#10;Description automatically generated">
            <a:extLst>
              <a:ext uri="{FF2B5EF4-FFF2-40B4-BE49-F238E27FC236}">
                <a16:creationId xmlns:a16="http://schemas.microsoft.com/office/drawing/2014/main" id="{643EAF65-EF04-EC30-512B-039C958C780B}"/>
              </a:ext>
            </a:extLst>
          </p:cNvPr>
          <p:cNvPicPr>
            <a:picLocks noChangeAspect="1"/>
          </p:cNvPicPr>
          <p:nvPr/>
        </p:nvPicPr>
        <p:blipFill>
          <a:blip r:embed="rId2"/>
          <a:stretch>
            <a:fillRect/>
          </a:stretch>
        </p:blipFill>
        <p:spPr>
          <a:xfrm>
            <a:off x="3439099" y="232019"/>
            <a:ext cx="4863945" cy="6531672"/>
          </a:xfrm>
          <a:prstGeom prst="rect">
            <a:avLst/>
          </a:prstGeom>
        </p:spPr>
      </p:pic>
    </p:spTree>
    <p:extLst>
      <p:ext uri="{BB962C8B-B14F-4D97-AF65-F5344CB8AC3E}">
        <p14:creationId xmlns:p14="http://schemas.microsoft.com/office/powerpoint/2010/main" val="175228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140217" y="311"/>
            <a:ext cx="10060223" cy="7786747"/>
          </a:xfrm>
          <a:prstGeom prst="rect">
            <a:avLst/>
          </a:prstGeom>
          <a:noFill/>
        </p:spPr>
        <p:txBody>
          <a:bodyPr wrap="square" lIns="91440" tIns="45720" rIns="91440" bIns="45720" rtlCol="0" anchor="t">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a:endParaRPr>
          </a:p>
          <a:p>
            <a:r>
              <a:rPr lang="en-US" sz="2800" b="1" dirty="0">
                <a:latin typeface="Calibri"/>
                <a:ea typeface="Times New Roman" panose="02020603050405020304" pitchFamily="18" charset="0"/>
                <a:cs typeface="Calibri"/>
              </a:rPr>
              <a:t> </a:t>
            </a:r>
            <a:r>
              <a:rPr lang="en-US" sz="3200" dirty="0">
                <a:latin typeface="Calibri"/>
                <a:ea typeface="Times New Roman" panose="02020603050405020304" pitchFamily="18" charset="0"/>
                <a:cs typeface="Calibri"/>
              </a:rPr>
              <a:t> </a:t>
            </a:r>
            <a:r>
              <a:rPr lang="en-US" sz="3600" b="1" dirty="0">
                <a:latin typeface="Calibri"/>
                <a:ea typeface="Times New Roman" panose="02020603050405020304" pitchFamily="18" charset="0"/>
                <a:cs typeface="Calibri"/>
              </a:rPr>
              <a:t>Movements of Shared Christian Praxis</a:t>
            </a:r>
            <a:endParaRPr lang="en-US" sz="3600" b="1" dirty="0">
              <a:effectLst/>
              <a:latin typeface="Calibri" panose="020F0502020204030204" pitchFamily="34" charset="0"/>
              <a:ea typeface="Times New Roman" panose="02020603050405020304" pitchFamily="18" charset="0"/>
              <a:cs typeface="Calibri"/>
            </a:endParaRPr>
          </a:p>
          <a:p>
            <a:pPr marL="0" marR="0">
              <a:spcBef>
                <a:spcPts val="0"/>
              </a:spcBef>
              <a:spcAft>
                <a:spcPts val="0"/>
              </a:spcAft>
            </a:pPr>
            <a:endParaRPr lang="en-US" sz="3200" b="1" dirty="0">
              <a:effectLst/>
              <a:latin typeface="Calibri"/>
              <a:ea typeface="Times New Roman" panose="02020603050405020304" pitchFamily="18" charset="0"/>
              <a:cs typeface="Times New Roman"/>
            </a:endParaRPr>
          </a:p>
          <a:p>
            <a:r>
              <a:rPr lang="en-US" sz="3200" b="1" dirty="0">
                <a:latin typeface="Calibri"/>
                <a:ea typeface="+mn-lt"/>
                <a:cs typeface="+mn-lt"/>
              </a:rPr>
              <a:t>Step 1: Expressing your own story, reality as you see it</a:t>
            </a:r>
          </a:p>
          <a:p>
            <a:r>
              <a:rPr lang="en-US" sz="3200" b="1" dirty="0">
                <a:latin typeface="Calibri"/>
                <a:ea typeface="+mn-lt"/>
                <a:cs typeface="+mn-lt"/>
              </a:rPr>
              <a:t>Step 2: Critical and shared reflection on </a:t>
            </a:r>
          </a:p>
          <a:p>
            <a:r>
              <a:rPr lang="en-US" sz="3200" b="1" dirty="0">
                <a:latin typeface="Calibri"/>
                <a:ea typeface="+mn-lt"/>
                <a:cs typeface="+mn-lt"/>
              </a:rPr>
              <a:t>              your story/experience</a:t>
            </a:r>
            <a:endParaRPr lang="en-US" dirty="0"/>
          </a:p>
          <a:p>
            <a:r>
              <a:rPr lang="en-US" sz="3200" b="1" dirty="0">
                <a:latin typeface="Calibri"/>
                <a:ea typeface="+mn-lt"/>
                <a:cs typeface="+mn-lt"/>
              </a:rPr>
              <a:t>Step 3: THE STORY &amp; VISION of the faith community </a:t>
            </a:r>
          </a:p>
          <a:p>
            <a:r>
              <a:rPr lang="en-US" sz="3200" b="1" dirty="0">
                <a:latin typeface="Calibri"/>
                <a:ea typeface="+mn-lt"/>
                <a:cs typeface="+mn-lt"/>
              </a:rPr>
              <a:t>              (Scripture &amp; Tradition)</a:t>
            </a:r>
            <a:endParaRPr lang="en-US" sz="3200" dirty="0"/>
          </a:p>
          <a:p>
            <a:r>
              <a:rPr lang="en-US" sz="3200" b="1" dirty="0">
                <a:latin typeface="Calibri"/>
                <a:ea typeface="+mn-lt"/>
                <a:cs typeface="+mn-lt"/>
              </a:rPr>
              <a:t>Step 4: Making the faith your own</a:t>
            </a:r>
          </a:p>
          <a:p>
            <a:r>
              <a:rPr lang="en-US" sz="3200" b="1" dirty="0">
                <a:latin typeface="Calibri"/>
                <a:ea typeface="+mn-lt"/>
                <a:cs typeface="+mn-lt"/>
              </a:rPr>
              <a:t>Step 5: Response, decision, action</a:t>
            </a:r>
          </a:p>
          <a:p>
            <a:pPr marL="0" marR="0">
              <a:spcBef>
                <a:spcPts val="0"/>
              </a:spcBef>
              <a:spcAft>
                <a:spcPts val="0"/>
              </a:spcAft>
            </a:pPr>
            <a:endParaRPr lang="en-US" sz="3200" dirty="0">
              <a:effectLst/>
              <a:latin typeface="Calibri"/>
              <a:ea typeface="Times New Roman" panose="02020603050405020304" pitchFamily="18" charset="0"/>
              <a:cs typeface="Calibri"/>
            </a:endParaRPr>
          </a:p>
          <a:p>
            <a:pPr marL="0" marR="0">
              <a:spcBef>
                <a:spcPts val="0"/>
              </a:spcBef>
              <a:spcAft>
                <a:spcPts val="0"/>
              </a:spcAft>
            </a:pPr>
            <a:endParaRPr lang="en-US" sz="3200" dirty="0">
              <a:latin typeface="Times New Roman" panose="02020603050405020304" pitchFamily="18" charset="0"/>
              <a:ea typeface="Times New Roman" panose="02020603050405020304" pitchFamily="18" charset="0"/>
              <a:cs typeface="Times New Roman"/>
            </a:endParaRPr>
          </a:p>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a:endParaRPr>
          </a:p>
          <a:p>
            <a:pPr marL="342900" marR="0" lvl="0" indent="-342900">
              <a:spcBef>
                <a:spcPts val="0"/>
              </a:spcBef>
              <a:spcAft>
                <a:spcPts val="0"/>
              </a:spcAft>
              <a:buFont typeface="Symbol" pitchFamily="2" charset="2"/>
              <a:buChar char=""/>
            </a:pPr>
            <a:endParaRPr lang="en-US" sz="3200" dirty="0">
              <a:effectLst/>
              <a:latin typeface="Times New Roman" panose="02020603050405020304" pitchFamily="18" charset="0"/>
              <a:ea typeface="Times New Roman" panose="02020603050405020304" pitchFamily="18" charset="0"/>
              <a:cs typeface="Times New Roman"/>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49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140217" y="311"/>
            <a:ext cx="10060223" cy="6063198"/>
          </a:xfrm>
          <a:prstGeom prst="rect">
            <a:avLst/>
          </a:prstGeom>
          <a:noFill/>
        </p:spPr>
        <p:txBody>
          <a:bodyPr wrap="square" lIns="91440" tIns="45720" rIns="91440" bIns="45720" rtlCol="0" anchor="t">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a:endParaRPr>
          </a:p>
          <a:p>
            <a:r>
              <a:rPr lang="en-US" sz="2800" b="1" dirty="0">
                <a:latin typeface="Calibri"/>
                <a:ea typeface="Times New Roman" panose="02020603050405020304" pitchFamily="18" charset="0"/>
                <a:cs typeface="Calibri"/>
              </a:rPr>
              <a:t> </a:t>
            </a:r>
            <a:r>
              <a:rPr lang="en-US" sz="3600" dirty="0">
                <a:latin typeface="Calibri"/>
                <a:ea typeface="+mn-lt"/>
                <a:cs typeface="+mn-lt"/>
              </a:rPr>
              <a:t>What do the words Shared Christian Praxis mean?</a:t>
            </a:r>
            <a:endParaRPr lang="en-US" sz="3600" dirty="0">
              <a:latin typeface="Calibri"/>
              <a:ea typeface="Times New Roman" panose="02020603050405020304" pitchFamily="18" charset="0"/>
              <a:cs typeface="Calibri"/>
            </a:endParaRPr>
          </a:p>
          <a:p>
            <a:endParaRPr lang="en-US" sz="3600" dirty="0">
              <a:latin typeface="Calibri"/>
              <a:ea typeface="+mn-lt"/>
              <a:cs typeface="+mn-lt"/>
            </a:endParaRPr>
          </a:p>
          <a:p>
            <a:r>
              <a:rPr lang="en-US" sz="3200" dirty="0">
                <a:latin typeface="Calibri"/>
                <a:ea typeface="+mn-lt"/>
                <a:cs typeface="+mn-lt"/>
              </a:rPr>
              <a:t>Shared – it’s dialogical in nature. It invites people to dialogue with themselves, with others, with the Christian story and vision (Scripture and Tradition) and with God. It is not a lecture.</a:t>
            </a:r>
            <a:endParaRPr lang="en-US" sz="3200" dirty="0">
              <a:latin typeface="Calibri"/>
              <a:cs typeface="Calibri"/>
            </a:endParaRPr>
          </a:p>
          <a:p>
            <a:endParaRPr lang="en-US" sz="3600" dirty="0">
              <a:latin typeface="Calibri" panose="020F0502020204030204" pitchFamily="34" charset="0"/>
              <a:ea typeface="Times New Roman" panose="02020603050405020304" pitchFamily="18" charset="0"/>
              <a:cs typeface="Calibri"/>
            </a:endParaRPr>
          </a:p>
          <a:p>
            <a:pPr marL="0" marR="0">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a:endParaRPr>
          </a:p>
          <a:p>
            <a:pPr marL="342900" marR="0" lvl="0" indent="-342900">
              <a:spcBef>
                <a:spcPts val="0"/>
              </a:spcBef>
              <a:spcAft>
                <a:spcPts val="0"/>
              </a:spcAft>
              <a:buFont typeface="Symbol" pitchFamily="2" charset="2"/>
              <a:buChar char=""/>
            </a:pPr>
            <a:endParaRPr lang="en-US" sz="3200" dirty="0">
              <a:effectLst/>
              <a:latin typeface="Times New Roman" panose="02020603050405020304" pitchFamily="18" charset="0"/>
              <a:ea typeface="Times New Roman" panose="02020603050405020304" pitchFamily="18" charset="0"/>
              <a:cs typeface="Times New Roman"/>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4657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75254" y="311"/>
            <a:ext cx="11547499" cy="9387185"/>
          </a:xfrm>
          <a:prstGeom prst="rect">
            <a:avLst/>
          </a:prstGeom>
          <a:noFill/>
        </p:spPr>
        <p:txBody>
          <a:bodyPr wrap="square" lIns="91440" tIns="45720" rIns="91440" bIns="45720" rtlCol="0" anchor="t">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a:endParaRPr>
          </a:p>
          <a:p>
            <a:r>
              <a:rPr lang="en-US" sz="2800" b="1" dirty="0">
                <a:latin typeface="Calibri"/>
                <a:ea typeface="Times New Roman" panose="02020603050405020304" pitchFamily="18" charset="0"/>
                <a:cs typeface="Calibri"/>
              </a:rPr>
              <a:t> </a:t>
            </a:r>
            <a:r>
              <a:rPr lang="en-US" sz="2800" b="1" dirty="0">
                <a:latin typeface="Calibri"/>
                <a:ea typeface="+mn-lt"/>
                <a:cs typeface="Calibri"/>
              </a:rPr>
              <a:t>             </a:t>
            </a:r>
            <a:r>
              <a:rPr lang="en-US" sz="3600" dirty="0">
                <a:latin typeface="Calibri"/>
                <a:ea typeface="+mn-lt"/>
                <a:cs typeface="+mn-lt"/>
              </a:rPr>
              <a:t>What do the words Shared Christian Praxis mean?</a:t>
            </a:r>
            <a:endParaRPr lang="en-US" sz="3600" dirty="0">
              <a:latin typeface="Calibri"/>
              <a:ea typeface="Times New Roman" panose="02020603050405020304" pitchFamily="18" charset="0"/>
              <a:cs typeface="Calibri"/>
            </a:endParaRPr>
          </a:p>
          <a:p>
            <a:endParaRPr lang="en-US" sz="2400" dirty="0">
              <a:latin typeface="Calibri"/>
              <a:ea typeface="+mn-lt"/>
              <a:cs typeface="+mn-lt"/>
            </a:endParaRPr>
          </a:p>
          <a:p>
            <a:r>
              <a:rPr lang="en-US" sz="2800" dirty="0">
                <a:latin typeface="Calibri"/>
                <a:ea typeface="+mn-lt"/>
                <a:cs typeface="+mn-lt"/>
              </a:rPr>
              <a:t>Christian – includes the entire story of the Judeo-Christian faith tradition: doctrine, liturgy, morality, CST—all of it.</a:t>
            </a:r>
            <a:endParaRPr lang="en-US" sz="2800" dirty="0">
              <a:latin typeface="Calibri"/>
              <a:ea typeface="+mn-lt"/>
              <a:cs typeface="Calibri"/>
            </a:endParaRPr>
          </a:p>
          <a:p>
            <a:r>
              <a:rPr lang="en-US" sz="2800" dirty="0">
                <a:latin typeface="Calibri"/>
                <a:ea typeface="+mn-lt"/>
                <a:cs typeface="+mn-lt"/>
              </a:rPr>
              <a:t>And it includes the vision of the Christian community.</a:t>
            </a:r>
            <a:endParaRPr lang="en-US" sz="2800" dirty="0">
              <a:latin typeface="Calibri"/>
            </a:endParaRPr>
          </a:p>
          <a:p>
            <a:endParaRPr lang="en-US" sz="2800" dirty="0">
              <a:latin typeface="Calibri"/>
              <a:ea typeface="+mn-lt"/>
              <a:cs typeface="+mn-lt"/>
            </a:endParaRPr>
          </a:p>
          <a:p>
            <a:pPr marL="457200" indent="-457200">
              <a:buFont typeface="Arial"/>
              <a:buChar char="•"/>
            </a:pPr>
            <a:r>
              <a:rPr lang="en-US" sz="2800" dirty="0">
                <a:latin typeface="Calibri"/>
                <a:ea typeface="+mn-lt"/>
                <a:cs typeface="+mn-lt"/>
              </a:rPr>
              <a:t> It’s not enough to say, “God is love.” Or “God loves you.” We must add that 5th step which says, “You must learn to love others.” That’s the moral dimension.</a:t>
            </a:r>
            <a:endParaRPr lang="en-US" dirty="0">
              <a:latin typeface="Calibri"/>
              <a:cs typeface="Calibri"/>
            </a:endParaRPr>
          </a:p>
          <a:p>
            <a:pPr marL="457200" indent="-457200">
              <a:buFont typeface="Arial"/>
              <a:buChar char="•"/>
            </a:pPr>
            <a:r>
              <a:rPr lang="en-US" sz="2800" dirty="0">
                <a:latin typeface="Calibri"/>
                <a:ea typeface="+mn-lt"/>
                <a:cs typeface="+mn-lt"/>
              </a:rPr>
              <a:t> It’s not enough to say, “God forgives you without saying “and because God has forgiven you, you must learn to forgive others.”</a:t>
            </a:r>
            <a:endParaRPr lang="en-US" dirty="0">
              <a:latin typeface="Calibri"/>
              <a:cs typeface="Calibri"/>
            </a:endParaRPr>
          </a:p>
          <a:p>
            <a:pPr marL="457200" indent="-457200">
              <a:buFont typeface="Arial"/>
              <a:buChar char="•"/>
            </a:pPr>
            <a:endParaRPr lang="en-US" sz="2800" dirty="0">
              <a:latin typeface="Calibri"/>
              <a:ea typeface="+mn-lt"/>
              <a:cs typeface="+mn-lt"/>
            </a:endParaRPr>
          </a:p>
          <a:p>
            <a:r>
              <a:rPr lang="en-US" sz="2800" dirty="0">
                <a:latin typeface="Calibri"/>
                <a:ea typeface="+mn-lt"/>
                <a:cs typeface="+mn-lt"/>
              </a:rPr>
              <a:t>It’s this vision of the Christian community that Jesus called the Kingdom of God. If we are forming disciples, then they are to become people who live and work for the sake of this vision here and now.</a:t>
            </a:r>
            <a:endParaRPr lang="en-US" dirty="0">
              <a:latin typeface="Calibri"/>
              <a:cs typeface="Calibri"/>
            </a:endParaRPr>
          </a:p>
          <a:p>
            <a:endParaRPr lang="en-US" sz="2800" dirty="0">
              <a:latin typeface="Calibri" panose="020F0502020204030204" pitchFamily="34" charset="0"/>
              <a:ea typeface="Times New Roman" panose="02020603050405020304" pitchFamily="18" charset="0"/>
              <a:cs typeface="Calibri"/>
            </a:endParaRPr>
          </a:p>
          <a:p>
            <a:pPr marL="0" marR="0">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a:endParaRPr>
          </a:p>
          <a:p>
            <a:pPr marL="342900" marR="0" lvl="0" indent="-342900">
              <a:spcBef>
                <a:spcPts val="0"/>
              </a:spcBef>
              <a:spcAft>
                <a:spcPts val="0"/>
              </a:spcAft>
              <a:buFont typeface="Symbol" pitchFamily="2" charset="2"/>
              <a:buChar char=""/>
            </a:pPr>
            <a:endParaRPr lang="en-US" sz="3200" dirty="0">
              <a:effectLst/>
              <a:latin typeface="Times New Roman" panose="02020603050405020304" pitchFamily="18" charset="0"/>
              <a:ea typeface="Times New Roman" panose="02020603050405020304" pitchFamily="18" charset="0"/>
              <a:cs typeface="Times New Roman"/>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2647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75254" y="311"/>
            <a:ext cx="11547499" cy="6247864"/>
          </a:xfrm>
          <a:prstGeom prst="rect">
            <a:avLst/>
          </a:prstGeom>
          <a:noFill/>
        </p:spPr>
        <p:txBody>
          <a:bodyPr wrap="square" lIns="91440" tIns="45720" rIns="91440" bIns="45720" rtlCol="0" anchor="t">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a:endParaRPr>
          </a:p>
          <a:p>
            <a:r>
              <a:rPr lang="en-US" sz="2800" b="1" dirty="0">
                <a:latin typeface="Calibri"/>
                <a:ea typeface="Times New Roman" panose="02020603050405020304" pitchFamily="18" charset="0"/>
                <a:cs typeface="Calibri"/>
              </a:rPr>
              <a:t> </a:t>
            </a:r>
            <a:r>
              <a:rPr lang="en-US" sz="2800" b="1" dirty="0">
                <a:latin typeface="Calibri"/>
                <a:ea typeface="+mn-lt"/>
                <a:cs typeface="Calibri"/>
              </a:rPr>
              <a:t>             </a:t>
            </a:r>
            <a:r>
              <a:rPr lang="en-US" sz="3600" dirty="0">
                <a:latin typeface="Calibri"/>
                <a:ea typeface="+mn-lt"/>
                <a:cs typeface="+mn-lt"/>
              </a:rPr>
              <a:t>What do the words Shared Christian Praxis mean?</a:t>
            </a:r>
            <a:endParaRPr lang="en-US" sz="3600" dirty="0">
              <a:latin typeface="Calibri"/>
              <a:ea typeface="Times New Roman" panose="02020603050405020304" pitchFamily="18" charset="0"/>
              <a:cs typeface="Calibri"/>
            </a:endParaRPr>
          </a:p>
          <a:p>
            <a:endParaRPr lang="en-US" sz="2400" dirty="0">
              <a:latin typeface="Calibri"/>
              <a:ea typeface="+mn-lt"/>
              <a:cs typeface="+mn-lt"/>
            </a:endParaRPr>
          </a:p>
          <a:p>
            <a:r>
              <a:rPr lang="en-US" sz="3200" dirty="0">
                <a:latin typeface="Calibri"/>
                <a:ea typeface="+mn-lt"/>
                <a:cs typeface="+mn-lt"/>
              </a:rPr>
              <a:t>Praxis – an ancient Greek word that describes a process of coming to know by reflecting on life. Socrates wisely said, “An unexamined life is not worth living.” And yet so many in our frenetic culture go from one event, one screen to another without ever pausing to reflect on the meaning of so many events and interactions throughout the day.</a:t>
            </a:r>
            <a:endParaRPr lang="en-US" sz="3200" dirty="0">
              <a:latin typeface="Calibri"/>
              <a:cs typeface="Calibri"/>
            </a:endParaRPr>
          </a:p>
          <a:p>
            <a:endParaRPr lang="en-US" sz="2800" dirty="0">
              <a:latin typeface="Calibri" panose="020F0502020204030204" pitchFamily="34" charset="0"/>
              <a:ea typeface="Times New Roman" panose="02020603050405020304" pitchFamily="18" charset="0"/>
              <a:cs typeface="Calibri"/>
            </a:endParaRPr>
          </a:p>
          <a:p>
            <a:pPr marL="0" marR="0">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a:endParaRPr>
          </a:p>
          <a:p>
            <a:pPr marL="342900" marR="0" lvl="0" indent="-342900">
              <a:spcBef>
                <a:spcPts val="0"/>
              </a:spcBef>
              <a:spcAft>
                <a:spcPts val="0"/>
              </a:spcAft>
              <a:buFont typeface="Symbol" pitchFamily="2" charset="2"/>
              <a:buChar char=""/>
            </a:pPr>
            <a:endParaRPr lang="en-US" sz="3200" dirty="0">
              <a:effectLst/>
              <a:latin typeface="Times New Roman" panose="02020603050405020304" pitchFamily="18" charset="0"/>
              <a:ea typeface="Times New Roman" panose="02020603050405020304" pitchFamily="18" charset="0"/>
              <a:cs typeface="Times New Roman"/>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378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10978-B938-03EE-FF5E-FE9822C5B472}"/>
              </a:ext>
            </a:extLst>
          </p:cNvPr>
          <p:cNvSpPr>
            <a:spLocks noGrp="1"/>
          </p:cNvSpPr>
          <p:nvPr>
            <p:ph type="title"/>
          </p:nvPr>
        </p:nvSpPr>
        <p:spPr/>
        <p:txBody>
          <a:bodyPr>
            <a:no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3 Convictions of Shared Christ Praxis </a:t>
            </a:r>
          </a:p>
        </p:txBody>
      </p:sp>
      <p:sp>
        <p:nvSpPr>
          <p:cNvPr id="3" name="Content Placeholder 2">
            <a:extLst>
              <a:ext uri="{FF2B5EF4-FFF2-40B4-BE49-F238E27FC236}">
                <a16:creationId xmlns:a16="http://schemas.microsoft.com/office/drawing/2014/main" id="{C80DFEB0-CEE4-A4AF-F6CB-E9F425B671F3}"/>
              </a:ext>
            </a:extLst>
          </p:cNvPr>
          <p:cNvSpPr>
            <a:spLocks noGrp="1"/>
          </p:cNvSpPr>
          <p:nvPr>
            <p:ph idx="1"/>
          </p:nvPr>
        </p:nvSpPr>
        <p:spPr>
          <a:xfrm>
            <a:off x="1079499" y="1790700"/>
            <a:ext cx="10984681" cy="5067300"/>
          </a:xfrm>
        </p:spPr>
        <p:txBody>
          <a:bodyPr>
            <a:noAutofit/>
          </a:bodyPr>
          <a:lstStyle/>
          <a:p>
            <a:r>
              <a:rPr lang="en-US" sz="2200" b="1" dirty="0">
                <a:latin typeface="Calibri" panose="020F0502020204030204" pitchFamily="34" charset="0"/>
                <a:ea typeface="Calibri" panose="020F0502020204030204" pitchFamily="34" charset="0"/>
                <a:cs typeface="Calibri" panose="020F0502020204030204" pitchFamily="34" charset="0"/>
              </a:rPr>
              <a:t>1)  God is active in our lives and their lives now—not just after baptism  God is at least 3 days ahead of us!</a:t>
            </a:r>
          </a:p>
          <a:p>
            <a:r>
              <a:rPr lang="en-US" sz="2200" b="1" dirty="0">
                <a:latin typeface="Calibri" panose="020F0502020204030204" pitchFamily="34" charset="0"/>
                <a:ea typeface="Calibri" panose="020F0502020204030204" pitchFamily="34" charset="0"/>
                <a:cs typeface="Calibri" panose="020F0502020204030204" pitchFamily="34" charset="0"/>
              </a:rPr>
              <a:t>2)  God reveals God’s self in THE STORY and VISION of the Christian Community.  Our history as a people is a source of faith for us—all of it:  scripture, tradition, creed liturgy, community, etc.</a:t>
            </a:r>
          </a:p>
          <a:p>
            <a:r>
              <a:rPr lang="en-US" sz="2200" b="1" dirty="0">
                <a:latin typeface="Calibri" panose="020F0502020204030204" pitchFamily="34" charset="0"/>
                <a:ea typeface="Calibri" panose="020F0502020204030204" pitchFamily="34" charset="0"/>
                <a:cs typeface="Calibri" panose="020F0502020204030204" pitchFamily="34" charset="0"/>
              </a:rPr>
              <a:t>3)  If both are true, then there are 2 major sources for coming to know God:  </a:t>
            </a:r>
          </a:p>
          <a:p>
            <a:pPr lvl="1"/>
            <a:r>
              <a:rPr lang="en-US" sz="2200" b="1" dirty="0">
                <a:latin typeface="Calibri" panose="020F0502020204030204" pitchFamily="34" charset="0"/>
                <a:ea typeface="Calibri" panose="020F0502020204030204" pitchFamily="34" charset="0"/>
                <a:cs typeface="Calibri" panose="020F0502020204030204" pitchFamily="34" charset="0"/>
              </a:rPr>
              <a:t>	</a:t>
            </a:r>
            <a:r>
              <a:rPr lang="en-US" sz="2200" b="1" i="0" dirty="0">
                <a:latin typeface="Calibri" panose="020F0502020204030204" pitchFamily="34" charset="0"/>
                <a:ea typeface="Calibri" panose="020F0502020204030204" pitchFamily="34" charset="0"/>
                <a:cs typeface="Calibri" panose="020F0502020204030204" pitchFamily="34" charset="0"/>
              </a:rPr>
              <a:t>1.  our own story (experience in which God has been and is active)</a:t>
            </a:r>
          </a:p>
          <a:p>
            <a:pPr lvl="1"/>
            <a:r>
              <a:rPr lang="en-US" sz="2200" b="1" i="0" dirty="0">
                <a:latin typeface="Calibri" panose="020F0502020204030204" pitchFamily="34" charset="0"/>
                <a:ea typeface="Calibri" panose="020F0502020204030204" pitchFamily="34" charset="0"/>
                <a:cs typeface="Calibri" panose="020F0502020204030204" pitchFamily="34" charset="0"/>
              </a:rPr>
              <a:t>	2.  The community’s story</a:t>
            </a:r>
          </a:p>
          <a:p>
            <a:r>
              <a:rPr lang="en-US" sz="2200" b="1" dirty="0">
                <a:latin typeface="Calibri" panose="020F0502020204030204" pitchFamily="34" charset="0"/>
                <a:ea typeface="Calibri" panose="020F0502020204030204" pitchFamily="34" charset="0"/>
                <a:cs typeface="Calibri" panose="020F0502020204030204" pitchFamily="34" charset="0"/>
              </a:rPr>
              <a:t>   These 2 sources must be placed in dialogue with each other for us to come to what  James       </a:t>
            </a:r>
            <a:r>
              <a:rPr lang="en-US" sz="2200" b="1" dirty="0" err="1">
                <a:latin typeface="Calibri" panose="020F0502020204030204" pitchFamily="34" charset="0"/>
                <a:ea typeface="Calibri" panose="020F0502020204030204" pitchFamily="34" charset="0"/>
                <a:cs typeface="Calibri" panose="020F0502020204030204" pitchFamily="34" charset="0"/>
              </a:rPr>
              <a:t>Westerhoff</a:t>
            </a:r>
            <a:r>
              <a:rPr lang="en-US" sz="2200" b="1" dirty="0">
                <a:latin typeface="Calibri" panose="020F0502020204030204" pitchFamily="34" charset="0"/>
                <a:ea typeface="Calibri" panose="020F0502020204030204" pitchFamily="34" charset="0"/>
                <a:cs typeface="Calibri" panose="020F0502020204030204" pitchFamily="34" charset="0"/>
              </a:rPr>
              <a:t> called “owned faith.” </a:t>
            </a:r>
          </a:p>
        </p:txBody>
      </p:sp>
    </p:spTree>
    <p:extLst>
      <p:ext uri="{BB962C8B-B14F-4D97-AF65-F5344CB8AC3E}">
        <p14:creationId xmlns:p14="http://schemas.microsoft.com/office/powerpoint/2010/main" val="2616435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75254" y="311"/>
            <a:ext cx="11547499" cy="7848302"/>
          </a:xfrm>
          <a:prstGeom prst="rect">
            <a:avLst/>
          </a:prstGeom>
          <a:noFill/>
        </p:spPr>
        <p:txBody>
          <a:bodyPr wrap="square" lIns="91440" tIns="45720" rIns="91440" bIns="45720" rtlCol="0" anchor="t">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a:endParaRPr>
          </a:p>
          <a:p>
            <a:r>
              <a:rPr lang="en-US" sz="2800" b="1" dirty="0">
                <a:latin typeface="Calibri"/>
                <a:ea typeface="Times New Roman" panose="02020603050405020304" pitchFamily="18" charset="0"/>
                <a:cs typeface="Calibri"/>
              </a:rPr>
              <a:t> </a:t>
            </a:r>
            <a:r>
              <a:rPr lang="en-US" sz="2800" b="1" dirty="0">
                <a:latin typeface="Calibri"/>
                <a:ea typeface="+mn-lt"/>
                <a:cs typeface="Calibri"/>
              </a:rPr>
              <a:t>                                                     </a:t>
            </a:r>
            <a:r>
              <a:rPr lang="en-US" sz="2800" dirty="0">
                <a:latin typeface="Calibri"/>
                <a:ea typeface="+mn-lt"/>
                <a:cs typeface="+mn-lt"/>
              </a:rPr>
              <a:t>Reflection Sheet</a:t>
            </a:r>
            <a:endParaRPr lang="en-US" sz="3600" dirty="0">
              <a:latin typeface="Calibri"/>
              <a:ea typeface="+mn-lt"/>
              <a:cs typeface="Calibri"/>
            </a:endParaRPr>
          </a:p>
          <a:p>
            <a:r>
              <a:rPr lang="en-US" sz="2800" dirty="0">
                <a:latin typeface="Calibri"/>
                <a:ea typeface="+mn-lt"/>
                <a:cs typeface="+mn-lt"/>
              </a:rPr>
              <a:t>1. Name three significant experiences in your life—experiences that have had a major impact on you—for example: a major move, marriage, the birth of a child, illness, someone’s death, an inner moment of realization that changed your outlook or way of life.</a:t>
            </a:r>
            <a:endParaRPr lang="en-US" dirty="0">
              <a:latin typeface="Calibri"/>
              <a:cs typeface="Calibri"/>
            </a:endParaRPr>
          </a:p>
          <a:p>
            <a:r>
              <a:rPr lang="en-US" sz="2800" dirty="0">
                <a:latin typeface="Calibri"/>
                <a:ea typeface="+mn-lt"/>
                <a:cs typeface="+mn-lt"/>
              </a:rPr>
              <a:t>2. Name or describe some of the feelings which you experienced during each of these times.</a:t>
            </a:r>
            <a:endParaRPr lang="en-US" dirty="0">
              <a:latin typeface="Calibri"/>
              <a:cs typeface="Calibri"/>
            </a:endParaRPr>
          </a:p>
          <a:p>
            <a:r>
              <a:rPr lang="en-US" sz="2800" dirty="0">
                <a:latin typeface="Calibri"/>
                <a:ea typeface="+mn-lt"/>
                <a:cs typeface="+mn-lt"/>
              </a:rPr>
              <a:t>3. In what way did you know God as you were going through each of these events? As loving? Guiding? Strengthening, Comforting, Punishing? Absent? Not at all?</a:t>
            </a:r>
            <a:endParaRPr lang="en-US" dirty="0">
              <a:latin typeface="Calibri"/>
              <a:cs typeface="Calibri"/>
            </a:endParaRPr>
          </a:p>
          <a:p>
            <a:r>
              <a:rPr lang="en-US" sz="2800" dirty="0">
                <a:latin typeface="Calibri"/>
                <a:ea typeface="+mn-lt"/>
                <a:cs typeface="+mn-lt"/>
              </a:rPr>
              <a:t>4. From where you stand today, do you still think of God’s presence during these times in the same way? If you now think differently, please explain.</a:t>
            </a:r>
            <a:endParaRPr lang="en-US" dirty="0">
              <a:latin typeface="Calibri"/>
              <a:cs typeface="Calibri"/>
            </a:endParaRPr>
          </a:p>
          <a:p>
            <a:r>
              <a:rPr lang="en-US" sz="2800" dirty="0">
                <a:latin typeface="Calibri"/>
                <a:ea typeface="+mn-lt"/>
                <a:cs typeface="+mn-lt"/>
              </a:rPr>
              <a:t>5. Are you more likely to be aware of God in times of joy or in times of pain or conflict?</a:t>
            </a:r>
            <a:endParaRPr lang="en-US" dirty="0">
              <a:latin typeface="Calibri"/>
              <a:cs typeface="Calibri"/>
            </a:endParaRPr>
          </a:p>
          <a:p>
            <a:r>
              <a:rPr lang="en-US" sz="2800" dirty="0">
                <a:latin typeface="Calibri"/>
                <a:ea typeface="+mn-lt"/>
                <a:cs typeface="+mn-lt"/>
              </a:rPr>
              <a:t>6. Choose one experience that you would be willing to share today.</a:t>
            </a:r>
            <a:endParaRPr lang="en-US" dirty="0">
              <a:latin typeface="Calibri"/>
              <a:cs typeface="Calibri"/>
            </a:endParaRPr>
          </a:p>
          <a:p>
            <a:endParaRPr lang="en-US" sz="2800" b="1" dirty="0">
              <a:effectLst/>
              <a:latin typeface="Calibri"/>
              <a:ea typeface="Times New Roman" panose="02020603050405020304" pitchFamily="18" charset="0"/>
              <a:cs typeface="Calibri"/>
            </a:endParaRPr>
          </a:p>
          <a:p>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8333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46516-E065-891A-CC4D-0058122A9207}"/>
              </a:ext>
            </a:extLst>
          </p:cNvPr>
          <p:cNvSpPr>
            <a:spLocks noGrp="1"/>
          </p:cNvSpPr>
          <p:nvPr>
            <p:ph type="title"/>
          </p:nvPr>
        </p:nvSpPr>
        <p:spPr/>
        <p: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Reflective Remembrance</a:t>
            </a:r>
          </a:p>
        </p:txBody>
      </p:sp>
      <p:sp>
        <p:nvSpPr>
          <p:cNvPr id="3" name="Content Placeholder 2">
            <a:extLst>
              <a:ext uri="{FF2B5EF4-FFF2-40B4-BE49-F238E27FC236}">
                <a16:creationId xmlns:a16="http://schemas.microsoft.com/office/drawing/2014/main" id="{7E3CB3EC-5636-2FB5-549B-6C8F41BB52FA}"/>
              </a:ext>
            </a:extLst>
          </p:cNvPr>
          <p:cNvSpPr>
            <a:spLocks noGrp="1"/>
          </p:cNvSpPr>
          <p:nvPr>
            <p:ph idx="1"/>
          </p:nvPr>
        </p:nvSpPr>
        <p:spPr/>
        <p:txBody>
          <a:bodyPr>
            <a:norm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Initial Reflection:  Describing the Experience</a:t>
            </a:r>
          </a:p>
          <a:p>
            <a:r>
              <a:rPr lang="en-US" b="1" dirty="0">
                <a:latin typeface="Calibri" panose="020F0502020204030204" pitchFamily="34" charset="0"/>
                <a:ea typeface="Calibri" panose="020F0502020204030204" pitchFamily="34" charset="0"/>
                <a:cs typeface="Calibri" panose="020F0502020204030204" pitchFamily="34" charset="0"/>
              </a:rPr>
              <a:t>This initial reflection is designed to allow the participants to initially describe the “raw” experience, without much depth or quest for meaning.</a:t>
            </a:r>
          </a:p>
          <a:p>
            <a:r>
              <a:rPr lang="en-US" b="1" dirty="0">
                <a:latin typeface="Calibri" panose="020F0502020204030204" pitchFamily="34" charset="0"/>
                <a:ea typeface="Calibri" panose="020F0502020204030204" pitchFamily="34" charset="0"/>
                <a:cs typeface="Calibri" panose="020F0502020204030204" pitchFamily="34" charset="0"/>
              </a:rPr>
              <a:t>1)  What did you experience?</a:t>
            </a:r>
          </a:p>
          <a:p>
            <a:r>
              <a:rPr lang="en-US" b="1" dirty="0">
                <a:latin typeface="Calibri" panose="020F0502020204030204" pitchFamily="34" charset="0"/>
                <a:ea typeface="Calibri" panose="020F0502020204030204" pitchFamily="34" charset="0"/>
                <a:cs typeface="Calibri" panose="020F0502020204030204" pitchFamily="34" charset="0"/>
              </a:rPr>
              <a:t>2.  What touched you about the event/what was your most memorable moment ?</a:t>
            </a:r>
          </a:p>
          <a:p>
            <a:r>
              <a:rPr lang="en-US" b="1" dirty="0">
                <a:latin typeface="Calibri" panose="020F0502020204030204" pitchFamily="34" charset="0"/>
                <a:ea typeface="Calibri" panose="020F0502020204030204" pitchFamily="34" charset="0"/>
                <a:cs typeface="Calibri" panose="020F0502020204030204" pitchFamily="34" charset="0"/>
              </a:rPr>
              <a:t>3)   In what way were you engaged?</a:t>
            </a:r>
          </a:p>
          <a:p>
            <a:r>
              <a:rPr lang="en-US" b="1" dirty="0">
                <a:latin typeface="Calibri" panose="020F0502020204030204" pitchFamily="34" charset="0"/>
                <a:ea typeface="Calibri" panose="020F0502020204030204" pitchFamily="34" charset="0"/>
                <a:cs typeface="Calibri" panose="020F0502020204030204" pitchFamily="34" charset="0"/>
              </a:rPr>
              <a:t>4)  How would you describe your feelings at any particular moment?</a:t>
            </a:r>
          </a:p>
          <a:p>
            <a:r>
              <a:rPr lang="en-US" b="1" dirty="0">
                <a:latin typeface="Calibri" panose="020F0502020204030204" pitchFamily="34" charset="0"/>
                <a:ea typeface="Calibri" panose="020F0502020204030204" pitchFamily="34" charset="0"/>
                <a:cs typeface="Calibri" panose="020F0502020204030204" pitchFamily="34" charset="0"/>
              </a:rPr>
              <a:t>5)  What did you see, hear, smell, taste, feel?</a:t>
            </a:r>
          </a:p>
          <a:p>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117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7386638"/>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3600" b="1" dirty="0">
                <a:effectLst/>
                <a:latin typeface="Calibri" panose="020F0502020204030204" pitchFamily="34" charset="0"/>
                <a:ea typeface="Times New Roman" panose="02020603050405020304" pitchFamily="18" charset="0"/>
              </a:rPr>
              <a:t>Reflective Remembrance</a:t>
            </a:r>
          </a:p>
          <a:p>
            <a:pPr marL="0" marR="0">
              <a:spcBef>
                <a:spcPts val="0"/>
              </a:spcBef>
              <a:spcAft>
                <a:spcPts val="0"/>
              </a:spcAft>
            </a:pPr>
            <a:endParaRPr lang="en-US" sz="2800" b="1"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Secondary Reflection: The Quest for meaning</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This second reflection is designed to allow the participants to go beyond </a:t>
            </a:r>
            <a:r>
              <a:rPr lang="en-US" sz="2800" dirty="0">
                <a:effectLst/>
                <a:latin typeface="Times New Roman" panose="02020603050405020304" pitchFamily="18" charset="0"/>
                <a:ea typeface="Times New Roman" panose="02020603050405020304" pitchFamily="18" charset="0"/>
              </a:rPr>
              <a:t>t</a:t>
            </a:r>
            <a:r>
              <a:rPr lang="en-US" sz="2800" dirty="0">
                <a:effectLst/>
                <a:latin typeface="Calibri" panose="020F0502020204030204" pitchFamily="34" charset="0"/>
                <a:ea typeface="Times New Roman" panose="02020603050405020304" pitchFamily="18" charset="0"/>
              </a:rPr>
              <a:t>he experiential into the worlds of meaning behind the experience.</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2800" dirty="0">
                <a:effectLst/>
                <a:latin typeface="Calibri" panose="020F0502020204030204" pitchFamily="34" charset="0"/>
                <a:ea typeface="Times New Roman" panose="02020603050405020304" pitchFamily="18" charset="0"/>
              </a:rPr>
              <a:t>In what particular way were you struck by God’s presence?</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2800" dirty="0">
                <a:effectLst/>
                <a:latin typeface="Calibri" panose="020F0502020204030204" pitchFamily="34" charset="0"/>
                <a:ea typeface="Times New Roman" panose="02020603050405020304" pitchFamily="18" charset="0"/>
              </a:rPr>
              <a:t>Who was the God you experienced in this moment?</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2800" dirty="0">
                <a:effectLst/>
                <a:latin typeface="Calibri" panose="020F0502020204030204" pitchFamily="34" charset="0"/>
                <a:ea typeface="Times New Roman" panose="02020603050405020304" pitchFamily="18" charset="0"/>
              </a:rPr>
              <a:t>What did this experience say to you about God?</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2800" dirty="0">
                <a:effectLst/>
                <a:latin typeface="Calibri" panose="020F0502020204030204" pitchFamily="34" charset="0"/>
                <a:ea typeface="Times New Roman" panose="02020603050405020304" pitchFamily="18" charset="0"/>
              </a:rPr>
              <a:t>How was the community made present?</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2800" dirty="0">
                <a:effectLst/>
                <a:latin typeface="Calibri" panose="020F0502020204030204" pitchFamily="34" charset="0"/>
                <a:ea typeface="Times New Roman" panose="02020603050405020304" pitchFamily="18" charset="0"/>
              </a:rPr>
              <a:t>Name the symbols in this experience. What did they say to you?</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800"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3754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7766050" y="1079500"/>
            <a:ext cx="3884962" cy="692740"/>
          </a:xfrm>
        </p:spPr>
        <p:txBody>
          <a:bodyPr>
            <a:normAutofit/>
          </a:bodyPr>
          <a:lstStyle/>
          <a:p>
            <a:r>
              <a:rPr lang="en-US" b="1" dirty="0"/>
              <a:t> </a:t>
            </a:r>
          </a:p>
        </p:txBody>
      </p:sp>
      <p:sp>
        <p:nvSpPr>
          <p:cNvPr id="3" name="Subtitle 2">
            <a:extLst>
              <a:ext uri="{FF2B5EF4-FFF2-40B4-BE49-F238E27FC236}">
                <a16:creationId xmlns:a16="http://schemas.microsoft.com/office/drawing/2014/main" id="{D7F19E08-5E73-8989-5639-B3D3067FF741}"/>
              </a:ext>
            </a:extLst>
          </p:cNvPr>
          <p:cNvSpPr>
            <a:spLocks noGrp="1"/>
          </p:cNvSpPr>
          <p:nvPr>
            <p:ph type="subTitle" idx="1"/>
          </p:nvPr>
        </p:nvSpPr>
        <p:spPr>
          <a:xfrm>
            <a:off x="7371762" y="3789575"/>
            <a:ext cx="4279252" cy="2528424"/>
          </a:xfrm>
        </p:spPr>
        <p:txBody>
          <a:bodyPr>
            <a:normAutofit/>
          </a:bodyPr>
          <a:lstStyle/>
          <a:p>
            <a:pPr algn="just"/>
            <a:r>
              <a:rPr lang="en-US" sz="2000" i="0" dirty="0" err="1">
                <a:solidFill>
                  <a:schemeClr val="tx1"/>
                </a:solidFill>
                <a:latin typeface="Calibri" panose="020F0502020204030204" pitchFamily="34" charset="0"/>
                <a:ea typeface="Times New Roman" panose="02020603050405020304" pitchFamily="18" charset="0"/>
              </a:rPr>
              <a:t>M</a:t>
            </a:r>
            <a:r>
              <a:rPr lang="en-US" sz="2000" i="0" dirty="0" err="1">
                <a:solidFill>
                  <a:schemeClr val="tx1"/>
                </a:solidFill>
                <a:effectLst/>
                <a:latin typeface="Calibri" panose="020F0502020204030204" pitchFamily="34" charset="0"/>
                <a:ea typeface="Times New Roman" panose="02020603050405020304" pitchFamily="18" charset="0"/>
              </a:rPr>
              <a:t>ystagogia</a:t>
            </a:r>
            <a:r>
              <a:rPr lang="en-US" sz="2000" i="0" dirty="0">
                <a:solidFill>
                  <a:schemeClr val="tx1"/>
                </a:solidFill>
                <a:effectLst/>
                <a:latin typeface="Calibri" panose="020F0502020204030204" pitchFamily="34" charset="0"/>
                <a:ea typeface="Times New Roman" panose="02020603050405020304" pitchFamily="18" charset="0"/>
              </a:rPr>
              <a:t> means to be led into the mysteries. Another interpretation of the word </a:t>
            </a:r>
            <a:r>
              <a:rPr lang="en-US" sz="2000" i="0" dirty="0" err="1">
                <a:solidFill>
                  <a:schemeClr val="tx1"/>
                </a:solidFill>
                <a:effectLst/>
                <a:latin typeface="Calibri" panose="020F0502020204030204" pitchFamily="34" charset="0"/>
                <a:ea typeface="Times New Roman" panose="02020603050405020304" pitchFamily="18" charset="0"/>
              </a:rPr>
              <a:t>mystagogia</a:t>
            </a:r>
            <a:r>
              <a:rPr lang="en-US" sz="2000" i="0" dirty="0">
                <a:solidFill>
                  <a:schemeClr val="tx1"/>
                </a:solidFill>
                <a:effectLst/>
                <a:latin typeface="Calibri" panose="020F0502020204030204" pitchFamily="34" charset="0"/>
                <a:ea typeface="Times New Roman" panose="02020603050405020304" pitchFamily="18" charset="0"/>
              </a:rPr>
              <a:t> means that those on this journey become students of the mysteries. </a:t>
            </a:r>
            <a:endParaRPr lang="en-US" sz="2000" i="0" dirty="0">
              <a:solidFill>
                <a:schemeClr val="tx1"/>
              </a:solidFill>
              <a:effectLst/>
              <a:latin typeface="Times New Roman" panose="02020603050405020304" pitchFamily="18" charset="0"/>
              <a:ea typeface="Times New Roman" panose="02020603050405020304" pitchFamily="18" charset="0"/>
            </a:endParaRPr>
          </a:p>
          <a:p>
            <a:endParaRPr lang="en-US" dirty="0"/>
          </a:p>
        </p:txBody>
      </p:sp>
      <p:pic>
        <p:nvPicPr>
          <p:cNvPr id="4" name="Picture 3" descr="Colorized light photo effects">
            <a:extLst>
              <a:ext uri="{FF2B5EF4-FFF2-40B4-BE49-F238E27FC236}">
                <a16:creationId xmlns:a16="http://schemas.microsoft.com/office/drawing/2014/main" id="{1F4300DA-E431-A02C-9B52-9F056A21EC7D}"/>
              </a:ext>
            </a:extLst>
          </p:cNvPr>
          <p:cNvPicPr>
            <a:picLocks noChangeAspect="1"/>
          </p:cNvPicPr>
          <p:nvPr/>
        </p:nvPicPr>
        <p:blipFill rotWithShape="1">
          <a:blip r:embed="rId2"/>
          <a:srcRect l="532" r="22400" b="-2"/>
          <a:stretch/>
        </p:blipFill>
        <p:spPr>
          <a:xfrm>
            <a:off x="540988" y="540000"/>
            <a:ext cx="6671025" cy="5778000"/>
          </a:xfrm>
          <a:prstGeom prst="rect">
            <a:avLst/>
          </a:prstGeom>
        </p:spPr>
      </p:pic>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33C649-122F-EF2B-F835-510C5BD844D0}"/>
              </a:ext>
            </a:extLst>
          </p:cNvPr>
          <p:cNvSpPr txBox="1"/>
          <p:nvPr/>
        </p:nvSpPr>
        <p:spPr>
          <a:xfrm>
            <a:off x="7540326" y="763571"/>
            <a:ext cx="3969802" cy="1384995"/>
          </a:xfrm>
          <a:prstGeom prst="rect">
            <a:avLst/>
          </a:prstGeom>
          <a:noFill/>
        </p:spPr>
        <p:txBody>
          <a:bodyPr wrap="square" rtlCol="0">
            <a:spAutoFit/>
          </a:bodyPr>
          <a:lstStyle/>
          <a:p>
            <a:r>
              <a:rPr lang="en-US" sz="2800" b="1" dirty="0" err="1"/>
              <a:t>Mystagogy</a:t>
            </a:r>
            <a:r>
              <a:rPr lang="en-US" sz="2800" b="1" dirty="0"/>
              <a:t> – Greek</a:t>
            </a:r>
          </a:p>
          <a:p>
            <a:r>
              <a:rPr lang="en-US" sz="2800" dirty="0">
                <a:effectLst/>
                <a:latin typeface="Calibri" panose="020F0502020204030204" pitchFamily="34" charset="0"/>
                <a:ea typeface="Times New Roman" panose="02020603050405020304" pitchFamily="18" charset="0"/>
              </a:rPr>
              <a:t> </a:t>
            </a:r>
            <a:r>
              <a:rPr lang="en-US" sz="2800" i="1" dirty="0" err="1">
                <a:effectLst/>
                <a:latin typeface="Calibri" panose="020F0502020204030204" pitchFamily="34" charset="0"/>
                <a:ea typeface="Times New Roman" panose="02020603050405020304" pitchFamily="18" charset="0"/>
              </a:rPr>
              <a:t>mystes</a:t>
            </a:r>
            <a:r>
              <a:rPr lang="en-US" sz="2800" dirty="0">
                <a:effectLst/>
                <a:latin typeface="Calibri" panose="020F0502020204030204" pitchFamily="34" charset="0"/>
                <a:ea typeface="Times New Roman" panose="02020603050405020304" pitchFamily="18" charset="0"/>
              </a:rPr>
              <a:t> (initiated) and </a:t>
            </a:r>
            <a:r>
              <a:rPr lang="en-US" sz="2800" i="1" dirty="0" err="1">
                <a:effectLst/>
                <a:latin typeface="Calibri" panose="020F0502020204030204" pitchFamily="34" charset="0"/>
                <a:ea typeface="Times New Roman" panose="02020603050405020304" pitchFamily="18" charset="0"/>
              </a:rPr>
              <a:t>agein</a:t>
            </a:r>
            <a:r>
              <a:rPr lang="en-US" sz="2800" dirty="0">
                <a:effectLst/>
                <a:latin typeface="Calibri" panose="020F0502020204030204" pitchFamily="34" charset="0"/>
                <a:ea typeface="Times New Roman" panose="02020603050405020304" pitchFamily="18" charset="0"/>
              </a:rPr>
              <a:t> (to conduct or lead)</a:t>
            </a:r>
            <a:r>
              <a:rPr lang="en-US" sz="2800" b="1" dirty="0"/>
              <a:t> </a:t>
            </a:r>
          </a:p>
        </p:txBody>
      </p:sp>
    </p:spTree>
    <p:extLst>
      <p:ext uri="{BB962C8B-B14F-4D97-AF65-F5344CB8AC3E}">
        <p14:creationId xmlns:p14="http://schemas.microsoft.com/office/powerpoint/2010/main" val="3126483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6093976"/>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3600" b="1" dirty="0">
                <a:effectLst/>
                <a:latin typeface="Calibri" panose="020F0502020204030204" pitchFamily="34" charset="0"/>
                <a:ea typeface="Times New Roman" panose="02020603050405020304" pitchFamily="18" charset="0"/>
              </a:rPr>
              <a:t>Reflective Remembrance</a:t>
            </a:r>
          </a:p>
          <a:p>
            <a:pPr marL="0" marR="0">
              <a:spcBef>
                <a:spcPts val="0"/>
              </a:spcBef>
              <a:spcAft>
                <a:spcPts val="0"/>
              </a:spcAft>
            </a:pPr>
            <a:endParaRPr lang="en-US" sz="2800" b="1"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Sharing the Christian Vision</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In dialogue with the experience, mention and highlight the relevant aspect of the Tradition, always using the experience and the reflection upon that experience as a starting point.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Example: “When I looked at the font, it seemed like I could drown in there.” “Yes, you are right, our faith teaches us that baptism is a dying to something new.”</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1755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5663089"/>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3600" b="1" dirty="0">
                <a:effectLst/>
                <a:latin typeface="Calibri" panose="020F0502020204030204" pitchFamily="34" charset="0"/>
                <a:ea typeface="Times New Roman" panose="02020603050405020304" pitchFamily="18" charset="0"/>
              </a:rPr>
              <a:t>Reflective Remembrance</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Change for the sake of mission</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What difference did all this make?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How has the event shaped the lives and future actions of the participants?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Who needs to hear what you experienced/felt?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What are you going to do this week in response?</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7164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5786199"/>
          </a:xfrm>
          <a:prstGeom prst="rect">
            <a:avLst/>
          </a:prstGeom>
          <a:noFill/>
        </p:spPr>
        <p:txBody>
          <a:bodyPr wrap="square" lIns="91440" tIns="45720" rIns="91440" bIns="45720" rtlCol="0" anchor="t">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b="1" dirty="0">
                <a:latin typeface="Calibri"/>
                <a:ea typeface="Times New Roman" panose="02020603050405020304" pitchFamily="18" charset="0"/>
                <a:cs typeface="Calibri"/>
              </a:rPr>
              <a:t> </a:t>
            </a:r>
            <a:r>
              <a:rPr lang="en-US" sz="2800" i="1" dirty="0">
                <a:latin typeface="Calibri"/>
                <a:ea typeface="Times New Roman" panose="02020603050405020304" pitchFamily="18" charset="0"/>
                <a:cs typeface="Calibri"/>
              </a:rPr>
              <a:t> 			</a:t>
            </a:r>
            <a:r>
              <a:rPr lang="en-US" sz="3600" b="1" dirty="0">
                <a:effectLst/>
                <a:latin typeface="Calibri"/>
                <a:ea typeface="Times New Roman" panose="02020603050405020304" pitchFamily="18" charset="0"/>
                <a:cs typeface="Calibri"/>
              </a:rPr>
              <a:t>Reflective Remembrance</a:t>
            </a:r>
            <a:r>
              <a:rPr lang="en-US" sz="3600" b="1" dirty="0">
                <a:latin typeface="Calibri"/>
                <a:ea typeface="Times New Roman" panose="02020603050405020304" pitchFamily="18" charset="0"/>
                <a:cs typeface="Calibri"/>
              </a:rPr>
              <a:t> </a:t>
            </a:r>
          </a:p>
          <a:p>
            <a:pPr algn="ctr"/>
            <a:r>
              <a:rPr lang="en-US" sz="3600" b="1" dirty="0">
                <a:latin typeface="Calibri"/>
                <a:ea typeface="Times New Roman" panose="02020603050405020304" pitchFamily="18" charset="0"/>
                <a:cs typeface="Calibri"/>
              </a:rPr>
              <a:t>(</a:t>
            </a:r>
            <a:r>
              <a:rPr lang="en-US" sz="2800" b="1" dirty="0">
                <a:latin typeface="Calibri"/>
                <a:ea typeface="Times New Roman" panose="02020603050405020304" pitchFamily="18" charset="0"/>
                <a:cs typeface="Calibri"/>
              </a:rPr>
              <a:t>simplified by </a:t>
            </a:r>
            <a:r>
              <a:rPr lang="en-US" sz="2800" b="1" dirty="0" err="1">
                <a:latin typeface="Calibri"/>
                <a:ea typeface="Times New Roman" panose="02020603050405020304" pitchFamily="18" charset="0"/>
                <a:cs typeface="Calibri"/>
              </a:rPr>
              <a:t>Chriszt</a:t>
            </a:r>
            <a:r>
              <a:rPr lang="en-US" sz="2800" b="1" dirty="0">
                <a:latin typeface="Calibri"/>
                <a:ea typeface="Times New Roman" panose="02020603050405020304" pitchFamily="18" charset="0"/>
                <a:cs typeface="Calibri"/>
              </a:rPr>
              <a:t>)</a:t>
            </a:r>
            <a:endParaRPr lang="en-US" sz="2800" b="1" dirty="0">
              <a:effectLst/>
              <a:latin typeface="Calibri" panose="020F0502020204030204" pitchFamily="34" charset="0"/>
              <a:ea typeface="Times New Roman" panose="02020603050405020304" pitchFamily="18" charset="0"/>
              <a:cs typeface="Calibri"/>
            </a:endParaRPr>
          </a:p>
          <a:p>
            <a:pPr marR="0" lvl="0">
              <a:spcBef>
                <a:spcPts val="0"/>
              </a:spcBef>
              <a:spcAft>
                <a:spcPts val="0"/>
              </a:spcAft>
            </a:pPr>
            <a:endParaRPr lang="en-US" sz="2800" b="1" dirty="0">
              <a:effectLst/>
              <a:latin typeface="Calibri"/>
              <a:ea typeface="Times New Roman" panose="02020603050405020304" pitchFamily="18" charset="0"/>
              <a:cs typeface="Calibri"/>
            </a:endParaRPr>
          </a:p>
          <a:p>
            <a:r>
              <a:rPr lang="en-US" sz="2800" b="1" dirty="0">
                <a:latin typeface="Calibri"/>
                <a:ea typeface="Times New Roman" panose="02020603050405020304" pitchFamily="18" charset="0"/>
                <a:cs typeface="Calibri"/>
              </a:rPr>
              <a:t>What did you experience?</a:t>
            </a:r>
          </a:p>
          <a:p>
            <a:r>
              <a:rPr lang="en-US" sz="2800" b="1" dirty="0">
                <a:latin typeface="Calibri"/>
                <a:ea typeface="Times New Roman" panose="02020603050405020304" pitchFamily="18" charset="0"/>
                <a:cs typeface="Calibri"/>
              </a:rPr>
              <a:t>What does it mean?</a:t>
            </a:r>
          </a:p>
          <a:p>
            <a:r>
              <a:rPr lang="en-US" sz="2800" b="1" dirty="0">
                <a:latin typeface="Calibri"/>
                <a:ea typeface="Times New Roman" panose="02020603050405020304" pitchFamily="18" charset="0"/>
                <a:cs typeface="Calibri"/>
              </a:rPr>
              <a:t>Whare you going to do about it?</a:t>
            </a:r>
          </a:p>
          <a:p>
            <a:endParaRPr lang="en-US" sz="2800" b="1" dirty="0">
              <a:effectLst/>
              <a:latin typeface="Calibri"/>
              <a:ea typeface="Times New Roman" panose="02020603050405020304" pitchFamily="18" charset="0"/>
              <a:cs typeface="Calibri"/>
            </a:endParaRPr>
          </a:p>
          <a:p>
            <a:pPr marR="0">
              <a:spcBef>
                <a:spcPts val="0"/>
              </a:spcBef>
              <a:spcAft>
                <a:spcPts val="0"/>
              </a:spcAft>
            </a:pPr>
            <a:endParaRPr lang="en-US" sz="2800" b="1" dirty="0">
              <a:effectLst/>
              <a:latin typeface="Calibri"/>
              <a:ea typeface="Times New Roman" panose="02020603050405020304" pitchFamily="18" charset="0"/>
              <a:cs typeface="Calibri"/>
            </a:endParaRPr>
          </a:p>
          <a:p>
            <a:pPr marL="342900" marR="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b="1" dirty="0">
              <a:latin typeface="Calibri"/>
              <a:ea typeface="Times New Roman" panose="02020603050405020304" pitchFamily="18" charset="0"/>
              <a:cs typeface="Calibri"/>
            </a:endParaRPr>
          </a:p>
          <a:p>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491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6524863"/>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The third step of Christian initiation, the celebration of the sacraments, is followed by the final period, the period of postbaptismal catechesis or </a:t>
            </a:r>
            <a:r>
              <a:rPr lang="en-US" sz="2800" dirty="0" err="1">
                <a:effectLst/>
                <a:latin typeface="Calibri" panose="020F0502020204030204" pitchFamily="34" charset="0"/>
                <a:ea typeface="Times New Roman" panose="02020603050405020304" pitchFamily="18" charset="0"/>
              </a:rPr>
              <a:t>mystagogy</a:t>
            </a:r>
            <a:r>
              <a:rPr lang="en-US" sz="2800" dirty="0">
                <a:effectLst/>
                <a:latin typeface="Calibri" panose="020F0502020204030204" pitchFamily="34" charset="0"/>
                <a:ea typeface="Times New Roman" panose="02020603050405020304" pitchFamily="18" charset="0"/>
              </a:rPr>
              <a:t>. This is a time for the community and the neophytes together to grow in deepening their grasp of the paschal mystery and in making it part of their lives through meditation on the Gospel, sharing in the eucharist, and doing the works of charity. #244</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464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5232202"/>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36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Calibri" panose="020F0502020204030204" pitchFamily="34" charset="0"/>
                <a:ea typeface="Times New Roman" panose="02020603050405020304" pitchFamily="18" charset="0"/>
              </a:rPr>
              <a:t>The neophytes are, as the term “</a:t>
            </a:r>
            <a:r>
              <a:rPr lang="en-US" sz="2800" dirty="0" err="1">
                <a:effectLst/>
                <a:latin typeface="Calibri" panose="020F0502020204030204" pitchFamily="34" charset="0"/>
                <a:ea typeface="Times New Roman" panose="02020603050405020304" pitchFamily="18" charset="0"/>
              </a:rPr>
              <a:t>mystagogy</a:t>
            </a:r>
            <a:r>
              <a:rPr lang="en-US" sz="2800" dirty="0">
                <a:effectLst/>
                <a:latin typeface="Calibri" panose="020F0502020204030204" pitchFamily="34" charset="0"/>
                <a:ea typeface="Times New Roman" panose="02020603050405020304" pitchFamily="18" charset="0"/>
              </a:rPr>
              <a:t>” suggest, introduced into a fuller and more effective understanding of mysteries through the Gospel message they have learned and above all through their experience of the sacraments they have received. #245</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2894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5816977"/>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Calibri" panose="020F0502020204030204" pitchFamily="34" charset="0"/>
                <a:ea typeface="Times New Roman" panose="02020603050405020304" pitchFamily="18" charset="0"/>
              </a:rPr>
              <a:t>… The period of postbaptismal catechesis is of great significance for both the neophytes and the rest of the faithful. Through it the neophytes, with the help of their godparents, should experience a full and joyful welcome into the community and enter into closer ties with the other faithful. #246</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804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5386090"/>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b="1" dirty="0">
                <a:effectLst/>
                <a:latin typeface="Calibri" panose="020F0502020204030204" pitchFamily="34" charset="0"/>
                <a:ea typeface="Times New Roman" panose="02020603050405020304" pitchFamily="18" charset="0"/>
              </a:rPr>
              <a:t> </a:t>
            </a:r>
            <a:r>
              <a:rPr lang="en-US" sz="2800" dirty="0">
                <a:effectLst/>
                <a:latin typeface="Calibri" panose="020F0502020204030204" pitchFamily="34" charset="0"/>
                <a:ea typeface="Times New Roman" panose="02020603050405020304" pitchFamily="18" charset="0"/>
              </a:rPr>
              <a:t>Since the distinctive spirit and power of the period of postbaptismal catechesis or </a:t>
            </a:r>
            <a:r>
              <a:rPr lang="en-US" sz="2800" dirty="0" err="1">
                <a:effectLst/>
                <a:latin typeface="Calibri" panose="020F0502020204030204" pitchFamily="34" charset="0"/>
                <a:ea typeface="Times New Roman" panose="02020603050405020304" pitchFamily="18" charset="0"/>
              </a:rPr>
              <a:t>mystagogy</a:t>
            </a:r>
            <a:r>
              <a:rPr lang="en-US" sz="2800" dirty="0">
                <a:effectLst/>
                <a:latin typeface="Calibri" panose="020F0502020204030204" pitchFamily="34" charset="0"/>
                <a:ea typeface="Times New Roman" panose="02020603050405020304" pitchFamily="18" charset="0"/>
              </a:rPr>
              <a:t> derive from the new, personal experience of the sacraments and of the community, its main setting is the so-called Masses for neophytes, that is, the Sunday Masses of the Easter season. #247</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3466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6247864"/>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b="1"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Calibri" panose="020F0502020204030204" pitchFamily="34" charset="0"/>
                <a:ea typeface="Times New Roman" panose="02020603050405020304" pitchFamily="18" charset="0"/>
              </a:rPr>
              <a:t>All the neophytes and their godparents should make an effort to take part in the Masses for the neophytes and the entire local community should be invited to participate with them.  Special places in the congregation are to be reserved for the neophytes and their godparents.  The homily and, as circumstances suggest, the general intercessions should take into account the presence and needs of the neophytes.  #248</a:t>
            </a: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0499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6955750"/>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dirty="0">
                <a:effectLst/>
                <a:latin typeface="Calibri" panose="020F0502020204030204" pitchFamily="34" charset="0"/>
                <a:ea typeface="Times New Roman" panose="02020603050405020304" pitchFamily="18" charset="0"/>
              </a:rPr>
              <a:t>To close the period of postbaptismal catechesis, some sort of celebration should be held at the end of the Easter season near Pentecost Sunday;#249</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On the anniversary of their baptism the neophytes should be brought together in order to give thanks to God, to share with one another their spiritual experiences, and to renew their commitment. #250</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3775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5663089"/>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Calibri" panose="020F0502020204030204" pitchFamily="34" charset="0"/>
                <a:ea typeface="Times New Roman" panose="02020603050405020304" pitchFamily="18" charset="0"/>
              </a:rPr>
              <a:t>To show his pastoral concern for these new members of the Church, the bishop, particularly if he was unable to preside at the sacraments of initiation himself, should arrange, if possible, to meet the recently baptized at least once in the year and to preside at a celebration of the Eucharist with them. #251</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7279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4 Scientific Reasons Vacations Are Good for Your Health | Inc.com">
            <a:extLst>
              <a:ext uri="{FF2B5EF4-FFF2-40B4-BE49-F238E27FC236}">
                <a16:creationId xmlns:a16="http://schemas.microsoft.com/office/drawing/2014/main" id="{51DD63BC-FD67-11B7-8DD8-7F3494381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46433">
            <a:off x="1220156" y="3578769"/>
            <a:ext cx="5030125" cy="2829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3 Reasons To Plan A Trip To Paris In 2022">
            <a:extLst>
              <a:ext uri="{FF2B5EF4-FFF2-40B4-BE49-F238E27FC236}">
                <a16:creationId xmlns:a16="http://schemas.microsoft.com/office/drawing/2014/main" id="{CD1DC4BA-5992-5C02-E896-CE2E22246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6828">
            <a:off x="1483197" y="519506"/>
            <a:ext cx="4112266" cy="27415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hat to Miss in London | London Vacation Destinations, Ideas and Guides :  TravelChannel.com | Travel Channel">
            <a:extLst>
              <a:ext uri="{FF2B5EF4-FFF2-40B4-BE49-F238E27FC236}">
                <a16:creationId xmlns:a16="http://schemas.microsoft.com/office/drawing/2014/main" id="{C93C0CE6-EDA1-299D-6E5A-B43537295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6886">
            <a:off x="5865394" y="32577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do the Vatican differently | National Geographic">
            <a:extLst>
              <a:ext uri="{FF2B5EF4-FFF2-40B4-BE49-F238E27FC236}">
                <a16:creationId xmlns:a16="http://schemas.microsoft.com/office/drawing/2014/main" id="{8A401AC3-9221-16A4-B37F-0FB73391D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1656">
            <a:off x="5962984" y="3538662"/>
            <a:ext cx="4554265" cy="30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14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6093976"/>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National Statutes:</a:t>
            </a:r>
          </a:p>
          <a:p>
            <a:pPr marL="0" marR="0">
              <a:spcBef>
                <a:spcPts val="0"/>
              </a:spcBef>
              <a:spcAft>
                <a:spcPts val="0"/>
              </a:spcAft>
            </a:pPr>
            <a:endParaRPr lang="en-US" sz="2800" dirty="0">
              <a:latin typeface="Calibri" panose="020F0502020204030204" pitchFamily="34" charset="0"/>
              <a:ea typeface="Times New Roman" panose="02020603050405020304" pitchFamily="18" charset="0"/>
            </a:endParaRPr>
          </a:p>
          <a:p>
            <a:r>
              <a:rPr lang="en-US" sz="2800" dirty="0">
                <a:effectLst/>
                <a:latin typeface="Calibri" panose="020F0502020204030204" pitchFamily="34" charset="0"/>
                <a:ea typeface="Times New Roman" panose="02020603050405020304" pitchFamily="18" charset="0"/>
              </a:rPr>
              <a:t>After the immediate </a:t>
            </a:r>
            <a:r>
              <a:rPr lang="en-US" sz="2800" dirty="0" err="1">
                <a:effectLst/>
                <a:latin typeface="Calibri" panose="020F0502020204030204" pitchFamily="34" charset="0"/>
                <a:ea typeface="Times New Roman" panose="02020603050405020304" pitchFamily="18" charset="0"/>
              </a:rPr>
              <a:t>mystagogy</a:t>
            </a:r>
            <a:r>
              <a:rPr lang="en-US" sz="2800" dirty="0">
                <a:effectLst/>
                <a:latin typeface="Calibri" panose="020F0502020204030204" pitchFamily="34" charset="0"/>
                <a:ea typeface="Times New Roman" panose="02020603050405020304" pitchFamily="18" charset="0"/>
              </a:rPr>
              <a:t> or postbaptismal catechesis during the Easter season, the program for the neophytes should extend until the anniversary of Christian initiation, with at least monthly assemblies of the neophytes for their deeper Christian formation and incorporation into the full life of the Christian community.</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8919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9110186"/>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 </a:t>
            </a:r>
            <a:r>
              <a:rPr lang="en-US" sz="3600" b="1" dirty="0" err="1">
                <a:effectLst/>
                <a:latin typeface="Calibri" panose="020F0502020204030204" pitchFamily="34" charset="0"/>
                <a:ea typeface="Times New Roman" panose="02020603050405020304" pitchFamily="18" charset="0"/>
              </a:rPr>
              <a:t>Mystagogy</a:t>
            </a:r>
            <a:r>
              <a:rPr lang="en-US" sz="3600" b="1" dirty="0">
                <a:effectLst/>
                <a:latin typeface="Calibri" panose="020F0502020204030204" pitchFamily="34" charset="0"/>
                <a:ea typeface="Times New Roman" panose="02020603050405020304" pitchFamily="18" charset="0"/>
              </a:rPr>
              <a:t> in the Rite </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#244-251</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Community and Neophytes together</a:t>
            </a:r>
          </a:p>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rPr>
              <a:t>Deepen their grasp of Paschal Myster</a:t>
            </a:r>
            <a:r>
              <a:rPr lang="en-US" sz="2300" b="1" dirty="0">
                <a:latin typeface="Calibri" panose="020F0502020204030204" pitchFamily="34" charset="0"/>
                <a:ea typeface="Times New Roman" panose="02020603050405020304" pitchFamily="18" charset="0"/>
              </a:rPr>
              <a:t>y</a:t>
            </a:r>
          </a:p>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rPr>
              <a:t>Meditate on the Gospel</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Sharing in the eucharist</a:t>
            </a:r>
          </a:p>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rPr>
              <a:t>Doing works of charity</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Main setting are the Sunday Masses of Easter</a:t>
            </a:r>
          </a:p>
          <a:p>
            <a:pPr marL="0" marR="0">
              <a:spcBef>
                <a:spcPts val="0"/>
              </a:spcBef>
              <a:spcAft>
                <a:spcPts val="0"/>
              </a:spcAft>
            </a:pPr>
            <a:r>
              <a:rPr lang="en-US" sz="2300" b="1" dirty="0">
                <a:effectLst/>
                <a:latin typeface="Calibri" panose="020F0502020204030204" pitchFamily="34" charset="0"/>
                <a:ea typeface="Times New Roman" panose="02020603050405020304" pitchFamily="18" charset="0"/>
              </a:rPr>
              <a:t>	Special places reserved</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	Homily and general intercessions take note</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Hold a celebration at the end of the Easter Season</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Gather the neophytes on the anniversary of their baptism</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Meet the bishop once</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National Statutes:</a:t>
            </a:r>
          </a:p>
          <a:p>
            <a:pPr marL="0" marR="0">
              <a:spcBef>
                <a:spcPts val="0"/>
              </a:spcBef>
              <a:spcAft>
                <a:spcPts val="0"/>
              </a:spcAft>
            </a:pPr>
            <a:r>
              <a:rPr lang="en-US" sz="2300" b="1" dirty="0">
                <a:latin typeface="Calibri" panose="020F0502020204030204" pitchFamily="34" charset="0"/>
                <a:ea typeface="Times New Roman" panose="02020603050405020304" pitchFamily="18" charset="0"/>
              </a:rPr>
              <a:t>	Monthly gatherings for a year</a:t>
            </a:r>
          </a:p>
          <a:p>
            <a:pPr marL="0" marR="0">
              <a:spcBef>
                <a:spcPts val="0"/>
              </a:spcBef>
              <a:spcAft>
                <a:spcPts val="0"/>
              </a:spcAft>
            </a:pPr>
            <a:endParaRPr lang="en-US" sz="2400" b="1" dirty="0">
              <a:latin typeface="Calibri" panose="020F0502020204030204" pitchFamily="34" charset="0"/>
              <a:ea typeface="Times New Roman" panose="02020603050405020304" pitchFamily="18" charset="0"/>
            </a:endParaRPr>
          </a:p>
          <a:p>
            <a:pPr marL="0" marR="0">
              <a:spcBef>
                <a:spcPts val="0"/>
              </a:spcBef>
              <a:spcAft>
                <a:spcPts val="0"/>
              </a:spcAft>
            </a:pPr>
            <a:endParaRPr lang="en-US" sz="3600" b="1"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3614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C7A3-9BBF-8436-AA1C-989A13B4C79D}"/>
              </a:ext>
            </a:extLst>
          </p:cNvPr>
          <p:cNvSpPr>
            <a:spLocks noGrp="1"/>
          </p:cNvSpPr>
          <p:nvPr>
            <p:ph type="title"/>
          </p:nvPr>
        </p:nvSpPr>
        <p:spPr/>
        <p:txBody>
          <a:bodyPr>
            <a:norm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Issues in practice</a:t>
            </a:r>
          </a:p>
        </p:txBody>
      </p:sp>
      <p:sp>
        <p:nvSpPr>
          <p:cNvPr id="3" name="Content Placeholder 2">
            <a:extLst>
              <a:ext uri="{FF2B5EF4-FFF2-40B4-BE49-F238E27FC236}">
                <a16:creationId xmlns:a16="http://schemas.microsoft.com/office/drawing/2014/main" id="{C0C3D4F4-1365-A064-E494-F435469C9908}"/>
              </a:ext>
            </a:extLst>
          </p:cNvPr>
          <p:cNvSpPr>
            <a:spLocks noGrp="1"/>
          </p:cNvSpPr>
          <p:nvPr>
            <p:ph idx="1"/>
          </p:nvPr>
        </p:nvSpPr>
        <p:spPr>
          <a:xfrm>
            <a:off x="1079499" y="1790700"/>
            <a:ext cx="10230925" cy="4539762"/>
          </a:xfrm>
        </p:spPr>
        <p:txBody>
          <a:bodyPr>
            <a:normAutofit fontScale="92500" lnSpcReduction="10000"/>
          </a:bodyPr>
          <a:lstStyle/>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Times New Roman" panose="02020603050405020304" pitchFamily="18" charset="0"/>
              </a:rPr>
              <a:t>Ritually impoverished period</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Times New Roman" panose="02020603050405020304" pitchFamily="18" charset="0"/>
              </a:rPr>
              <a:t>Introduction does not give much information about</a:t>
            </a:r>
            <a:endParaRPr lang="en-US" sz="24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sz="2400" dirty="0">
                <a:effectLst/>
                <a:latin typeface="Calibri" panose="020F0502020204030204" pitchFamily="34" charset="0"/>
                <a:ea typeface="Times New Roman" panose="02020603050405020304" pitchFamily="18" charset="0"/>
              </a:rPr>
              <a:t>what is supposed to happen during this time.</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Times New Roman" panose="02020603050405020304" pitchFamily="18" charset="0"/>
              </a:rPr>
              <a:t>Rite presumes that parishes have regular meditation on the Gospel, ongoing faith formation, and opportunities for outreach.</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Times New Roman" panose="02020603050405020304" pitchFamily="18" charset="0"/>
              </a:rPr>
              <a:t>How we view </a:t>
            </a:r>
            <a:r>
              <a:rPr lang="en-US" sz="2400" dirty="0" err="1">
                <a:effectLst/>
                <a:latin typeface="Calibri" panose="020F0502020204030204" pitchFamily="34" charset="0"/>
                <a:ea typeface="Times New Roman" panose="02020603050405020304" pitchFamily="18" charset="0"/>
              </a:rPr>
              <a:t>mystagogy</a:t>
            </a:r>
            <a:r>
              <a:rPr lang="en-US" sz="2400" dirty="0">
                <a:effectLst/>
                <a:latin typeface="Calibri" panose="020F050202020403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Times New Roman" panose="02020603050405020304" pitchFamily="18" charset="0"/>
              </a:rPr>
              <a:t>The initiation journey really never comes to an end.</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Times New Roman" panose="02020603050405020304" pitchFamily="18" charset="0"/>
              </a:rPr>
              <a:t>No </a:t>
            </a:r>
            <a:r>
              <a:rPr lang="en-US" sz="2400" dirty="0" err="1">
                <a:effectLst/>
                <a:latin typeface="Calibri" panose="020F0502020204030204" pitchFamily="34" charset="0"/>
                <a:ea typeface="Times New Roman" panose="02020603050405020304" pitchFamily="18" charset="0"/>
              </a:rPr>
              <a:t>mystagogical</a:t>
            </a:r>
            <a:r>
              <a:rPr lang="en-US" sz="2400" dirty="0">
                <a:effectLst/>
                <a:latin typeface="Calibri" panose="020F0502020204030204" pitchFamily="34" charset="0"/>
                <a:ea typeface="Times New Roman" panose="02020603050405020304" pitchFamily="18" charset="0"/>
              </a:rPr>
              <a:t> preaching</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Times New Roman" panose="02020603050405020304" pitchFamily="18" charset="0"/>
              </a:rPr>
              <a:t>The celebration of Sundays at parishes . . . Sunday must be worth remembering.</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Calibri" panose="020F0502020204030204" pitchFamily="34" charset="0"/>
                <a:ea typeface="Times New Roman" panose="02020603050405020304" pitchFamily="18" charset="0"/>
              </a:rPr>
              <a:t>Team is tired – have team members that are responsible for the 50 days of Easter and beyond.</a:t>
            </a:r>
            <a:endParaRPr lang="en-US"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866284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C7A3-9BBF-8436-AA1C-989A13B4C79D}"/>
              </a:ext>
            </a:extLst>
          </p:cNvPr>
          <p:cNvSpPr>
            <a:spLocks noGrp="1"/>
          </p:cNvSpPr>
          <p:nvPr>
            <p:ph type="title"/>
          </p:nvPr>
        </p:nvSpPr>
        <p:spPr/>
        <p:txBody>
          <a:bodyPr/>
          <a:lstStyle/>
          <a:p>
            <a:r>
              <a:rPr lang="en-US" b="1" dirty="0"/>
              <a:t> </a:t>
            </a:r>
            <a:r>
              <a:rPr lang="en-US" sz="3600" b="1" dirty="0">
                <a:latin typeface="Calibri" panose="020F0502020204030204" pitchFamily="34" charset="0"/>
                <a:ea typeface="Calibri" panose="020F0502020204030204" pitchFamily="34" charset="0"/>
                <a:cs typeface="Calibri" panose="020F0502020204030204" pitchFamily="34" charset="0"/>
              </a:rPr>
              <a:t>making the most of </a:t>
            </a:r>
            <a:r>
              <a:rPr lang="en-US" sz="3600" b="1" dirty="0" err="1">
                <a:latin typeface="Calibri" panose="020F0502020204030204" pitchFamily="34" charset="0"/>
                <a:ea typeface="Calibri" panose="020F0502020204030204" pitchFamily="34" charset="0"/>
                <a:cs typeface="Calibri" panose="020F0502020204030204" pitchFamily="34" charset="0"/>
              </a:rPr>
              <a:t>mystagogy</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0C3D4F4-1365-A064-E494-F435469C9908}"/>
              </a:ext>
            </a:extLst>
          </p:cNvPr>
          <p:cNvSpPr>
            <a:spLocks noGrp="1"/>
          </p:cNvSpPr>
          <p:nvPr>
            <p:ph idx="1"/>
          </p:nvPr>
        </p:nvSpPr>
        <p:spPr>
          <a:xfrm>
            <a:off x="253219" y="1561514"/>
            <a:ext cx="11057206" cy="4768948"/>
          </a:xfrm>
        </p:spPr>
        <p:txBody>
          <a:bodyPr>
            <a:normAutofit/>
          </a:bodyPr>
          <a:lstStyle/>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Have the newly initiated give a witness talk at Mass.</a:t>
            </a: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Have the newly baptized wear their white garments throughout the Easter season.</a:t>
            </a: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If the sprinkling rite occurs, have the newly initiated assist by carrying the water bowl.</a:t>
            </a: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The homily will take into account their presence and how the Sunday scriptures speak to their experience of initiation.</a:t>
            </a: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The profession of faith will be introduced as a renewal of everyone’s Baptismal covenant.</a:t>
            </a: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In the general intercessions at least one intention is for the newly baptized and newly received.</a:t>
            </a: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Have the newly initiated bring up the gifts.</a:t>
            </a: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Calibri" panose="020F0502020204030204" pitchFamily="34" charset="0"/>
                <a:ea typeface="Times New Roman" panose="02020603050405020304" pitchFamily="18" charset="0"/>
              </a:rPr>
              <a:t>Ask the presider to include the special memento for the newly initiated in the</a:t>
            </a:r>
            <a:r>
              <a:rPr lang="en-US" dirty="0">
                <a:latin typeface="Times New Roman" panose="02020603050405020304" pitchFamily="18" charset="0"/>
                <a:ea typeface="Times New Roman" panose="02020603050405020304" pitchFamily="18" charset="0"/>
              </a:rPr>
              <a:t> </a:t>
            </a:r>
            <a:r>
              <a:rPr lang="en-US" dirty="0">
                <a:effectLst/>
                <a:latin typeface="Calibri" panose="020F0502020204030204" pitchFamily="34" charset="0"/>
                <a:ea typeface="Times New Roman" panose="02020603050405020304" pitchFamily="18" charset="0"/>
              </a:rPr>
              <a:t>Eucharistic Prayer.</a:t>
            </a:r>
            <a:endParaRPr lang="en-US"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289315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C7A3-9BBF-8436-AA1C-989A13B4C79D}"/>
              </a:ext>
            </a:extLst>
          </p:cNvPr>
          <p:cNvSpPr>
            <a:spLocks noGrp="1"/>
          </p:cNvSpPr>
          <p:nvPr>
            <p:ph type="title"/>
          </p:nvPr>
        </p:nvSpPr>
        <p:spPr>
          <a:xfrm>
            <a:off x="2217909" y="607287"/>
            <a:ext cx="8888241" cy="756623"/>
          </a:xfrm>
        </p:spPr>
        <p:txBody>
          <a:bodyPr/>
          <a:lstStyle/>
          <a:p>
            <a:r>
              <a:rPr lang="en-US" sz="3600" b="1" dirty="0">
                <a:latin typeface="Calibri"/>
                <a:cs typeface="Calibri"/>
              </a:rPr>
              <a:t>The </a:t>
            </a:r>
            <a:r>
              <a:rPr lang="en-US" sz="3600" b="1" dirty="0" err="1">
                <a:latin typeface="Calibri"/>
                <a:cs typeface="Calibri"/>
              </a:rPr>
              <a:t>mystagogical</a:t>
            </a:r>
            <a:r>
              <a:rPr lang="en-US" sz="3600" b="1" dirty="0">
                <a:latin typeface="Calibri"/>
                <a:cs typeface="Calibri"/>
              </a:rPr>
              <a:t> parish</a:t>
            </a:r>
          </a:p>
        </p:txBody>
      </p:sp>
      <p:sp>
        <p:nvSpPr>
          <p:cNvPr id="3" name="Content Placeholder 2">
            <a:extLst>
              <a:ext uri="{FF2B5EF4-FFF2-40B4-BE49-F238E27FC236}">
                <a16:creationId xmlns:a16="http://schemas.microsoft.com/office/drawing/2014/main" id="{C0C3D4F4-1365-A064-E494-F435469C9908}"/>
              </a:ext>
            </a:extLst>
          </p:cNvPr>
          <p:cNvSpPr>
            <a:spLocks noGrp="1"/>
          </p:cNvSpPr>
          <p:nvPr>
            <p:ph idx="1"/>
          </p:nvPr>
        </p:nvSpPr>
        <p:spPr>
          <a:xfrm>
            <a:off x="234858" y="1469707"/>
            <a:ext cx="11057206" cy="4768948"/>
          </a:xfrm>
        </p:spPr>
        <p:txBody>
          <a:bodyPr vert="horz" lIns="0" tIns="0" rIns="0" bIns="0" rtlCol="0" anchor="t" anchorCtr="0">
            <a:noAutofit/>
          </a:bodyPr>
          <a:lstStyle/>
          <a:p>
            <a:pPr marL="0" indent="0">
              <a:spcBef>
                <a:spcPts val="0"/>
              </a:spcBef>
              <a:buNone/>
            </a:pPr>
            <a:r>
              <a:rPr lang="en-US" sz="2800" b="1" i="1" dirty="0">
                <a:latin typeface="Calibri"/>
                <a:cs typeface="Calibri"/>
              </a:rPr>
              <a:t>(from Creating an Effective Mystagogy</a:t>
            </a:r>
            <a:r>
              <a:rPr lang="en-US" sz="2800" b="1" dirty="0">
                <a:latin typeface="Calibri"/>
                <a:cs typeface="Calibri"/>
              </a:rPr>
              <a:t> – Dennis </a:t>
            </a:r>
            <a:r>
              <a:rPr lang="en-US" sz="2800" b="1" dirty="0" err="1">
                <a:latin typeface="Calibri"/>
                <a:cs typeface="Calibri"/>
              </a:rPr>
              <a:t>Chriszt</a:t>
            </a:r>
            <a:r>
              <a:rPr lang="en-US" sz="2800" b="1" dirty="0">
                <a:latin typeface="Calibri"/>
                <a:cs typeface="Calibri"/>
              </a:rPr>
              <a:t> – p. 11)</a:t>
            </a:r>
            <a:endParaRPr lang="en-US" sz="2800" b="1" dirty="0">
              <a:solidFill>
                <a:srgbClr val="FFFFFF">
                  <a:alpha val="70000"/>
                </a:srgbClr>
              </a:solidFill>
              <a:latin typeface="Calibri"/>
              <a:cs typeface="Calibri"/>
            </a:endParaRPr>
          </a:p>
          <a:p>
            <a:pPr marL="0" indent="0">
              <a:spcBef>
                <a:spcPts val="0"/>
              </a:spcBef>
              <a:buNone/>
            </a:pPr>
            <a:r>
              <a:rPr lang="en-US" sz="2800" b="1" dirty="0">
                <a:latin typeface="Calibri"/>
                <a:cs typeface="Calibri"/>
              </a:rPr>
              <a:t>"The rite presumes that parishes are </a:t>
            </a:r>
            <a:r>
              <a:rPr lang="en-US" sz="2800" b="1" dirty="0" err="1">
                <a:latin typeface="Calibri"/>
                <a:cs typeface="Calibri"/>
              </a:rPr>
              <a:t>mystagogical</a:t>
            </a:r>
            <a:r>
              <a:rPr lang="en-US" sz="2800" b="1" dirty="0">
                <a:latin typeface="Calibri"/>
                <a:cs typeface="Calibri"/>
              </a:rPr>
              <a:t> communities—communities where the mysteries are not only celebrated, but where the mysteries are appreciated and meditated upon, and where the mysteries send people forth to continue the mission of Jesus Christ to establish the reign of God here on earth today. </a:t>
            </a:r>
            <a:r>
              <a:rPr lang="en-US" sz="2800" b="1" dirty="0" err="1">
                <a:latin typeface="Calibri"/>
                <a:cs typeface="Calibri"/>
              </a:rPr>
              <a:t>Mystagogical</a:t>
            </a:r>
            <a:r>
              <a:rPr lang="en-US" sz="2800" b="1" dirty="0">
                <a:latin typeface="Calibri"/>
                <a:cs typeface="Calibri"/>
              </a:rPr>
              <a:t> communities do not only meditate on the Gospel during the Easter season. They do not only share the Eucharist at the Masses of the neophytes. They do not only engage in acts of charity from Easter until Pentecost or during the first year of one’s membership in the Church.</a:t>
            </a:r>
            <a:endParaRPr lang="en-US" sz="2800" b="1" dirty="0">
              <a:solidFill>
                <a:srgbClr val="FFFFFF">
                  <a:alpha val="70000"/>
                </a:srgbClr>
              </a:solidFill>
              <a:latin typeface="Calibri"/>
              <a:cs typeface="Calibri"/>
            </a:endParaRPr>
          </a:p>
        </p:txBody>
      </p:sp>
    </p:spTree>
    <p:extLst>
      <p:ext uri="{BB962C8B-B14F-4D97-AF65-F5344CB8AC3E}">
        <p14:creationId xmlns:p14="http://schemas.microsoft.com/office/powerpoint/2010/main" val="1458489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C7A3-9BBF-8436-AA1C-989A13B4C79D}"/>
              </a:ext>
            </a:extLst>
          </p:cNvPr>
          <p:cNvSpPr>
            <a:spLocks noGrp="1"/>
          </p:cNvSpPr>
          <p:nvPr>
            <p:ph type="title"/>
          </p:nvPr>
        </p:nvSpPr>
        <p:spPr>
          <a:xfrm>
            <a:off x="2217909" y="607287"/>
            <a:ext cx="8888241" cy="756623"/>
          </a:xfrm>
        </p:spPr>
        <p:txBody>
          <a:bodyPr>
            <a:normAutofit fontScale="90000"/>
          </a:bodyPr>
          <a:lstStyle/>
          <a:p>
            <a:r>
              <a:rPr lang="en-US" sz="3600" b="1" dirty="0">
                <a:latin typeface="Calibri"/>
                <a:cs typeface="Calibri"/>
              </a:rPr>
              <a:t>The mystagogical parish </a:t>
            </a:r>
            <a:r>
              <a:rPr lang="en-US" sz="2400" b="1" dirty="0">
                <a:latin typeface="Calibri"/>
                <a:cs typeface="Calibri"/>
              </a:rPr>
              <a:t>(continued)</a:t>
            </a:r>
          </a:p>
        </p:txBody>
      </p:sp>
      <p:sp>
        <p:nvSpPr>
          <p:cNvPr id="3" name="Content Placeholder 2">
            <a:extLst>
              <a:ext uri="{FF2B5EF4-FFF2-40B4-BE49-F238E27FC236}">
                <a16:creationId xmlns:a16="http://schemas.microsoft.com/office/drawing/2014/main" id="{C0C3D4F4-1365-A064-E494-F435469C9908}"/>
              </a:ext>
            </a:extLst>
          </p:cNvPr>
          <p:cNvSpPr>
            <a:spLocks noGrp="1"/>
          </p:cNvSpPr>
          <p:nvPr>
            <p:ph idx="1"/>
          </p:nvPr>
        </p:nvSpPr>
        <p:spPr>
          <a:xfrm>
            <a:off x="234858" y="1469707"/>
            <a:ext cx="11057206" cy="4768948"/>
          </a:xfrm>
        </p:spPr>
        <p:txBody>
          <a:bodyPr vert="horz" lIns="0" tIns="0" rIns="0" bIns="0" rtlCol="0" anchor="t" anchorCtr="0">
            <a:noAutofit/>
          </a:bodyPr>
          <a:lstStyle/>
          <a:p>
            <a:pPr marL="0" indent="0">
              <a:spcBef>
                <a:spcPts val="0"/>
              </a:spcBef>
              <a:buNone/>
            </a:pPr>
            <a:r>
              <a:rPr lang="en-US" sz="2800" dirty="0">
                <a:latin typeface="Calibri"/>
                <a:cs typeface="Calibri"/>
              </a:rPr>
              <a:t> </a:t>
            </a:r>
            <a:r>
              <a:rPr lang="en-US" sz="2800" dirty="0">
                <a:latin typeface="Calibri"/>
                <a:ea typeface="+mn-lt"/>
                <a:cs typeface="+mn-lt"/>
              </a:rPr>
              <a:t>Mystagogical communities do all of these things all of the time. In </a:t>
            </a:r>
            <a:r>
              <a:rPr lang="en-US" sz="2800" dirty="0" err="1">
                <a:latin typeface="Calibri"/>
                <a:ea typeface="+mn-lt"/>
                <a:cs typeface="+mn-lt"/>
              </a:rPr>
              <a:t>mystagogical</a:t>
            </a:r>
            <a:r>
              <a:rPr lang="en-US" sz="2800" dirty="0">
                <a:latin typeface="Calibri"/>
                <a:ea typeface="+mn-lt"/>
                <a:cs typeface="+mn-lt"/>
              </a:rPr>
              <a:t> communities, the Word of God is not only proclaimed and mediated upon, it is lived out daily in the lives of the community. In </a:t>
            </a:r>
            <a:r>
              <a:rPr lang="en-US" sz="2800" dirty="0" err="1">
                <a:latin typeface="Calibri"/>
                <a:ea typeface="+mn-lt"/>
                <a:cs typeface="+mn-lt"/>
              </a:rPr>
              <a:t>mystagogical</a:t>
            </a:r>
            <a:r>
              <a:rPr lang="en-US" sz="2800" dirty="0">
                <a:latin typeface="Calibri"/>
                <a:ea typeface="+mn-lt"/>
                <a:cs typeface="+mn-lt"/>
              </a:rPr>
              <a:t> communities, people do not need to be reminded that the Sunday Eucharist is a celebration. They celebrate the real presence of Christ in their midst every time two or more of their members are gathered.</a:t>
            </a:r>
            <a:endParaRPr lang="en-US" dirty="0">
              <a:solidFill>
                <a:srgbClr val="FFFFFF">
                  <a:alpha val="70000"/>
                </a:srgbClr>
              </a:solidFill>
              <a:latin typeface="Calibri"/>
              <a:cs typeface="Calibri"/>
            </a:endParaRPr>
          </a:p>
        </p:txBody>
      </p:sp>
    </p:spTree>
    <p:extLst>
      <p:ext uri="{BB962C8B-B14F-4D97-AF65-F5344CB8AC3E}">
        <p14:creationId xmlns:p14="http://schemas.microsoft.com/office/powerpoint/2010/main" val="2352552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C7A3-9BBF-8436-AA1C-989A13B4C79D}"/>
              </a:ext>
            </a:extLst>
          </p:cNvPr>
          <p:cNvSpPr>
            <a:spLocks noGrp="1"/>
          </p:cNvSpPr>
          <p:nvPr>
            <p:ph type="title"/>
          </p:nvPr>
        </p:nvSpPr>
        <p:spPr>
          <a:xfrm>
            <a:off x="2217909" y="607287"/>
            <a:ext cx="8888241" cy="756623"/>
          </a:xfrm>
        </p:spPr>
        <p:txBody>
          <a:bodyPr>
            <a:normAutofit fontScale="90000"/>
          </a:bodyPr>
          <a:lstStyle/>
          <a:p>
            <a:r>
              <a:rPr lang="en-US" sz="3600" b="1" dirty="0">
                <a:latin typeface="Calibri"/>
                <a:cs typeface="Calibri"/>
              </a:rPr>
              <a:t>The mystagogical parish </a:t>
            </a:r>
            <a:r>
              <a:rPr lang="en-US" sz="2800" b="1" dirty="0">
                <a:latin typeface="Calibri"/>
                <a:cs typeface="Calibri"/>
              </a:rPr>
              <a:t>(continued)</a:t>
            </a:r>
            <a:endParaRPr lang="en-US" b="1" dirty="0">
              <a:latin typeface="Calibri"/>
              <a:cs typeface="Calibri"/>
            </a:endParaRPr>
          </a:p>
        </p:txBody>
      </p:sp>
      <p:sp>
        <p:nvSpPr>
          <p:cNvPr id="3" name="Content Placeholder 2">
            <a:extLst>
              <a:ext uri="{FF2B5EF4-FFF2-40B4-BE49-F238E27FC236}">
                <a16:creationId xmlns:a16="http://schemas.microsoft.com/office/drawing/2014/main" id="{C0C3D4F4-1365-A064-E494-F435469C9908}"/>
              </a:ext>
            </a:extLst>
          </p:cNvPr>
          <p:cNvSpPr>
            <a:spLocks noGrp="1"/>
          </p:cNvSpPr>
          <p:nvPr>
            <p:ph idx="1"/>
          </p:nvPr>
        </p:nvSpPr>
        <p:spPr>
          <a:xfrm>
            <a:off x="234858" y="1469707"/>
            <a:ext cx="11057206" cy="4768948"/>
          </a:xfrm>
        </p:spPr>
        <p:txBody>
          <a:bodyPr vert="horz" lIns="0" tIns="0" rIns="0" bIns="0" rtlCol="0" anchor="t" anchorCtr="0">
            <a:noAutofit/>
          </a:bodyPr>
          <a:lstStyle/>
          <a:p>
            <a:pPr marL="359410" indent="-359410">
              <a:lnSpc>
                <a:spcPct val="100000"/>
              </a:lnSpc>
              <a:buNone/>
            </a:pPr>
            <a:r>
              <a:rPr lang="en-US" sz="3000" dirty="0">
                <a:latin typeface="Calibri"/>
                <a:ea typeface="+mn-lt"/>
                <a:cs typeface="+mn-lt"/>
              </a:rPr>
              <a:t>    In mystagogical communities, people don’t have to say over and over again, “We are a community.” Anyone who looks at the parish can tell it is a community. In mystagogical communities, everyone knows they are ministers on mission, everyone knows that they have been sent by Christ to proclaim the good news of salvation, everyone knows that “the Reign of God is in our midst.” (Chriszt, p. 11)</a:t>
            </a:r>
            <a:endParaRPr lang="en-US" sz="3000" dirty="0">
              <a:solidFill>
                <a:srgbClr val="FFFFFF">
                  <a:alpha val="70000"/>
                </a:srgbClr>
              </a:solidFill>
              <a:latin typeface="Calibri"/>
              <a:cs typeface="Calibri"/>
            </a:endParaRPr>
          </a:p>
          <a:p>
            <a:pPr marL="0" indent="0">
              <a:spcBef>
                <a:spcPts val="0"/>
              </a:spcBef>
              <a:buNone/>
            </a:pPr>
            <a:endParaRPr lang="en-US" sz="2800" b="1" dirty="0">
              <a:solidFill>
                <a:srgbClr val="FFFFFF">
                  <a:alpha val="70000"/>
                </a:srgbClr>
              </a:solidFill>
              <a:latin typeface="Calibri"/>
              <a:cs typeface="Calibri"/>
            </a:endParaRPr>
          </a:p>
        </p:txBody>
      </p:sp>
    </p:spTree>
    <p:extLst>
      <p:ext uri="{BB962C8B-B14F-4D97-AF65-F5344CB8AC3E}">
        <p14:creationId xmlns:p14="http://schemas.microsoft.com/office/powerpoint/2010/main" val="396625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St. Cyril of Jerusalem ca. 313-386 — Classical Christianity">
            <a:extLst>
              <a:ext uri="{FF2B5EF4-FFF2-40B4-BE49-F238E27FC236}">
                <a16:creationId xmlns:a16="http://schemas.microsoft.com/office/drawing/2014/main" id="{677F0302-2A5D-C262-1FBE-3A3ABF25B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98" y="273971"/>
            <a:ext cx="2794000" cy="3464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Feast Day of St. Ambrose Celebrates the Rise of Christianity | Italian  Sons and Daughters of America">
            <a:extLst>
              <a:ext uri="{FF2B5EF4-FFF2-40B4-BE49-F238E27FC236}">
                <a16:creationId xmlns:a16="http://schemas.microsoft.com/office/drawing/2014/main" id="{4949C4B9-DCA7-93E3-FFE9-73F0C0359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137" y="4168286"/>
            <a:ext cx="4084955" cy="2573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hn Chrysostom - Wikipedia">
            <a:extLst>
              <a:ext uri="{FF2B5EF4-FFF2-40B4-BE49-F238E27FC236}">
                <a16:creationId xmlns:a16="http://schemas.microsoft.com/office/drawing/2014/main" id="{7E6D1BEE-D2B1-EE94-62FF-9ABB05654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202" y="0"/>
            <a:ext cx="2794000" cy="3213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odore of Mopsuestia – Karozota.com">
            <a:extLst>
              <a:ext uri="{FF2B5EF4-FFF2-40B4-BE49-F238E27FC236}">
                <a16:creationId xmlns:a16="http://schemas.microsoft.com/office/drawing/2014/main" id="{72B624CC-47B3-4F14-32C1-CC56DF8CF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8603" y="3878561"/>
            <a:ext cx="3467395" cy="2832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D8A05B-A9E9-7256-97D1-FFF6CB6E5B1E}"/>
              </a:ext>
            </a:extLst>
          </p:cNvPr>
          <p:cNvSpPr txBox="1"/>
          <p:nvPr/>
        </p:nvSpPr>
        <p:spPr>
          <a:xfrm>
            <a:off x="213137" y="3878561"/>
            <a:ext cx="2191396" cy="646331"/>
          </a:xfrm>
          <a:prstGeom prst="rect">
            <a:avLst/>
          </a:prstGeom>
          <a:noFill/>
        </p:spPr>
        <p:txBody>
          <a:bodyPr wrap="square" rtlCol="0">
            <a:spAutoFit/>
          </a:bodyPr>
          <a:lstStyle/>
          <a:p>
            <a:r>
              <a:rPr lang="en-US" dirty="0"/>
              <a:t>Cyril of Jerusalem</a:t>
            </a:r>
          </a:p>
          <a:p>
            <a:r>
              <a:rPr lang="en-US" dirty="0"/>
              <a:t>313-386</a:t>
            </a:r>
          </a:p>
        </p:txBody>
      </p:sp>
      <p:sp>
        <p:nvSpPr>
          <p:cNvPr id="7" name="TextBox 6">
            <a:extLst>
              <a:ext uri="{FF2B5EF4-FFF2-40B4-BE49-F238E27FC236}">
                <a16:creationId xmlns:a16="http://schemas.microsoft.com/office/drawing/2014/main" id="{1B899DE9-180F-02FC-BB72-396CDC1C612C}"/>
              </a:ext>
            </a:extLst>
          </p:cNvPr>
          <p:cNvSpPr txBox="1"/>
          <p:nvPr/>
        </p:nvSpPr>
        <p:spPr>
          <a:xfrm>
            <a:off x="213137" y="5621867"/>
            <a:ext cx="2747998" cy="646331"/>
          </a:xfrm>
          <a:prstGeom prst="rect">
            <a:avLst/>
          </a:prstGeom>
          <a:noFill/>
        </p:spPr>
        <p:txBody>
          <a:bodyPr wrap="square" rtlCol="0">
            <a:spAutoFit/>
          </a:bodyPr>
          <a:lstStyle/>
          <a:p>
            <a:r>
              <a:rPr lang="en-US" dirty="0"/>
              <a:t>Ambrose of Milan</a:t>
            </a:r>
          </a:p>
          <a:p>
            <a:r>
              <a:rPr lang="en-US" dirty="0"/>
              <a:t>339-397</a:t>
            </a:r>
          </a:p>
        </p:txBody>
      </p:sp>
      <p:sp>
        <p:nvSpPr>
          <p:cNvPr id="8" name="TextBox 7">
            <a:extLst>
              <a:ext uri="{FF2B5EF4-FFF2-40B4-BE49-F238E27FC236}">
                <a16:creationId xmlns:a16="http://schemas.microsoft.com/office/drawing/2014/main" id="{D44A9F8C-A9D0-95AF-0AFE-F8468BF77E14}"/>
              </a:ext>
            </a:extLst>
          </p:cNvPr>
          <p:cNvSpPr txBox="1"/>
          <p:nvPr/>
        </p:nvSpPr>
        <p:spPr>
          <a:xfrm>
            <a:off x="2930798" y="1545451"/>
            <a:ext cx="3334535" cy="923330"/>
          </a:xfrm>
          <a:prstGeom prst="rect">
            <a:avLst/>
          </a:prstGeom>
          <a:noFill/>
        </p:spPr>
        <p:txBody>
          <a:bodyPr wrap="square" rtlCol="0">
            <a:spAutoFit/>
          </a:bodyPr>
          <a:lstStyle/>
          <a:p>
            <a:r>
              <a:rPr lang="en-US" dirty="0"/>
              <a:t>	                 St. John                           		Chrysostom</a:t>
            </a:r>
          </a:p>
          <a:p>
            <a:r>
              <a:rPr lang="en-US" dirty="0"/>
              <a:t>                                 347-407</a:t>
            </a:r>
          </a:p>
        </p:txBody>
      </p:sp>
      <p:sp>
        <p:nvSpPr>
          <p:cNvPr id="9" name="TextBox 8">
            <a:extLst>
              <a:ext uri="{FF2B5EF4-FFF2-40B4-BE49-F238E27FC236}">
                <a16:creationId xmlns:a16="http://schemas.microsoft.com/office/drawing/2014/main" id="{E500800C-E1D9-76C2-0440-0253D4C46905}"/>
              </a:ext>
            </a:extLst>
          </p:cNvPr>
          <p:cNvSpPr txBox="1"/>
          <p:nvPr/>
        </p:nvSpPr>
        <p:spPr>
          <a:xfrm>
            <a:off x="8632601" y="2979439"/>
            <a:ext cx="3559399" cy="923330"/>
          </a:xfrm>
          <a:prstGeom prst="rect">
            <a:avLst/>
          </a:prstGeom>
          <a:noFill/>
        </p:spPr>
        <p:txBody>
          <a:bodyPr wrap="square" rtlCol="0">
            <a:spAutoFit/>
          </a:bodyPr>
          <a:lstStyle/>
          <a:p>
            <a:r>
              <a:rPr lang="en-US" dirty="0"/>
              <a:t>		Theodore of         		</a:t>
            </a:r>
            <a:r>
              <a:rPr lang="en-US" dirty="0" err="1"/>
              <a:t>Mopsuestia</a:t>
            </a:r>
            <a:endParaRPr lang="en-US" dirty="0"/>
          </a:p>
          <a:p>
            <a:r>
              <a:rPr lang="en-US" dirty="0"/>
              <a:t>		350-428</a:t>
            </a:r>
          </a:p>
        </p:txBody>
      </p:sp>
    </p:spTree>
    <p:extLst>
      <p:ext uri="{BB962C8B-B14F-4D97-AF65-F5344CB8AC3E}">
        <p14:creationId xmlns:p14="http://schemas.microsoft.com/office/powerpoint/2010/main" val="1843663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286933" y="1625600"/>
            <a:ext cx="9652000" cy="5262979"/>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On Anointing of the Catechumens before Baptism</a:t>
            </a: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“Next after removing your garments you were rubbed with exorcised oil from the hair of your head to your toes, and so you became sharers in Jesus Christ, who is the cultivated olive tree.”</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i="1" dirty="0">
                <a:effectLst/>
                <a:latin typeface="Calibri" panose="020F0502020204030204" pitchFamily="34" charset="0"/>
                <a:ea typeface="Times New Roman" panose="02020603050405020304" pitchFamily="18" charset="0"/>
              </a:rPr>
              <a:t>Cyril of Jerusalem</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On baptism</a:t>
            </a:r>
            <a:r>
              <a:rPr lang="en-US" sz="2800" dirty="0">
                <a:effectLst/>
                <a:latin typeface="Calibri" panose="020F0502020204030204" pitchFamily="34" charset="0"/>
                <a:ea typeface="Times New Roman" panose="02020603050405020304" pitchFamily="18" charset="0"/>
              </a:rPr>
              <a:t>: “In one and the same action you died and were born; the water of salvation became both tomb and mother for you.”</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i="1" dirty="0">
                <a:effectLst/>
                <a:latin typeface="Calibri" panose="020F0502020204030204" pitchFamily="34" charset="0"/>
                <a:ea typeface="Times New Roman" panose="02020603050405020304" pitchFamily="18" charset="0"/>
              </a:rPr>
              <a:t>Cyril of Jerusalem</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0384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097280" y="337625"/>
            <a:ext cx="9841653" cy="6986528"/>
          </a:xfrm>
          <a:prstGeom prst="rect">
            <a:avLst/>
          </a:prstGeom>
          <a:noFill/>
        </p:spPr>
        <p:txBody>
          <a:bodyPr wrap="square" lIns="91440" tIns="45720" rIns="91440" bIns="45720" rtlCol="0" anchor="t">
            <a:spAutoFit/>
          </a:bodyPr>
          <a:lstStyle/>
          <a:p>
            <a:pPr algn="ctr"/>
            <a:r>
              <a:rPr lang="en-US" sz="2800" b="1" dirty="0">
                <a:effectLst/>
                <a:latin typeface="Calibri"/>
                <a:ea typeface="Times New Roman" panose="02020603050405020304" pitchFamily="18" charset="0"/>
                <a:cs typeface="Calibri"/>
              </a:rPr>
              <a:t>On the kiss of peace</a:t>
            </a:r>
          </a:p>
          <a:p>
            <a:r>
              <a:rPr lang="en-US" sz="2800" dirty="0">
                <a:effectLst/>
                <a:latin typeface="Calibri"/>
                <a:ea typeface="Times New Roman" panose="02020603050405020304" pitchFamily="18" charset="0"/>
                <a:cs typeface="Calibri"/>
              </a:rPr>
              <a:t>“Next the deacon says in a loud voice: Receive one another, and let us kiss one another. Do not assume that this is the customary kiss exchanged by friends in public. No, this kiss joins souls together in search of complete forgiveness from one another. So </a:t>
            </a:r>
            <a:r>
              <a:rPr lang="en-US" sz="2800" dirty="0">
                <a:latin typeface="Calibri"/>
                <a:ea typeface="Times New Roman" panose="02020603050405020304" pitchFamily="18" charset="0"/>
                <a:cs typeface="Calibri"/>
              </a:rPr>
              <a:t>the kiss</a:t>
            </a:r>
            <a:r>
              <a:rPr lang="en-US" sz="2800" dirty="0">
                <a:effectLst/>
                <a:latin typeface="Calibri"/>
                <a:ea typeface="Times New Roman" panose="02020603050405020304" pitchFamily="18" charset="0"/>
                <a:cs typeface="Calibri"/>
              </a:rPr>
              <a:t> is a mark of fusion of souls, and of expulsion of all resentment for wrongs. It is for this reason that Christ said: ‘ if you are offering your gifts at the altar, and there remember that your brother has something against you, leave there your offering on the altar, and go first and be reconciled to your brother, and then come near and offer your gift. ‘So the kiss is a reconciliation, and therefore holy. This is what I think St. Paul meant when he said, ‘Greet one another with a holy kiss’, and St. Peter when he says, ‘Greet one another with the kiss of love.’ </a:t>
            </a:r>
            <a:r>
              <a:rPr lang="en-US" sz="2800" i="1" dirty="0">
                <a:effectLst/>
                <a:latin typeface="Calibri"/>
                <a:ea typeface="Times New Roman" panose="02020603050405020304" pitchFamily="18" charset="0"/>
                <a:cs typeface="Calibri"/>
              </a:rPr>
              <a:t>Cyril of Jerusalem</a:t>
            </a:r>
            <a:endParaRPr lang="en-US" sz="2800" dirty="0">
              <a:effectLst/>
              <a:latin typeface="Calibri"/>
              <a:ea typeface="Times New Roman" panose="02020603050405020304" pitchFamily="18" charset="0"/>
              <a:cs typeface="Calibri"/>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293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097280" y="337625"/>
            <a:ext cx="9841653" cy="6124754"/>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800" b="1" dirty="0">
                <a:effectLst/>
                <a:latin typeface="Calibri" panose="020F0502020204030204" pitchFamily="34" charset="0"/>
                <a:ea typeface="Times New Roman" panose="02020603050405020304" pitchFamily="18" charset="0"/>
              </a:rPr>
              <a:t>On the institution narrative of the Eucharistic Prayer</a:t>
            </a:r>
          </a:p>
          <a:p>
            <a:pPr marL="0" marR="0">
              <a:spcBef>
                <a:spcPts val="0"/>
              </a:spcBef>
              <a:spcAft>
                <a:spcPts val="0"/>
              </a:spcAft>
            </a:pPr>
            <a:endParaRPr lang="en-US" sz="2800" b="1" dirty="0">
              <a:latin typeface="Calibri" panose="020F0502020204030204" pitchFamily="34"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‘How can something which is bread be the body of Christ? Well, by what words is the consecration effected, and whose words are they? The words of the Lord Jesus . . . All that is said before are the words of the priest: praise is offered to God, the prayer is offered up, petitions are made . . . but when the moment comes for bringing the most holy sacrament into being, the priest does not use his own words any longer: he uses the words of Christ. Therefore, it is Christ’s word that brings this sacrament into being. </a:t>
            </a:r>
            <a:r>
              <a:rPr lang="en-US" sz="2800" i="1" dirty="0">
                <a:effectLst/>
                <a:latin typeface="Calibri" panose="020F0502020204030204" pitchFamily="34" charset="0"/>
                <a:ea typeface="Times New Roman" panose="02020603050405020304" pitchFamily="18" charset="0"/>
              </a:rPr>
              <a:t>Ambrose of Milan</a:t>
            </a: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7600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1997612" y="1536174"/>
            <a:ext cx="9841653" cy="4401205"/>
          </a:xfrm>
          <a:prstGeom prst="rect">
            <a:avLst/>
          </a:prstGeom>
          <a:noFill/>
        </p:spPr>
        <p:txBody>
          <a:bodyPr wrap="square" rtlCol="0">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800" dirty="0">
                <a:effectLst/>
                <a:latin typeface="Calibri" panose="020F0502020204030204" pitchFamily="34" charset="0"/>
                <a:ea typeface="Times New Roman" panose="02020603050405020304" pitchFamily="18" charset="0"/>
              </a:rPr>
              <a:t> </a:t>
            </a:r>
            <a:r>
              <a:rPr lang="en-US" sz="2800" b="1" dirty="0">
                <a:effectLst/>
                <a:latin typeface="Calibri" panose="020F0502020204030204" pitchFamily="34" charset="0"/>
                <a:ea typeface="Times New Roman" panose="02020603050405020304" pitchFamily="18" charset="0"/>
              </a:rPr>
              <a:t>Sense of Awe</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800" b="1" dirty="0">
                <a:effectLst/>
                <a:latin typeface="Calibri" panose="020F0502020204030204" pitchFamily="34" charset="0"/>
                <a:ea typeface="Times New Roman" panose="02020603050405020304" pitchFamily="18" charset="0"/>
              </a:rPr>
              <a:t>A teaching quality/formative</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800" b="1" dirty="0">
                <a:effectLst/>
                <a:latin typeface="Calibri" panose="020F0502020204030204" pitchFamily="34" charset="0"/>
                <a:ea typeface="Times New Roman" panose="02020603050405020304" pitchFamily="18" charset="0"/>
              </a:rPr>
              <a:t>Past tense</a:t>
            </a: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800" b="1" dirty="0">
                <a:effectLst/>
                <a:latin typeface="Calibri" panose="020F0502020204030204" pitchFamily="34" charset="0"/>
                <a:ea typeface="Times New Roman" panose="02020603050405020304" pitchFamily="18" charset="0"/>
              </a:rPr>
              <a:t>Connections to Scripture/Tradition</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2800" b="1" dirty="0">
                <a:effectLst/>
                <a:latin typeface="Calibri" panose="020F0502020204030204" pitchFamily="34" charset="0"/>
                <a:ea typeface="Times New Roman" panose="02020603050405020304" pitchFamily="18" charset="0"/>
              </a:rPr>
              <a:t>Catechesis as a method to ongoing conversion/living the faith</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176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2A67-D0B2-C618-2AEB-16B8EDCFAC25}"/>
              </a:ext>
            </a:extLst>
          </p:cNvPr>
          <p:cNvSpPr>
            <a:spLocks noGrp="1"/>
          </p:cNvSpPr>
          <p:nvPr>
            <p:ph type="ctrTitle"/>
          </p:nvPr>
        </p:nvSpPr>
        <p:spPr>
          <a:xfrm>
            <a:off x="4857065" y="-357703"/>
            <a:ext cx="1698669" cy="1009244"/>
          </a:xfrm>
        </p:spPr>
        <p:txBody>
          <a:bodyPr>
            <a:normAutofit/>
          </a:bodyPr>
          <a:lstStyle/>
          <a:p>
            <a:r>
              <a:rPr lang="en-US" dirty="0"/>
              <a:t> </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4B7C9A-DCBC-B44B-ECA7-465A3D57F27A}"/>
              </a:ext>
            </a:extLst>
          </p:cNvPr>
          <p:cNvSpPr txBox="1"/>
          <p:nvPr/>
        </p:nvSpPr>
        <p:spPr>
          <a:xfrm>
            <a:off x="956603" y="450166"/>
            <a:ext cx="10060223" cy="5232202"/>
          </a:xfrm>
          <a:prstGeom prst="rect">
            <a:avLst/>
          </a:prstGeom>
          <a:noFill/>
        </p:spPr>
        <p:txBody>
          <a:bodyPr wrap="square" lIns="91440" tIns="45720" rIns="91440" bIns="45720" rtlCol="0" anchor="t">
            <a:spAutoFit/>
          </a:bodyPr>
          <a:lstStyle/>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effectLst/>
                <a:latin typeface="Calibri" panose="020F0502020204030204" pitchFamily="34" charset="0"/>
                <a:ea typeface="Times New Roman" panose="02020603050405020304" pitchFamily="18" charset="0"/>
              </a:rPr>
              <a:t> </a:t>
            </a:r>
            <a:r>
              <a:rPr lang="en-US" sz="2800" i="1" dirty="0">
                <a:effectLst/>
                <a:latin typeface="Calibri" panose="020F0502020204030204" pitchFamily="34" charset="0"/>
                <a:ea typeface="Times New Roman" panose="02020603050405020304" pitchFamily="18" charset="0"/>
              </a:rPr>
              <a:t> 		</a:t>
            </a:r>
            <a:r>
              <a:rPr lang="en-US" sz="3600" b="1" dirty="0">
                <a:effectLst/>
                <a:latin typeface="Calibri" panose="020F0502020204030204" pitchFamily="34" charset="0"/>
                <a:ea typeface="Times New Roman" panose="02020603050405020304" pitchFamily="18" charset="0"/>
              </a:rPr>
              <a:t>OBSTACLES TO MYSTAGOGY</a:t>
            </a: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pPr marL="457200" indent="-457200">
              <a:buFont typeface="Arial" pitchFamily="2" charset="2"/>
              <a:buChar char="•"/>
            </a:pPr>
            <a:r>
              <a:rPr lang="en-US" sz="2800" dirty="0">
                <a:effectLst/>
                <a:latin typeface="Calibri"/>
                <a:ea typeface="Times New Roman" panose="02020603050405020304" pitchFamily="18" charset="0"/>
                <a:cs typeface="Calibri"/>
              </a:rPr>
              <a:t> </a:t>
            </a:r>
            <a:r>
              <a:rPr lang="en-US" sz="2800" dirty="0">
                <a:latin typeface="Calibri"/>
                <a:ea typeface="Times New Roman" panose="02020603050405020304" pitchFamily="18" charset="0"/>
                <a:cs typeface="Calibri"/>
              </a:rPr>
              <a:t>Our vision of </a:t>
            </a:r>
            <a:r>
              <a:rPr lang="en-US" sz="2800" dirty="0" err="1">
                <a:latin typeface="Calibri"/>
                <a:ea typeface="Times New Roman" panose="02020603050405020304" pitchFamily="18" charset="0"/>
                <a:cs typeface="Calibri"/>
              </a:rPr>
              <a:t>mystagogy</a:t>
            </a:r>
            <a:r>
              <a:rPr lang="en-US" sz="2800" dirty="0">
                <a:latin typeface="Calibri"/>
                <a:ea typeface="Times New Roman" panose="02020603050405020304" pitchFamily="18" charset="0"/>
                <a:cs typeface="Calibri"/>
              </a:rPr>
              <a:t> is too small – we see it as the fourth and final act of the RCIA. </a:t>
            </a:r>
            <a:endParaRPr lang="en-US" sz="2800" dirty="0">
              <a:latin typeface="Times New Roman"/>
              <a:ea typeface="Times New Roman" panose="02020603050405020304" pitchFamily="18" charset="0"/>
              <a:cs typeface="Times New Roman" panose="02020603050405020304" pitchFamily="18" charset="0"/>
            </a:endParaRPr>
          </a:p>
          <a:p>
            <a:pPr marL="457200" indent="-457200">
              <a:buFont typeface="Arial" pitchFamily="2" charset="2"/>
              <a:buChar char="•"/>
            </a:pPr>
            <a:r>
              <a:rPr lang="en-US" sz="2800" dirty="0">
                <a:latin typeface="Calibri"/>
                <a:ea typeface="Times New Roman" panose="02020603050405020304" pitchFamily="18" charset="0"/>
                <a:cs typeface="Calibri"/>
              </a:rPr>
              <a:t>It begins long before that as Terry is about to tell us.</a:t>
            </a:r>
            <a:endParaRPr lang="en-US" sz="2800" dirty="0">
              <a:effectLst/>
              <a:latin typeface="Calibri"/>
              <a:ea typeface="Times New Roman" panose="02020603050405020304" pitchFamily="18" charset="0"/>
              <a:cs typeface="Calibri"/>
            </a:endParaRPr>
          </a:p>
          <a:p>
            <a:pPr marL="457200" marR="0" lvl="0" indent="-457200">
              <a:spcBef>
                <a:spcPts val="0"/>
              </a:spcBef>
              <a:spcAft>
                <a:spcPts val="0"/>
              </a:spcAft>
              <a:buFont typeface="Arial" pitchFamily="2" charset="2"/>
              <a:buChar char="•"/>
            </a:pPr>
            <a:endParaRPr lang="en-US" sz="2800" dirty="0">
              <a:effectLst/>
              <a:latin typeface="Calibri"/>
              <a:ea typeface="Times New Roman" panose="02020603050405020304" pitchFamily="18" charset="0"/>
              <a:cs typeface="Calibri"/>
            </a:endParaRPr>
          </a:p>
          <a:p>
            <a:endParaRPr lang="en-US" sz="2800" dirty="0">
              <a:effectLst/>
              <a:latin typeface="Calibri"/>
              <a:ea typeface="Times New Roman" panose="02020603050405020304" pitchFamily="18" charset="0"/>
              <a:cs typeface="Calibri"/>
            </a:endParaRPr>
          </a:p>
          <a:p>
            <a:pPr marR="0">
              <a:spcBef>
                <a:spcPts val="0"/>
              </a:spcBef>
              <a:spcAft>
                <a:spcPts val="0"/>
              </a:spcAft>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Symbol" pitchFamily="2" charset="2"/>
              <a:buChar char=""/>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8034284"/>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docProps/app.xml><?xml version="1.0" encoding="utf-8"?>
<Properties xmlns="http://schemas.openxmlformats.org/officeDocument/2006/extended-properties" xmlns:vt="http://schemas.openxmlformats.org/officeDocument/2006/docPropsVTypes">
  <TotalTime>159</TotalTime>
  <Words>2793</Words>
  <Application>Microsoft Office PowerPoint</Application>
  <PresentationFormat>Widescreen</PresentationFormat>
  <Paragraphs>313</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Avenir Next LT Pro Light</vt:lpstr>
      <vt:lpstr>Calibri</vt:lpstr>
      <vt:lpstr>Rockwell Nova Light</vt:lpstr>
      <vt:lpstr>Symbol</vt:lpstr>
      <vt:lpstr>Times New Roman</vt:lpstr>
      <vt:lpstr>Wingdings</vt:lpstr>
      <vt:lpstr>LeafVTI</vt:lpstr>
      <vt:lpstr>Creating An Effective Mystagogy</vt:lpstr>
      <vt:lpstr> </vt:lpstr>
      <vt:lpstr> </vt:lpstr>
      <vt:lpstr> </vt:lpstr>
      <vt:lpstr> </vt:lpstr>
      <vt:lpstr> </vt:lpstr>
      <vt:lpstr> </vt:lpstr>
      <vt:lpstr> </vt:lpstr>
      <vt:lpstr> </vt:lpstr>
      <vt:lpstr> </vt:lpstr>
      <vt:lpstr> </vt:lpstr>
      <vt:lpstr> </vt:lpstr>
      <vt:lpstr> </vt:lpstr>
      <vt:lpstr> </vt:lpstr>
      <vt:lpstr> </vt:lpstr>
      <vt:lpstr>3 Convictions of Shared Christ Praxis </vt:lpstr>
      <vt:lpstr> </vt:lpstr>
      <vt:lpstr>Reflective Remembrance</vt:lpstr>
      <vt:lpstr> </vt:lpstr>
      <vt:lpstr> </vt:lpstr>
      <vt:lpstr> </vt:lpstr>
      <vt:lpstr> </vt:lpstr>
      <vt:lpstr> </vt:lpstr>
      <vt:lpstr> </vt:lpstr>
      <vt:lpstr> </vt:lpstr>
      <vt:lpstr> </vt:lpstr>
      <vt:lpstr> </vt:lpstr>
      <vt:lpstr> </vt:lpstr>
      <vt:lpstr> </vt:lpstr>
      <vt:lpstr> </vt:lpstr>
      <vt:lpstr> </vt:lpstr>
      <vt:lpstr>Issues in practice</vt:lpstr>
      <vt:lpstr> making the most of mystagogy</vt:lpstr>
      <vt:lpstr>The mystagogical parish</vt:lpstr>
      <vt:lpstr>The mystagogical parish (continued)</vt:lpstr>
      <vt:lpstr>The mystagogical parish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 Effective Mystagogy</dc:title>
  <dc:creator>Kathy Kuczka</dc:creator>
  <cp:lastModifiedBy>Kathy Kuczka</cp:lastModifiedBy>
  <cp:revision>170</cp:revision>
  <dcterms:created xsi:type="dcterms:W3CDTF">2023-02-02T02:39:00Z</dcterms:created>
  <dcterms:modified xsi:type="dcterms:W3CDTF">2023-02-07T16:29:56Z</dcterms:modified>
</cp:coreProperties>
</file>