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Nunito"/>
      <p:regular r:id="rId30"/>
      <p:bold r:id="rId31"/>
      <p:italic r:id="rId32"/>
      <p:boldItalic r:id="rId33"/>
    </p:embeddedFont>
    <p:embeddedFont>
      <p:font typeface="Maven Pro"/>
      <p:regular r:id="rId34"/>
      <p:bold r:id="rId35"/>
    </p:embeddedFont>
    <p:embeddedFont>
      <p:font typeface="Lor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98CBD2-E9BF-4379-A1C7-E75E2249737E}">
  <a:tblStyle styleId="{9998CBD2-E9BF-4379-A1C7-E75E2249737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DAEA69-6194-4EB6-9DD3-D79D590823F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MavenPro-bold.fntdata"/><Relationship Id="rId12" Type="http://schemas.openxmlformats.org/officeDocument/2006/relationships/slide" Target="slides/slide6.xml"/><Relationship Id="rId34" Type="http://schemas.openxmlformats.org/officeDocument/2006/relationships/font" Target="fonts/MavenPro-regular.fntdata"/><Relationship Id="rId15" Type="http://schemas.openxmlformats.org/officeDocument/2006/relationships/slide" Target="slides/slide9.xml"/><Relationship Id="rId37" Type="http://schemas.openxmlformats.org/officeDocument/2006/relationships/font" Target="fonts/Lora-bold.fntdata"/><Relationship Id="rId14" Type="http://schemas.openxmlformats.org/officeDocument/2006/relationships/slide" Target="slides/slide8.xml"/><Relationship Id="rId36" Type="http://schemas.openxmlformats.org/officeDocument/2006/relationships/font" Target="fonts/Lora-regular.fntdata"/><Relationship Id="rId17" Type="http://schemas.openxmlformats.org/officeDocument/2006/relationships/slide" Target="slides/slide11.xml"/><Relationship Id="rId39" Type="http://schemas.openxmlformats.org/officeDocument/2006/relationships/font" Target="fonts/Lora-boldItalic.fntdata"/><Relationship Id="rId16" Type="http://schemas.openxmlformats.org/officeDocument/2006/relationships/slide" Target="slides/slide10.xml"/><Relationship Id="rId38" Type="http://schemas.openxmlformats.org/officeDocument/2006/relationships/font" Target="fonts/Lor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Story about carpet cleaner in my house. He missed the both/end of Catholicism. </a:t>
            </a:r>
            <a:r>
              <a:rPr lang="en"/>
              <a:t>From </a:t>
            </a:r>
            <a:r>
              <a:rPr lang="en"/>
              <a:t>Scripture</a:t>
            </a:r>
            <a:r>
              <a:rPr lang="en"/>
              <a:t> we find our themes or doctrine for the catechumenate. Not just any scripture, but the Sunday readings.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71869c0b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71869c0b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1320">
                <a:solidFill>
                  <a:srgbClr val="424242"/>
                </a:solidFill>
                <a:latin typeface="Maven Pro"/>
                <a:ea typeface="Maven Pro"/>
                <a:cs typeface="Maven Pro"/>
                <a:sym typeface="Maven Pro"/>
              </a:rPr>
              <a:t>Focus on the mystery the Dogma of the Church encapsulated in the Creed and the Lord's Prayer, the Gifts and Fruits of the Holy Spirit, Cardinal Sins Cardinal Virtues, Beatitudes.</a:t>
            </a:r>
            <a:endParaRPr sz="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dd00a3c2f_3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dd00a3c2f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Gospel </a:t>
            </a:r>
            <a:r>
              <a:rPr lang="en"/>
              <a:t>synopsis</a:t>
            </a:r>
            <a:endParaRPr/>
          </a:p>
          <a:p>
            <a:pPr indent="0" lvl="0" marL="0" rtl="0" algn="l">
              <a:spcBef>
                <a:spcPts val="0"/>
              </a:spcBef>
              <a:spcAft>
                <a:spcPts val="0"/>
              </a:spcAft>
              <a:buNone/>
            </a:pPr>
            <a:r>
              <a:rPr lang="en"/>
              <a:t>15th sunday - “Love God, your neighbor as yourself.</a:t>
            </a:r>
            <a:endParaRPr/>
          </a:p>
          <a:p>
            <a:pPr indent="0" lvl="0" marL="0" rtl="0" algn="l">
              <a:spcBef>
                <a:spcPts val="0"/>
              </a:spcBef>
              <a:spcAft>
                <a:spcPts val="0"/>
              </a:spcAft>
              <a:buNone/>
            </a:pPr>
            <a:r>
              <a:rPr lang="en"/>
              <a:t>17th Sunday - “This is how you are to pray.</a:t>
            </a:r>
            <a:endParaRPr/>
          </a:p>
          <a:p>
            <a:pPr indent="0" lvl="0" marL="0" rtl="0" algn="l">
              <a:spcBef>
                <a:spcPts val="0"/>
              </a:spcBef>
              <a:spcAft>
                <a:spcPts val="0"/>
              </a:spcAft>
              <a:buNone/>
            </a:pPr>
            <a:r>
              <a:rPr lang="en"/>
              <a:t>19th Sunday - “Sell it all…God is happy to give you the Kingdom, be prepared. Faithful and prudent </a:t>
            </a:r>
            <a:r>
              <a:rPr lang="en"/>
              <a:t>servant</a:t>
            </a:r>
            <a:r>
              <a:rPr lang="en"/>
              <a:t>.</a:t>
            </a:r>
            <a:endParaRPr/>
          </a:p>
          <a:p>
            <a:pPr indent="0" lvl="0" marL="0" rtl="0" algn="l">
              <a:spcBef>
                <a:spcPts val="0"/>
              </a:spcBef>
              <a:spcAft>
                <a:spcPts val="0"/>
              </a:spcAft>
              <a:buNone/>
            </a:pPr>
            <a:r>
              <a:rPr lang="en"/>
              <a:t>21st Sunday - “Lord who will be saved? Some will be first some will be last.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71869c0b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71869c0b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use the Creed and the Lord’s Prayer as foundations for doctrine because these are 2 central pillars of our faith. We present the Creed and the Lord’s Prayer to the catechumens during Purification and Enlightenment -  hopefully they will already be conforming </a:t>
            </a:r>
            <a:r>
              <a:rPr lang="en"/>
              <a:t>their</a:t>
            </a:r>
            <a:r>
              <a:rPr lang="en"/>
              <a:t> lives and are ready to covenant with God through these mysteries. Who are the </a:t>
            </a:r>
            <a:r>
              <a:rPr lang="en"/>
              <a:t>covenanting</a:t>
            </a:r>
            <a:r>
              <a:rPr lang="en"/>
              <a:t> with.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71869c0b8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71869c0b8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important to realize you don’t need to recreate the wheel. There are many resources that provide lesson plans based on the Sunday readings or provide themes that naturally flow from the readings with questions to ask.  We’ve supplied a list of resources.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71869c0b8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71869c0b8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speaks to us through his word. Through the living word.  The sacramental presence of the REAL PRESENCE of God alive in his word in our liturgy.  We proclaim him, he speaks to us.</a:t>
            </a:r>
            <a:endParaRPr/>
          </a:p>
          <a:p>
            <a:pPr indent="0" lvl="0" marL="0" rtl="0" algn="l">
              <a:spcBef>
                <a:spcPts val="0"/>
              </a:spcBef>
              <a:spcAft>
                <a:spcPts val="0"/>
              </a:spcAft>
              <a:buNone/>
            </a:pPr>
            <a:r>
              <a:rPr lang="en"/>
              <a:t>Our conversions are made manifest when we allow the living word to penetrate us. To open our eyes, hearts and ears and connect God’s story to our very lives.  </a:t>
            </a:r>
            <a:endParaRPr/>
          </a:p>
          <a:p>
            <a:pPr indent="0" lvl="0" marL="0" rtl="0" algn="l">
              <a:spcBef>
                <a:spcPts val="0"/>
              </a:spcBef>
              <a:spcAft>
                <a:spcPts val="0"/>
              </a:spcAft>
              <a:buNone/>
            </a:pPr>
            <a:r>
              <a:rPr lang="en"/>
              <a:t>What are some session topics you might think of that flow from the reading we just read?  Let’s look at it again.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71869c0b8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71869c0b8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for a  moment of something you might pull out to discuss at a session? What are some theme’s you see?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71869c0b8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71869c0b8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r>
              <a:rPr lang="en"/>
              <a:t>.	</a:t>
            </a:r>
            <a:r>
              <a:rPr lang="en" sz="974">
                <a:solidFill>
                  <a:srgbClr val="424242"/>
                </a:solidFill>
                <a:latin typeface="Nunito"/>
                <a:ea typeface="Nunito"/>
                <a:cs typeface="Nunito"/>
                <a:sym typeface="Nunito"/>
              </a:rPr>
              <a:t>If perfect love characterized our relationships and the workings of this world, there would be no need of justice. This is the virtue that helps to enhance and refine the full development of the individual who lives in society.</a:t>
            </a:r>
            <a:endParaRPr sz="974">
              <a:solidFill>
                <a:srgbClr val="424242"/>
              </a:solidFill>
              <a:latin typeface="Nunito"/>
              <a:ea typeface="Nunito"/>
              <a:cs typeface="Nunito"/>
              <a:sym typeface="Nunito"/>
            </a:endParaRPr>
          </a:p>
          <a:p>
            <a:pPr indent="0" lvl="0" marL="0" rtl="0" algn="l">
              <a:lnSpc>
                <a:spcPct val="115000"/>
              </a:lnSpc>
              <a:spcBef>
                <a:spcPts val="0"/>
              </a:spcBef>
              <a:spcAft>
                <a:spcPts val="0"/>
              </a:spcAft>
              <a:buNone/>
            </a:pPr>
            <a:r>
              <a:rPr lang="en" sz="974">
                <a:solidFill>
                  <a:srgbClr val="424242"/>
                </a:solidFill>
                <a:latin typeface="Nunito"/>
                <a:ea typeface="Nunito"/>
                <a:cs typeface="Nunito"/>
                <a:sym typeface="Nunito"/>
              </a:rPr>
              <a:t>2.	We teach what the Apostles taught..</a:t>
            </a:r>
            <a:endParaRPr sz="974">
              <a:solidFill>
                <a:srgbClr val="424242"/>
              </a:solidFill>
              <a:latin typeface="Nunito"/>
              <a:ea typeface="Nunito"/>
              <a:cs typeface="Nunito"/>
              <a:sym typeface="Nunito"/>
            </a:endParaRPr>
          </a:p>
          <a:p>
            <a:pPr indent="0" lvl="0" marL="0" rtl="0" algn="l">
              <a:lnSpc>
                <a:spcPct val="115000"/>
              </a:lnSpc>
              <a:spcBef>
                <a:spcPts val="1200"/>
              </a:spcBef>
              <a:spcAft>
                <a:spcPts val="0"/>
              </a:spcAft>
              <a:buNone/>
            </a:pPr>
            <a:r>
              <a:rPr lang="en" sz="974">
                <a:solidFill>
                  <a:srgbClr val="424242"/>
                </a:solidFill>
                <a:latin typeface="Nunito"/>
                <a:ea typeface="Nunito"/>
                <a:cs typeface="Nunito"/>
                <a:sym typeface="Nunito"/>
              </a:rPr>
              <a:t>3 .	</a:t>
            </a:r>
            <a:r>
              <a:rPr lang="en" sz="1074">
                <a:solidFill>
                  <a:srgbClr val="424242"/>
                </a:solidFill>
                <a:latin typeface="Nunito"/>
                <a:ea typeface="Nunito"/>
                <a:cs typeface="Nunito"/>
                <a:sym typeface="Nunito"/>
              </a:rPr>
              <a:t>Dignity of work and people.People stopped working. Why work when the end of the world is coming.. and the food ran short.  Discussion about Matthew 24 and 25 in Year A You do not know the day, hour. Go back to the Creed I believe in God, Maker of Heaven and Earth.)   4.	</a:t>
            </a:r>
            <a:r>
              <a:rPr lang="en" sz="1474">
                <a:solidFill>
                  <a:srgbClr val="424242"/>
                </a:solidFill>
                <a:latin typeface="Nunito"/>
                <a:ea typeface="Nunito"/>
                <a:cs typeface="Nunito"/>
                <a:sym typeface="Nunito"/>
              </a:rPr>
              <a:t>.</a:t>
            </a:r>
            <a:r>
              <a:rPr lang="en" sz="1074">
                <a:solidFill>
                  <a:srgbClr val="424242"/>
                </a:solidFill>
                <a:latin typeface="Nunito"/>
                <a:ea typeface="Nunito"/>
                <a:cs typeface="Nunito"/>
                <a:sym typeface="Nunito"/>
              </a:rPr>
              <a:t>Pr</a:t>
            </a:r>
            <a:r>
              <a:rPr lang="en" sz="1174">
                <a:solidFill>
                  <a:srgbClr val="424242"/>
                </a:solidFill>
                <a:latin typeface="Nunito"/>
                <a:ea typeface="Nunito"/>
                <a:cs typeface="Nunito"/>
                <a:sym typeface="Nunito"/>
              </a:rPr>
              <a:t>oper use of time and talents in a community of persons who must depend on one another. His words are a reminder that in the absence of purposeful activity other problem, such a gossip begin to thrive. </a:t>
            </a:r>
            <a:endParaRPr sz="600">
              <a:solidFill>
                <a:srgbClr val="424242"/>
              </a:solidFill>
              <a:latin typeface="Nunito"/>
              <a:ea typeface="Nunito"/>
              <a:cs typeface="Nunito"/>
              <a:sym typeface="Nunito"/>
            </a:endParaRPr>
          </a:p>
          <a:p>
            <a:pPr indent="0" lvl="0" marL="0" rtl="0" algn="l">
              <a:lnSpc>
                <a:spcPct val="115000"/>
              </a:lnSpc>
              <a:spcBef>
                <a:spcPts val="1200"/>
              </a:spcBef>
              <a:spcAft>
                <a:spcPts val="1200"/>
              </a:spcAft>
              <a:buNone/>
            </a:pPr>
            <a:r>
              <a:t/>
            </a:r>
            <a:endParaRPr sz="1074">
              <a:solidFill>
                <a:srgbClr val="424242"/>
              </a:solidFill>
              <a:latin typeface="Nunito"/>
              <a:ea typeface="Nunito"/>
              <a:cs typeface="Nunito"/>
              <a:sym typeface="Nuni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71869c0b8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71869c0b8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f99e980c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6f99e980c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71869c0b8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71869c0b8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3181"/>
              </a:lnSpc>
              <a:spcBef>
                <a:spcPts val="1500"/>
              </a:spcBef>
              <a:spcAft>
                <a:spcPts val="0"/>
              </a:spcAft>
              <a:buClr>
                <a:schemeClr val="dk1"/>
              </a:buClr>
              <a:buSzPts val="1100"/>
              <a:buFont typeface="Arial"/>
              <a:buNone/>
            </a:pPr>
            <a:r>
              <a:rPr lang="en" sz="1350">
                <a:solidFill>
                  <a:srgbClr val="141414"/>
                </a:solidFill>
                <a:highlight>
                  <a:schemeClr val="lt1"/>
                </a:highlight>
                <a:latin typeface="Georgia"/>
                <a:ea typeface="Georgia"/>
                <a:cs typeface="Georgia"/>
                <a:sym typeface="Georgia"/>
              </a:rPr>
              <a:t>The main tenets of our faith flow from the  living hierarchy of truths that are experienced in the lectionary and liturgical cycle allow our catechumen to experience the living breathing relationship with God and His people in this day and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6f99e980c7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6f99e980c7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 Wagner, of Team RCIA, rightly says this can be overwhelming: Think of all the many ways you or families you know live out your Catholic life- ritual, doctrine, worship, service.</a:t>
            </a:r>
            <a:endParaRPr/>
          </a:p>
          <a:p>
            <a:pPr indent="0" lvl="0" marL="0" rtl="0" algn="l">
              <a:spcBef>
                <a:spcPts val="0"/>
              </a:spcBef>
              <a:spcAft>
                <a:spcPts val="0"/>
              </a:spcAft>
              <a:buNone/>
            </a:pPr>
            <a:r>
              <a:rPr lang="en"/>
              <a:t> For example, Reading and sharing the Sunday readings before Mass, discussing them or the homily on the way home as a family, receiving sacraments, praying a rosary, marrying in the church, serving at a </a:t>
            </a:r>
            <a:r>
              <a:rPr lang="en"/>
              <a:t>homeless</a:t>
            </a:r>
            <a:r>
              <a:rPr lang="en"/>
              <a:t> shelter or visiting a nursing home…The list goes on and 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6f99e980c7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6f99e980c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424242"/>
              </a:buClr>
              <a:buSzPts val="1100"/>
              <a:buFont typeface="Nunito"/>
              <a:buAutoNum type="arabicPeriod"/>
            </a:pPr>
            <a:r>
              <a:rPr lang="en">
                <a:solidFill>
                  <a:srgbClr val="424242"/>
                </a:solidFill>
                <a:latin typeface="Nunito"/>
                <a:ea typeface="Nunito"/>
                <a:cs typeface="Nunito"/>
                <a:sym typeface="Nunito"/>
              </a:rPr>
              <a:t>(It’s not simply a me and Jesus faith) The doctrine we teach in the catechumenate is a person, a relationship. Christianity is not an ideology, it’s a person. </a:t>
            </a:r>
            <a:endParaRPr>
              <a:solidFill>
                <a:srgbClr val="424242"/>
              </a:solidFill>
              <a:latin typeface="Nunito"/>
              <a:ea typeface="Nunito"/>
              <a:cs typeface="Nunito"/>
              <a:sym typeface="Nunito"/>
            </a:endParaRPr>
          </a:p>
          <a:p>
            <a:pPr indent="0" lvl="0" marL="457200" rtl="0" algn="l">
              <a:lnSpc>
                <a:spcPct val="115000"/>
              </a:lnSpc>
              <a:spcBef>
                <a:spcPts val="1200"/>
              </a:spcBef>
              <a:spcAft>
                <a:spcPts val="0"/>
              </a:spcAft>
              <a:buNone/>
            </a:pPr>
            <a:r>
              <a:rPr lang="en">
                <a:solidFill>
                  <a:srgbClr val="424242"/>
                </a:solidFill>
                <a:latin typeface="Nunito"/>
                <a:ea typeface="Nunito"/>
                <a:cs typeface="Nunito"/>
                <a:sym typeface="Nunito"/>
              </a:rPr>
              <a:t>General Directory of Catechesis </a:t>
            </a:r>
            <a:r>
              <a:rPr lang="en" sz="1050">
                <a:solidFill>
                  <a:srgbClr val="4D5156"/>
                </a:solidFill>
                <a:highlight>
                  <a:srgbClr val="FFFFFF"/>
                </a:highlight>
                <a:latin typeface="Roboto"/>
                <a:ea typeface="Roboto"/>
                <a:cs typeface="Roboto"/>
                <a:sym typeface="Roboto"/>
              </a:rPr>
              <a:t>80. </a:t>
            </a:r>
            <a:r>
              <a:rPr b="1" lang="en" sz="1050">
                <a:solidFill>
                  <a:srgbClr val="5F6368"/>
                </a:solidFill>
                <a:highlight>
                  <a:srgbClr val="FFFFFF"/>
                </a:highlight>
                <a:latin typeface="Roboto"/>
                <a:ea typeface="Roboto"/>
                <a:cs typeface="Roboto"/>
                <a:sym typeface="Roboto"/>
              </a:rPr>
              <a:t>The definitive aim of catechesis is to put people not only in touch, but also in communion and intimacy, with Jesus Christ</a:t>
            </a:r>
            <a:r>
              <a:rPr lang="en" sz="1050">
                <a:solidFill>
                  <a:srgbClr val="4D5156"/>
                </a:solidFill>
                <a:highlight>
                  <a:srgbClr val="FFFFFF"/>
                </a:highlight>
                <a:latin typeface="Roboto"/>
                <a:ea typeface="Roboto"/>
                <a:cs typeface="Roboto"/>
                <a:sym typeface="Roboto"/>
              </a:rPr>
              <a:t>.</a:t>
            </a:r>
            <a:r>
              <a:rPr lang="en">
                <a:solidFill>
                  <a:srgbClr val="424242"/>
                </a:solidFill>
                <a:latin typeface="Nunito"/>
                <a:ea typeface="Nunito"/>
                <a:cs typeface="Nunito"/>
                <a:sym typeface="Nunito"/>
              </a:rPr>
              <a:t> </a:t>
            </a:r>
            <a:endParaRPr>
              <a:solidFill>
                <a:srgbClr val="424242"/>
              </a:solidFill>
              <a:latin typeface="Nunito"/>
              <a:ea typeface="Nunito"/>
              <a:cs typeface="Nunito"/>
              <a:sym typeface="Nunito"/>
            </a:endParaRPr>
          </a:p>
          <a:p>
            <a:pPr indent="-298450" lvl="0" marL="457200" rtl="0" algn="l">
              <a:spcBef>
                <a:spcPts val="1200"/>
              </a:spcBef>
              <a:spcAft>
                <a:spcPts val="0"/>
              </a:spcAft>
              <a:buSzPts val="1100"/>
              <a:buAutoNum type="arabicPeriod"/>
            </a:pPr>
            <a:r>
              <a:rPr lang="en"/>
              <a:t>The Word is a divine person. (Recount what I saw at St. </a:t>
            </a:r>
            <a:r>
              <a:rPr lang="en"/>
              <a:t>Francis</a:t>
            </a:r>
            <a:r>
              <a:rPr lang="en"/>
              <a:t> of Assisi Church in Memphis.) God speaks to us through his word. It’s a </a:t>
            </a:r>
            <a:r>
              <a:rPr b="1" i="1" lang="en"/>
              <a:t>living </a:t>
            </a:r>
            <a:r>
              <a:rPr lang="en"/>
              <a:t>word.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(Conversion happens when we allow the </a:t>
            </a:r>
            <a:r>
              <a:rPr lang="en"/>
              <a:t>living word to penetrate us. We do this by learning to connect God’s stories to our very lives. </a:t>
            </a:r>
            <a:endParaRPr/>
          </a:p>
          <a:p>
            <a:pPr indent="0" lvl="0" marL="457200" rtl="0" algn="l">
              <a:spcBef>
                <a:spcPts val="0"/>
              </a:spcBef>
              <a:spcAft>
                <a:spcPts val="0"/>
              </a:spcAft>
              <a:buNone/>
            </a:pPr>
            <a:r>
              <a:rPr lang="en"/>
              <a:t>Kathy shares illustration about hair products.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Jn 5:39: You search the scriptures because you think in them you have eternal life and it is they that bear witness about 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71869c0b8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71869c0b8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can speak all day about the wonder of the newest hair product.   I can read all </a:t>
            </a:r>
            <a:r>
              <a:rPr lang="en"/>
              <a:t>the</a:t>
            </a:r>
            <a:r>
              <a:rPr lang="en"/>
              <a:t> testimonies and </a:t>
            </a:r>
            <a:r>
              <a:rPr lang="en"/>
              <a:t>review</a:t>
            </a:r>
            <a:r>
              <a:rPr lang="en"/>
              <a:t> on the Amazon Website.</a:t>
            </a:r>
            <a:endParaRPr/>
          </a:p>
          <a:p>
            <a:pPr indent="0" lvl="0" marL="0" rtl="0" algn="l">
              <a:spcBef>
                <a:spcPts val="0"/>
              </a:spcBef>
              <a:spcAft>
                <a:spcPts val="0"/>
              </a:spcAft>
              <a:buNone/>
            </a:pPr>
            <a:r>
              <a:rPr lang="en"/>
              <a:t>But unless and until I allow it to pour over me and ;</a:t>
            </a:r>
            <a:r>
              <a:rPr b="1" lang="en"/>
              <a:t>penetrate</a:t>
            </a:r>
            <a:r>
              <a:rPr lang="en"/>
              <a:t> my hair, I will never know </a:t>
            </a:r>
            <a:r>
              <a:rPr lang="en"/>
              <a:t>how</a:t>
            </a:r>
            <a:r>
              <a:rPr lang="en"/>
              <a:t> it will work in me and on me.  There is no way that can happen by simply </a:t>
            </a:r>
            <a:r>
              <a:rPr lang="en"/>
              <a:t>learning</a:t>
            </a:r>
            <a:r>
              <a:rPr lang="en"/>
              <a:t> about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71869c0b8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71869c0b8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dk1"/>
                </a:highlight>
              </a:rPr>
              <a:t>The C in OCIA sometimes mis spoken </a:t>
            </a:r>
            <a:r>
              <a:rPr lang="en">
                <a:solidFill>
                  <a:schemeClr val="lt1"/>
                </a:solidFill>
                <a:highlight>
                  <a:schemeClr val="dk1"/>
                </a:highlight>
              </a:rPr>
              <a:t> Order of Christian </a:t>
            </a:r>
            <a:r>
              <a:rPr lang="en">
                <a:solidFill>
                  <a:schemeClr val="lt1"/>
                </a:solidFill>
                <a:highlight>
                  <a:schemeClr val="dk1"/>
                </a:highlight>
              </a:rPr>
              <a:t>Initiation</a:t>
            </a:r>
            <a:r>
              <a:rPr lang="en">
                <a:solidFill>
                  <a:schemeClr val="lt1"/>
                </a:solidFill>
                <a:highlight>
                  <a:schemeClr val="dk1"/>
                </a:highlight>
              </a:rPr>
              <a:t> of Adults   is not “Church and </a:t>
            </a:r>
            <a:r>
              <a:rPr lang="en">
                <a:solidFill>
                  <a:schemeClr val="lt1"/>
                </a:solidFill>
                <a:highlight>
                  <a:schemeClr val="dk1"/>
                </a:highlight>
              </a:rPr>
              <a:t>institution</a:t>
            </a:r>
            <a:r>
              <a:rPr lang="en">
                <a:solidFill>
                  <a:schemeClr val="lt1"/>
                </a:solidFill>
                <a:highlight>
                  <a:schemeClr val="dk1"/>
                </a:highlight>
              </a:rPr>
              <a:t>” Initiation. It is about relationship - with God, others </a:t>
            </a:r>
            <a:r>
              <a:rPr lang="en">
                <a:solidFill>
                  <a:schemeClr val="lt1"/>
                </a:solidFill>
                <a:highlight>
                  <a:schemeClr val="dk1"/>
                </a:highlight>
              </a:rPr>
              <a:t>and</a:t>
            </a:r>
            <a:r>
              <a:rPr lang="en">
                <a:solidFill>
                  <a:schemeClr val="lt1"/>
                </a:solidFill>
                <a:highlight>
                  <a:schemeClr val="dk1"/>
                </a:highlight>
              </a:rPr>
              <a:t> ourselves in a </a:t>
            </a:r>
            <a:r>
              <a:rPr lang="en">
                <a:solidFill>
                  <a:schemeClr val="lt1"/>
                </a:solidFill>
                <a:highlight>
                  <a:schemeClr val="dk1"/>
                </a:highlight>
              </a:rPr>
              <a:t>transformative</a:t>
            </a:r>
            <a:r>
              <a:rPr lang="en">
                <a:solidFill>
                  <a:schemeClr val="lt1"/>
                </a:solidFill>
                <a:highlight>
                  <a:schemeClr val="dk1"/>
                </a:highlight>
              </a:rPr>
              <a:t> dance of radical conversion…over and over again. Moving deeper and deeper to go </a:t>
            </a:r>
            <a:r>
              <a:rPr lang="en">
                <a:solidFill>
                  <a:schemeClr val="lt1"/>
                </a:solidFill>
                <a:highlight>
                  <a:schemeClr val="dk1"/>
                </a:highlight>
              </a:rPr>
              <a:t>higher</a:t>
            </a:r>
            <a:r>
              <a:rPr lang="en">
                <a:solidFill>
                  <a:schemeClr val="lt1"/>
                </a:solidFill>
                <a:highlight>
                  <a:schemeClr val="dk1"/>
                </a:highlight>
              </a:rPr>
              <a:t> and higher. </a:t>
            </a:r>
            <a:endParaRPr>
              <a:solidFill>
                <a:schemeClr val="lt1"/>
              </a:solidFill>
              <a:highlight>
                <a:schemeClr val="dk1"/>
              </a:highlight>
            </a:endParaRPr>
          </a:p>
          <a:p>
            <a:pPr indent="0" lvl="0" marL="0" rtl="0" algn="l">
              <a:spcBef>
                <a:spcPts val="0"/>
              </a:spcBef>
              <a:spcAft>
                <a:spcPts val="0"/>
              </a:spcAft>
              <a:buNone/>
            </a:pPr>
            <a:r>
              <a:t/>
            </a:r>
            <a:endParaRPr>
              <a:solidFill>
                <a:schemeClr val="lt1"/>
              </a:solidFill>
              <a:highlight>
                <a:schemeClr val="dk1"/>
              </a:highlight>
            </a:endParaRPr>
          </a:p>
          <a:p>
            <a:pPr indent="0" lvl="0" marL="0" rtl="0" algn="l">
              <a:spcBef>
                <a:spcPts val="0"/>
              </a:spcBef>
              <a:spcAft>
                <a:spcPts val="0"/>
              </a:spcAft>
              <a:buNone/>
            </a:pPr>
            <a:r>
              <a:rPr lang="en">
                <a:solidFill>
                  <a:schemeClr val="lt1"/>
                </a:solidFill>
                <a:highlight>
                  <a:schemeClr val="dk1"/>
                </a:highlight>
              </a:rPr>
              <a:t>In  Paragrah </a:t>
            </a:r>
            <a:r>
              <a:rPr lang="en">
                <a:solidFill>
                  <a:schemeClr val="lt1"/>
                </a:solidFill>
                <a:highlight>
                  <a:schemeClr val="dk1"/>
                </a:highlight>
              </a:rPr>
              <a:t>89 from the Directory for Catechesis, we learn the following:</a:t>
            </a:r>
            <a:endParaRPr>
              <a:solidFill>
                <a:schemeClr val="lt1"/>
              </a:solidFill>
              <a:highlight>
                <a:schemeClr val="dk1"/>
              </a:highlight>
            </a:endParaRPr>
          </a:p>
          <a:p>
            <a:pPr indent="0" lvl="0" marL="0" rtl="0" algn="l">
              <a:spcBef>
                <a:spcPts val="0"/>
              </a:spcBef>
              <a:spcAft>
                <a:spcPts val="0"/>
              </a:spcAft>
              <a:buNone/>
            </a:pPr>
            <a:r>
              <a:t/>
            </a:r>
            <a:endParaRPr>
              <a:solidFill>
                <a:schemeClr val="lt1"/>
              </a:solidFill>
              <a:highlight>
                <a:schemeClr val="dk1"/>
              </a:highlight>
            </a:endParaRPr>
          </a:p>
          <a:p>
            <a:pPr indent="0" lvl="0" marL="0" rtl="0" algn="l">
              <a:spcBef>
                <a:spcPts val="0"/>
              </a:spcBef>
              <a:spcAft>
                <a:spcPts val="0"/>
              </a:spcAft>
              <a:buNone/>
            </a:pPr>
            <a:r>
              <a:rPr lang="en">
                <a:solidFill>
                  <a:schemeClr val="lt1"/>
                </a:solidFill>
                <a:highlight>
                  <a:schemeClr val="dk1"/>
                </a:highlight>
              </a:rPr>
              <a:t>. These stages, which reflect the wisdom of the great catechumenal tradition, also inspire the gradual nature of catechesis - this comes from the 3rd - 6th century. In the patristic period properly, catechumenal formation was realized through biblical catechesis, based on recounting the history of salvation; immediate preparation for Baptism by doctrinal catechesis, explaining the Creed and the Our Father which had just been handed on, together with their moral implications; and through the phase following the sacraments of initiation, a period of mystagogical catechesis which help the newly baptized to interiorize these sacraments and incorporate themselves into the community. This patristic concept continues to illuminate the present catechumenate and initiatory catechesis itself. This latter, in so far as it accompanies the process of conversion, is essentially gradual and, in so far as it is at the service of one who has decided to follow Christ, it is eminently christocentric.   </a:t>
            </a:r>
            <a:endParaRPr>
              <a:solidFill>
                <a:schemeClr val="lt1"/>
              </a:solidFill>
              <a:highlight>
                <a:schemeClr val="dk1"/>
              </a:highlight>
            </a:endParaRPr>
          </a:p>
          <a:p>
            <a:pPr indent="0" lvl="0" marL="0" rtl="0" algn="l">
              <a:spcBef>
                <a:spcPts val="0"/>
              </a:spcBef>
              <a:spcAft>
                <a:spcPts val="0"/>
              </a:spcAft>
              <a:buNone/>
            </a:pPr>
            <a:r>
              <a:t/>
            </a:r>
            <a:endParaRPr>
              <a:solidFill>
                <a:schemeClr val="lt1"/>
              </a:solidFill>
              <a:highlight>
                <a:schemeClr val="dk1"/>
              </a:highlight>
            </a:endParaRPr>
          </a:p>
          <a:p>
            <a:pPr indent="0" lvl="0" marL="0" rtl="0" algn="l">
              <a:spcBef>
                <a:spcPts val="0"/>
              </a:spcBef>
              <a:spcAft>
                <a:spcPts val="0"/>
              </a:spcAft>
              <a:buNone/>
            </a:pPr>
            <a:r>
              <a:rPr lang="en">
                <a:solidFill>
                  <a:schemeClr val="lt1"/>
                </a:solidFill>
                <a:highlight>
                  <a:schemeClr val="dk1"/>
                </a:highlight>
              </a:rPr>
              <a:t>Enter the dance, the rhythm, the movements ,the grace, of  each liturgical cycle.</a:t>
            </a:r>
            <a:endParaRPr>
              <a:solidFill>
                <a:schemeClr val="lt1"/>
              </a:solidFill>
              <a:highlight>
                <a:schemeClr val="dk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6f99e980c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6f99e980c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catechesis: an echo. Who or what are we echoing? The who: Jesus Christ. The What: The KERYGMA, the Good News of Salvation offered by his life, death and resurrection. We are catechists, not merely teachers. </a:t>
            </a:r>
            <a:endParaRPr/>
          </a:p>
          <a:p>
            <a:pPr indent="0" lvl="0" marL="0" rtl="0" algn="l">
              <a:spcBef>
                <a:spcPts val="0"/>
              </a:spcBef>
              <a:spcAft>
                <a:spcPts val="0"/>
              </a:spcAft>
              <a:buNone/>
            </a:pPr>
            <a:r>
              <a:rPr lang="en"/>
              <a:t>Catechesis is about a relationship. Mary Birmingham tells us, “There’s an erroneous assumption that catechesis refers to subject matter- specific doctrines or theologies.” How do I learn to trust anyone? By getting to know them, their actions. God’s promises are alway fulfilled.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733b0f32f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733b0f32f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f99e980c7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6f99e980c7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6f99e980c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6f99e980c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300">
                <a:solidFill>
                  <a:srgbClr val="424242"/>
                </a:solidFill>
                <a:latin typeface="Nunito"/>
                <a:ea typeface="Nunito"/>
                <a:cs typeface="Nunito"/>
                <a:sym typeface="Nunito"/>
              </a:rPr>
              <a:t>We meet Jesus, a living breathing person. He is alive in His word, people, presider. We are exhorted to develop right relationships with His creations. We are involved in Initiation and covenantal relationships. It is imperative that the catechumen enjoy are fullness of the many real presences of Jesus revealed and celebrated when we gather in HIs name. To truncate that initiation facilitates in my mind mal-formation.  We provide information while they are 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bible.usccb.org/bible/2thessalonians/3?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ible.usccb.org/bible/2thessalonians/3?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mUt-MVIc3_7sn0wbdKnesdN4DbGzQ7P_/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Period of the Catechumenate</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Scripture and Doctrine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30" name="Shape 330"/>
        <p:cNvGrpSpPr/>
        <p:nvPr/>
      </p:nvGrpSpPr>
      <p:grpSpPr>
        <a:xfrm>
          <a:off x="0" y="0"/>
          <a:ext cx="0" cy="0"/>
          <a:chOff x="0" y="0"/>
          <a:chExt cx="0" cy="0"/>
        </a:xfrm>
      </p:grpSpPr>
      <p:sp>
        <p:nvSpPr>
          <p:cNvPr id="331" name="Google Shape;331;p22"/>
          <p:cNvSpPr txBox="1"/>
          <p:nvPr>
            <p:ph type="title"/>
          </p:nvPr>
        </p:nvSpPr>
        <p:spPr>
          <a:xfrm>
            <a:off x="1343750" y="338900"/>
            <a:ext cx="5817300" cy="440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12 Themes of the Creed</a:t>
            </a:r>
            <a:endParaRPr/>
          </a:p>
        </p:txBody>
      </p:sp>
      <p:graphicFrame>
        <p:nvGraphicFramePr>
          <p:cNvPr id="332" name="Google Shape;332;p22"/>
          <p:cNvGraphicFramePr/>
          <p:nvPr/>
        </p:nvGraphicFramePr>
        <p:xfrm>
          <a:off x="358250" y="1152800"/>
          <a:ext cx="3000000" cy="3000000"/>
        </p:xfrm>
        <a:graphic>
          <a:graphicData uri="http://schemas.openxmlformats.org/drawingml/2006/table">
            <a:tbl>
              <a:tblPr>
                <a:noFill/>
                <a:tableStyleId>{9998CBD2-E9BF-4379-A1C7-E75E2249737E}</a:tableStyleId>
              </a:tblPr>
              <a:tblGrid>
                <a:gridCol w="4353575"/>
                <a:gridCol w="4353575"/>
              </a:tblGrid>
              <a:tr h="3990700">
                <a:tc>
                  <a:txBody>
                    <a:bodyPr/>
                    <a:lstStyle/>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1. I believe in God the Father, Almighty, Creator of heaven and earth:  August</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2. And in Jesus Christ, his only begotten Son, our Lord:  September / June</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3. Who was conceived by the Holy Spirit, born of the Virgin Mary:     ( August,December)</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4. Suffered under Pontius Pilate; was crucified, died and buried: He descended into hell: (Purification, Lent)</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5. The third day he rose again from the dead  (Lent)(Easter)</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6. He ascended into heaven, and sits at the right hand of God the Father Almighty:  (Pentecost, Mystagogy)</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a:p>
                  </a:txBody>
                  <a:tcPr marT="91425" marB="91425" marR="91425" marL="91425"/>
                </a:tc>
                <a:tc>
                  <a:txBody>
                    <a:bodyPr/>
                    <a:lstStyle/>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7. From thence he shall come to judge the living and the dead: (October)</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8. I believe in the Holy Spirit: December/Easter Season</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9. I believe in the holy Catholic Church: the communion of saints: October/November</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10. The forgiveness of sins: Lent</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1l. The resurrection of the body: Easter Season</a:t>
                      </a:r>
                      <a:endParaRPr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12. And the life everlasting. Amen. Easter Season</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aphicFrame>
        <p:nvGraphicFramePr>
          <p:cNvPr id="337" name="Google Shape;337;p23"/>
          <p:cNvGraphicFramePr/>
          <p:nvPr/>
        </p:nvGraphicFramePr>
        <p:xfrm>
          <a:off x="94850" y="152400"/>
          <a:ext cx="3000000" cy="3000000"/>
        </p:xfrm>
        <a:graphic>
          <a:graphicData uri="http://schemas.openxmlformats.org/drawingml/2006/table">
            <a:tbl>
              <a:tblPr>
                <a:noFill/>
                <a:tableStyleId>{74DAEA69-6194-4EB6-9DD3-D79D590823F1}</a:tableStyleId>
              </a:tblPr>
              <a:tblGrid>
                <a:gridCol w="744150"/>
                <a:gridCol w="728700"/>
                <a:gridCol w="697325"/>
                <a:gridCol w="938125"/>
                <a:gridCol w="495625"/>
                <a:gridCol w="915125"/>
                <a:gridCol w="4435250"/>
              </a:tblGrid>
              <a:tr h="777100">
                <a:tc>
                  <a:txBody>
                    <a:bodyPr/>
                    <a:lstStyle/>
                    <a:p>
                      <a:pPr indent="0" lvl="0" marL="0" rtl="0" algn="l">
                        <a:lnSpc>
                          <a:spcPct val="115000"/>
                        </a:lnSpc>
                        <a:spcBef>
                          <a:spcPts val="1200"/>
                        </a:spcBef>
                        <a:spcAft>
                          <a:spcPts val="0"/>
                        </a:spcAft>
                        <a:buNone/>
                      </a:pPr>
                      <a:r>
                        <a:rPr b="1" lang="en" sz="800"/>
                        <a:t>Calendar  Date        	</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Liturgical Date   	Year C  </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USCCB Units</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Believing in Jesus Chapter</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handout</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Our Family Tree Saints; Blesseds, Doctors, Feast days</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800"/>
                        <a:t>Proposed topic</a:t>
                      </a:r>
                      <a:endParaRPr b="1"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lnSpc>
                          <a:spcPct val="115000"/>
                        </a:lnSpc>
                        <a:spcBef>
                          <a:spcPts val="1200"/>
                        </a:spcBef>
                        <a:spcAft>
                          <a:spcPts val="0"/>
                        </a:spcAft>
                        <a:buNone/>
                      </a:pPr>
                      <a:r>
                        <a:rPr lang="en" sz="800"/>
                        <a:t>6.2.16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9th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19</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Reconciliation</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lnSpc>
                          <a:spcPct val="115000"/>
                        </a:lnSpc>
                        <a:spcBef>
                          <a:spcPts val="1200"/>
                        </a:spcBef>
                        <a:spcAft>
                          <a:spcPts val="0"/>
                        </a:spcAft>
                        <a:buNone/>
                      </a:pPr>
                      <a:r>
                        <a:rPr lang="en" sz="800"/>
                        <a:t>6.25.16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13th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Monastery field trip</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lnSpc>
                          <a:spcPct val="115000"/>
                        </a:lnSpc>
                        <a:spcBef>
                          <a:spcPts val="1200"/>
                        </a:spcBef>
                        <a:spcAft>
                          <a:spcPts val="0"/>
                        </a:spcAft>
                        <a:buNone/>
                      </a:pPr>
                      <a:r>
                        <a:rPr lang="en" sz="800"/>
                        <a:t>7.10.16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15th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Love of Neighbor  Year of Mercy Corporal and Spiritual  works of Mercy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23850">
                <a:tc>
                  <a:txBody>
                    <a:bodyPr/>
                    <a:lstStyle/>
                    <a:p>
                      <a:pPr indent="0" lvl="0" marL="0" rtl="0" algn="l">
                        <a:lnSpc>
                          <a:spcPct val="115000"/>
                        </a:lnSpc>
                        <a:spcBef>
                          <a:spcPts val="1200"/>
                        </a:spcBef>
                        <a:spcAft>
                          <a:spcPts val="0"/>
                        </a:spcAft>
                        <a:buNone/>
                      </a:pPr>
                      <a:r>
                        <a:rPr lang="en" sz="800"/>
                        <a:t>7.24.16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17th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The Lord’s Prayer, </a:t>
                      </a:r>
                      <a:r>
                        <a:rPr lang="en" sz="800"/>
                        <a:t>Hears of the Word - How to use and pray with  the Bible. Combine 16th and 1th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33375">
                <a:tc>
                  <a:txBody>
                    <a:bodyPr/>
                    <a:lstStyle/>
                    <a:p>
                      <a:pPr indent="0" lvl="0" marL="0" rtl="0" algn="l">
                        <a:lnSpc>
                          <a:spcPct val="115000"/>
                        </a:lnSpc>
                        <a:spcBef>
                          <a:spcPts val="1200"/>
                        </a:spcBef>
                        <a:spcAft>
                          <a:spcPts val="0"/>
                        </a:spcAft>
                        <a:buNone/>
                      </a:pPr>
                      <a:r>
                        <a:rPr lang="en" sz="800"/>
                        <a:t>8.7.16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19th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Aug. 15 Solemnity of the Assumption</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Theological Virtues/ (Marian themes, virgin, assumption)/ Look at Creedal points</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38175">
                <a:tc>
                  <a:txBody>
                    <a:bodyPr/>
                    <a:lstStyle/>
                    <a:p>
                      <a:pPr indent="0" lvl="0" marL="0" rtl="0" algn="l">
                        <a:lnSpc>
                          <a:spcPct val="115000"/>
                        </a:lnSpc>
                        <a:spcBef>
                          <a:spcPts val="1200"/>
                        </a:spcBef>
                        <a:spcAft>
                          <a:spcPts val="0"/>
                        </a:spcAft>
                        <a:buNone/>
                      </a:pPr>
                      <a:r>
                        <a:rPr lang="en" sz="800"/>
                        <a:t>8.21.16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21st Sunday</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1,13</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Overview of RCIA /Last judgment.  15 minute teaching on last judgment. PowerPoint get picture of Michelangelo’s'  Last Judgment.  What is Faith? Begin with the end in mind. Who is God</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04850">
                <a:tc>
                  <a:txBody>
                    <a:bodyPr/>
                    <a:lstStyle/>
                    <a:p>
                      <a:pPr indent="0" lvl="0" marL="0" rtl="0" algn="l">
                        <a:lnSpc>
                          <a:spcPct val="115000"/>
                        </a:lnSpc>
                        <a:spcBef>
                          <a:spcPts val="1200"/>
                        </a:spcBef>
                        <a:spcAft>
                          <a:spcPts val="0"/>
                        </a:spcAft>
                        <a:buNone/>
                      </a:pPr>
                      <a:r>
                        <a:rPr lang="en" sz="800"/>
                        <a:t>9.11.16</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24th Sunday  Solemn Vespers at 5pm</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18</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19/20</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St. Robert Bellarmine/ / St. Cornellius</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a:t>Church's ministry of Reconciliation, 10 Commandments refer back to Aug 21 Virtues. God's Justice vs. Man’s Justice . Original Sin and the Mystery of Iniquity Preparation for Rite  of Acceptance and Welcome</a:t>
                      </a:r>
                      <a:endParaRPr sz="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41" name="Shape 341"/>
        <p:cNvGrpSpPr/>
        <p:nvPr/>
      </p:nvGrpSpPr>
      <p:grpSpPr>
        <a:xfrm>
          <a:off x="0" y="0"/>
          <a:ext cx="0" cy="0"/>
          <a:chOff x="0" y="0"/>
          <a:chExt cx="0" cy="0"/>
        </a:xfrm>
      </p:grpSpPr>
      <p:sp>
        <p:nvSpPr>
          <p:cNvPr id="342" name="Google Shape;342;p24"/>
          <p:cNvSpPr txBox="1"/>
          <p:nvPr>
            <p:ph type="title"/>
          </p:nvPr>
        </p:nvSpPr>
        <p:spPr>
          <a:xfrm>
            <a:off x="1313800" y="46872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166"/>
              <a:t>7 petitions of the </a:t>
            </a:r>
            <a:r>
              <a:rPr lang="en" sz="2166"/>
              <a:t>Lord's</a:t>
            </a:r>
            <a:r>
              <a:rPr lang="en" sz="2166"/>
              <a:t> Prayer - look for themes coming from the Lectionary and what is </a:t>
            </a:r>
            <a:r>
              <a:rPr lang="en" sz="2166"/>
              <a:t>occurring</a:t>
            </a:r>
            <a:r>
              <a:rPr lang="en" sz="2166"/>
              <a:t> in life today</a:t>
            </a:r>
            <a:r>
              <a:rPr lang="en" sz="2700"/>
              <a:t>.</a:t>
            </a:r>
            <a:endParaRPr sz="2700"/>
          </a:p>
        </p:txBody>
      </p:sp>
      <p:graphicFrame>
        <p:nvGraphicFramePr>
          <p:cNvPr id="343" name="Google Shape;343;p24"/>
          <p:cNvGraphicFramePr/>
          <p:nvPr/>
        </p:nvGraphicFramePr>
        <p:xfrm>
          <a:off x="321250" y="1356700"/>
          <a:ext cx="3000000" cy="3000000"/>
        </p:xfrm>
        <a:graphic>
          <a:graphicData uri="http://schemas.openxmlformats.org/drawingml/2006/table">
            <a:tbl>
              <a:tblPr>
                <a:noFill/>
                <a:tableStyleId>{9998CBD2-E9BF-4379-A1C7-E75E2249737E}</a:tableStyleId>
              </a:tblPr>
              <a:tblGrid>
                <a:gridCol w="4313650"/>
                <a:gridCol w="4313650"/>
              </a:tblGrid>
              <a:tr h="3400050">
                <a:tc>
                  <a:txBody>
                    <a:bodyPr/>
                    <a:lstStyle/>
                    <a:p>
                      <a:pPr indent="0" lvl="0" marL="0" rtl="0" algn="l">
                        <a:lnSpc>
                          <a:spcPct val="115000"/>
                        </a:lnSpc>
                        <a:spcBef>
                          <a:spcPts val="0"/>
                        </a:spcBef>
                        <a:spcAft>
                          <a:spcPts val="0"/>
                        </a:spcAft>
                        <a:buNone/>
                      </a:pPr>
                      <a:r>
                        <a:rPr lang="en" sz="1450">
                          <a:solidFill>
                            <a:srgbClr val="333333"/>
                          </a:solidFill>
                          <a:highlight>
                            <a:srgbClr val="FFFFFF"/>
                          </a:highlight>
                          <a:latin typeface="Lora"/>
                          <a:ea typeface="Lora"/>
                          <a:cs typeface="Lora"/>
                          <a:sym typeface="Lora"/>
                        </a:rPr>
                        <a:t>Our Father, who art in heaven, (Reflection on images of God and heaven personally and culturally)</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hallowed be thy name; (Reflection on Holiness and what that means to them and us)</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thy kingdom come; thy will be done on earth as it is in heaven.  (Session on Social Justice in September)(Session on the beatitudes)</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Give us this day our daily bread; (Eucharist, manna from heaven during the exodus )</a:t>
                      </a:r>
                      <a:endParaRPr sz="1450">
                        <a:solidFill>
                          <a:srgbClr val="333333"/>
                        </a:solidFill>
                        <a:highlight>
                          <a:srgbClr val="FFFFFF"/>
                        </a:highlight>
                        <a:latin typeface="Lora"/>
                        <a:ea typeface="Lora"/>
                        <a:cs typeface="Lora"/>
                        <a:sym typeface="Lora"/>
                      </a:endParaRPr>
                    </a:p>
                    <a:p>
                      <a:pPr indent="0" lvl="0" marL="0" rtl="0" algn="l">
                        <a:spcBef>
                          <a:spcPts val="120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rPr lang="en" sz="1450">
                          <a:solidFill>
                            <a:srgbClr val="333333"/>
                          </a:solidFill>
                          <a:highlight>
                            <a:srgbClr val="FFFFFF"/>
                          </a:highlight>
                          <a:latin typeface="Lora"/>
                          <a:ea typeface="Lora"/>
                          <a:cs typeface="Lora"/>
                          <a:sym typeface="Lora"/>
                        </a:rPr>
                        <a:t>forgive us our trespasses as we forgive those who trespass against us; (Session on Mercy-Good Samaritan Sunday in year C, Lent,  parable of the unmerciful servant)</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and lead us not into temptation,(Session on Sin, Prodigal Son Sunday)</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but deliver us from evil.  ( Session on the reality of social and personal sin)</a:t>
                      </a:r>
                      <a:endParaRPr sz="1450">
                        <a:solidFill>
                          <a:srgbClr val="333333"/>
                        </a:solidFill>
                        <a:highlight>
                          <a:srgbClr val="FFFFFF"/>
                        </a:highlight>
                        <a:latin typeface="Lora"/>
                        <a:ea typeface="Lora"/>
                        <a:cs typeface="Lora"/>
                        <a:sym typeface="Lora"/>
                      </a:endParaRPr>
                    </a:p>
                    <a:p>
                      <a:pPr indent="0" lvl="0" marL="0" rtl="0" algn="l">
                        <a:lnSpc>
                          <a:spcPct val="115000"/>
                        </a:lnSpc>
                        <a:spcBef>
                          <a:spcPts val="1200"/>
                        </a:spcBef>
                        <a:spcAft>
                          <a:spcPts val="0"/>
                        </a:spcAft>
                        <a:buNone/>
                      </a:pPr>
                      <a:r>
                        <a:rPr lang="en" sz="1450">
                          <a:solidFill>
                            <a:srgbClr val="333333"/>
                          </a:solidFill>
                          <a:highlight>
                            <a:srgbClr val="FFFFFF"/>
                          </a:highlight>
                          <a:latin typeface="Lora"/>
                          <a:ea typeface="Lora"/>
                          <a:cs typeface="Lora"/>
                          <a:sym typeface="Lora"/>
                        </a:rPr>
                        <a:t>Amen.</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47" name="Shape 347"/>
        <p:cNvGrpSpPr/>
        <p:nvPr/>
      </p:nvGrpSpPr>
      <p:grpSpPr>
        <a:xfrm>
          <a:off x="0" y="0"/>
          <a:ext cx="0" cy="0"/>
          <a:chOff x="0" y="0"/>
          <a:chExt cx="0" cy="0"/>
        </a:xfrm>
      </p:grpSpPr>
      <p:sp>
        <p:nvSpPr>
          <p:cNvPr id="348" name="Google Shape;348;p25"/>
          <p:cNvSpPr txBox="1"/>
          <p:nvPr>
            <p:ph type="title"/>
          </p:nvPr>
        </p:nvSpPr>
        <p:spPr>
          <a:xfrm>
            <a:off x="1361425" y="368050"/>
            <a:ext cx="70305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20"/>
              <a:t>Understanding right relationships or justice is further enhanced with </a:t>
            </a:r>
            <a:r>
              <a:rPr lang="en" sz="1720"/>
              <a:t>foundational</a:t>
            </a:r>
            <a:r>
              <a:rPr lang="en" sz="1720"/>
              <a:t> </a:t>
            </a:r>
            <a:r>
              <a:rPr lang="en" sz="1720"/>
              <a:t>conversations</a:t>
            </a:r>
            <a:r>
              <a:rPr lang="en" sz="1720"/>
              <a:t> with Holy Spirit. Weave these in on appropriate lessons or a stand alone session during the Easter Season with constant references back to them.</a:t>
            </a:r>
            <a:endParaRPr sz="1720"/>
          </a:p>
        </p:txBody>
      </p:sp>
      <p:graphicFrame>
        <p:nvGraphicFramePr>
          <p:cNvPr id="349" name="Google Shape;349;p25"/>
          <p:cNvGraphicFramePr/>
          <p:nvPr/>
        </p:nvGraphicFramePr>
        <p:xfrm>
          <a:off x="1010150" y="1516300"/>
          <a:ext cx="3000000" cy="3000000"/>
        </p:xfrm>
        <a:graphic>
          <a:graphicData uri="http://schemas.openxmlformats.org/drawingml/2006/table">
            <a:tbl>
              <a:tblPr>
                <a:noFill/>
                <a:tableStyleId>{9998CBD2-E9BF-4379-A1C7-E75E2249737E}</a:tableStyleId>
              </a:tblPr>
              <a:tblGrid>
                <a:gridCol w="3619500"/>
                <a:gridCol w="3619500"/>
              </a:tblGrid>
              <a:tr h="3415675">
                <a:tc>
                  <a:txBody>
                    <a:bodyPr/>
                    <a:lstStyle/>
                    <a:p>
                      <a:pPr indent="0" lvl="0" marL="0" rtl="0" algn="l">
                        <a:lnSpc>
                          <a:spcPct val="115000"/>
                        </a:lnSpc>
                        <a:spcBef>
                          <a:spcPts val="0"/>
                        </a:spcBef>
                        <a:spcAft>
                          <a:spcPts val="0"/>
                        </a:spcAft>
                        <a:buNone/>
                      </a:pPr>
                      <a:r>
                        <a:rPr lang="en" sz="1300">
                          <a:solidFill>
                            <a:srgbClr val="202124"/>
                          </a:solidFill>
                        </a:rPr>
                        <a:t>The seven gifts of the Holy Spirit </a:t>
                      </a:r>
                      <a:endParaRPr sz="1300">
                        <a:solidFill>
                          <a:srgbClr val="202124"/>
                        </a:solidFill>
                      </a:endParaRPr>
                    </a:p>
                    <a:p>
                      <a:pPr indent="-311150" lvl="0" marL="457200" rtl="0" algn="l">
                        <a:lnSpc>
                          <a:spcPct val="115000"/>
                        </a:lnSpc>
                        <a:spcBef>
                          <a:spcPts val="1200"/>
                        </a:spcBef>
                        <a:spcAft>
                          <a:spcPts val="0"/>
                        </a:spcAft>
                        <a:buClr>
                          <a:srgbClr val="202124"/>
                        </a:buClr>
                        <a:buSzPts val="1300"/>
                        <a:buAutoNum type="arabicPeriod"/>
                      </a:pPr>
                      <a:r>
                        <a:rPr lang="en" sz="1300">
                          <a:solidFill>
                            <a:srgbClr val="202124"/>
                          </a:solidFill>
                        </a:rPr>
                        <a:t>Wisdom,</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Understanding,</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Counsel, </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Fortitude,</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Knowledge, </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Piety, </a:t>
                      </a:r>
                      <a:endParaRPr sz="1300">
                        <a:solidFill>
                          <a:srgbClr val="202124"/>
                        </a:solidFill>
                      </a:endParaRPr>
                    </a:p>
                    <a:p>
                      <a:pPr indent="-311150" lvl="0" marL="457200" rtl="0" algn="l">
                        <a:lnSpc>
                          <a:spcPct val="115000"/>
                        </a:lnSpc>
                        <a:spcBef>
                          <a:spcPts val="0"/>
                        </a:spcBef>
                        <a:spcAft>
                          <a:spcPts val="0"/>
                        </a:spcAft>
                        <a:buClr>
                          <a:srgbClr val="202124"/>
                        </a:buClr>
                        <a:buSzPts val="1300"/>
                        <a:buAutoNum type="arabicPeriod"/>
                      </a:pPr>
                      <a:r>
                        <a:rPr lang="en" sz="1300">
                          <a:solidFill>
                            <a:srgbClr val="202124"/>
                          </a:solidFill>
                        </a:rPr>
                        <a:t>Fear of the Lord. </a:t>
                      </a:r>
                      <a:endParaRPr sz="1300">
                        <a:solidFill>
                          <a:srgbClr val="202124"/>
                        </a:solidFill>
                      </a:endParaRPr>
                    </a:p>
                    <a:p>
                      <a:pPr indent="0" lvl="0" marL="0" rtl="0" algn="l">
                        <a:lnSpc>
                          <a:spcPct val="115000"/>
                        </a:lnSpc>
                        <a:spcBef>
                          <a:spcPts val="1200"/>
                        </a:spcBef>
                        <a:spcAft>
                          <a:spcPts val="0"/>
                        </a:spcAft>
                        <a:buNone/>
                      </a:pPr>
                      <a:r>
                        <a:rPr lang="en" sz="1300">
                          <a:solidFill>
                            <a:srgbClr val="202124"/>
                          </a:solidFill>
                        </a:rPr>
                        <a:t>You can bring the scripture alive by asking who in the Scripture exemplified or grew into an understanding of the gifts/fruits.</a:t>
                      </a:r>
                      <a:endParaRPr sz="1300">
                        <a:solidFill>
                          <a:srgbClr val="202124"/>
                        </a:solidFill>
                      </a:endParaRPr>
                    </a:p>
                    <a:p>
                      <a:pPr indent="0" lvl="0" marL="0" rtl="0" algn="l">
                        <a:lnSpc>
                          <a:spcPct val="115000"/>
                        </a:lnSpc>
                        <a:spcBef>
                          <a:spcPts val="1200"/>
                        </a:spcBef>
                        <a:spcAft>
                          <a:spcPts val="0"/>
                        </a:spcAft>
                        <a:buNone/>
                      </a:pPr>
                      <a:r>
                        <a:t/>
                      </a:r>
                      <a:endParaRPr sz="1300">
                        <a:solidFill>
                          <a:srgbClr val="202124"/>
                        </a:solidFill>
                        <a:highlight>
                          <a:srgbClr val="FFFFFF"/>
                        </a:highlight>
                      </a:endParaRPr>
                    </a:p>
                    <a:p>
                      <a:pPr indent="0" lvl="0" marL="0" rtl="0" algn="l">
                        <a:spcBef>
                          <a:spcPts val="120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rPr lang="en">
                          <a:solidFill>
                            <a:schemeClr val="dk2"/>
                          </a:solidFill>
                        </a:rPr>
                        <a:t>The Twelve Fruits of the Holy Spirit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1. Charity            7. Generosity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2. Joy                   8. Gentleness</a:t>
                      </a:r>
                      <a:endParaRPr>
                        <a:solidFill>
                          <a:schemeClr val="dk2"/>
                        </a:solidFill>
                      </a:endParaRPr>
                    </a:p>
                    <a:p>
                      <a:pPr indent="0" lvl="0" marL="0" rtl="0" algn="l">
                        <a:lnSpc>
                          <a:spcPct val="115000"/>
                        </a:lnSpc>
                        <a:spcBef>
                          <a:spcPts val="1200"/>
                        </a:spcBef>
                        <a:spcAft>
                          <a:spcPts val="0"/>
                        </a:spcAft>
                        <a:buNone/>
                      </a:pPr>
                      <a:r>
                        <a:rPr lang="en">
                          <a:solidFill>
                            <a:schemeClr val="dk2"/>
                          </a:solidFill>
                        </a:rPr>
                        <a:t> 3. Peace             9. Faithfulness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 4. Patience         10. Modesty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 5. Kindness        11. Self Control </a:t>
                      </a:r>
                      <a:endParaRPr>
                        <a:solidFill>
                          <a:schemeClr val="dk2"/>
                        </a:solidFill>
                      </a:endParaRPr>
                    </a:p>
                    <a:p>
                      <a:pPr indent="0" lvl="0" marL="0" rtl="0" algn="l">
                        <a:lnSpc>
                          <a:spcPct val="115000"/>
                        </a:lnSpc>
                        <a:spcBef>
                          <a:spcPts val="1200"/>
                        </a:spcBef>
                        <a:spcAft>
                          <a:spcPts val="0"/>
                        </a:spcAft>
                        <a:buNone/>
                      </a:pPr>
                      <a:r>
                        <a:rPr lang="en">
                          <a:solidFill>
                            <a:schemeClr val="dk2"/>
                          </a:solidFill>
                        </a:rPr>
                        <a:t>6. Goodness        12. Chastity</a:t>
                      </a:r>
                      <a:endParaRPr>
                        <a:solidFill>
                          <a:schemeClr val="dk2"/>
                        </a:solidFill>
                      </a:endParaRPr>
                    </a:p>
                    <a:p>
                      <a:pPr indent="0" lvl="0" marL="0" rtl="0" algn="l">
                        <a:lnSpc>
                          <a:spcPct val="115000"/>
                        </a:lnSpc>
                        <a:spcBef>
                          <a:spcPts val="1200"/>
                        </a:spcBef>
                        <a:spcAft>
                          <a:spcPts val="1200"/>
                        </a:spcAft>
                        <a:buNone/>
                      </a:pPr>
                      <a:r>
                        <a:rPr lang="en">
                          <a:solidFill>
                            <a:schemeClr val="dk2"/>
                          </a:solidFill>
                        </a:rPr>
                        <a:t> </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53" name="Shape 353"/>
        <p:cNvGrpSpPr/>
        <p:nvPr/>
      </p:nvGrpSpPr>
      <p:grpSpPr>
        <a:xfrm>
          <a:off x="0" y="0"/>
          <a:ext cx="0" cy="0"/>
          <a:chOff x="0" y="0"/>
          <a:chExt cx="0" cy="0"/>
        </a:xfrm>
      </p:grpSpPr>
      <p:graphicFrame>
        <p:nvGraphicFramePr>
          <p:cNvPr id="354" name="Google Shape;354;p26"/>
          <p:cNvGraphicFramePr/>
          <p:nvPr/>
        </p:nvGraphicFramePr>
        <p:xfrm>
          <a:off x="1327025" y="313850"/>
          <a:ext cx="3000000" cy="3000000"/>
        </p:xfrm>
        <a:graphic>
          <a:graphicData uri="http://schemas.openxmlformats.org/drawingml/2006/table">
            <a:tbl>
              <a:tblPr>
                <a:noFill/>
                <a:tableStyleId>{9998CBD2-E9BF-4379-A1C7-E75E2249737E}</a:tableStyleId>
              </a:tblPr>
              <a:tblGrid>
                <a:gridCol w="4012200"/>
                <a:gridCol w="3701200"/>
              </a:tblGrid>
              <a:tr h="5245575">
                <a:tc>
                  <a:txBody>
                    <a:bodyPr/>
                    <a:lstStyle/>
                    <a:p>
                      <a:pPr indent="0" lvl="0" marL="0" rtl="0" algn="l">
                        <a:lnSpc>
                          <a:spcPct val="130000"/>
                        </a:lnSpc>
                        <a:spcBef>
                          <a:spcPts val="0"/>
                        </a:spcBef>
                        <a:spcAft>
                          <a:spcPts val="0"/>
                        </a:spcAft>
                        <a:buNone/>
                      </a:pPr>
                      <a:r>
                        <a:rPr b="1" lang="en" sz="2100">
                          <a:solidFill>
                            <a:srgbClr val="363936"/>
                          </a:solidFill>
                          <a:highlight>
                            <a:srgbClr val="FFFFFF"/>
                          </a:highlight>
                          <a:uFill>
                            <a:noFill/>
                          </a:uFill>
                          <a:latin typeface="Roboto"/>
                          <a:ea typeface="Roboto"/>
                          <a:cs typeface="Roboto"/>
                          <a:sym typeface="Roboto"/>
                          <a:hlinkClick r:id="rId3">
                            <a:extLst>
                              <a:ext uri="{A12FA001-AC4F-418D-AE19-62706E023703}">
                                <ahyp:hlinkClr val="tx"/>
                              </a:ext>
                            </a:extLst>
                          </a:hlinkClick>
                        </a:rPr>
                        <a:t>2 Thes 3:7-12</a:t>
                      </a:r>
                      <a:endParaRPr b="1" sz="2100">
                        <a:solidFill>
                          <a:srgbClr val="363936"/>
                        </a:solidFill>
                        <a:highlight>
                          <a:srgbClr val="FFFFFF"/>
                        </a:highlight>
                        <a:latin typeface="Roboto"/>
                        <a:ea typeface="Roboto"/>
                        <a:cs typeface="Roboto"/>
                        <a:sym typeface="Roboto"/>
                      </a:endParaRPr>
                    </a:p>
                    <a:p>
                      <a:pPr indent="0" lvl="0" marL="0" rtl="0" algn="l">
                        <a:lnSpc>
                          <a:spcPct val="115000"/>
                        </a:lnSpc>
                        <a:spcBef>
                          <a:spcPts val="1300"/>
                        </a:spcBef>
                        <a:spcAft>
                          <a:spcPts val="0"/>
                        </a:spcAft>
                        <a:buNone/>
                      </a:pPr>
                      <a:r>
                        <a:rPr lang="en" sz="1500">
                          <a:solidFill>
                            <a:srgbClr val="363936"/>
                          </a:solidFill>
                          <a:highlight>
                            <a:srgbClr val="FFFFFF"/>
                          </a:highlight>
                          <a:latin typeface="Roboto"/>
                          <a:ea typeface="Roboto"/>
                          <a:cs typeface="Roboto"/>
                          <a:sym typeface="Roboto"/>
                        </a:rPr>
                        <a:t>Brothers and sisters: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You know how one must imitate us.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For we did not act in a disorderly way among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nor did we eat food received free from anyone.</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On the contrary, in toil and drudgery, night and day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worked, so as not to burden any of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Not that we do not have the right.</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Rather, we wanted to present ourselves as a model for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so that you might imitate us.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In fact, when we were with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instructed you that if anyone was unwilling to work,</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neither should that one eat.</a:t>
                      </a:r>
                      <a:endParaRPr/>
                    </a:p>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hear that some are conducting themselves among you in a</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disorderly way,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by not keeping busy but minding the business of others.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Such people we instruct and urge in the Lord Jesus Christ to work quietly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and to eat their own food.</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58" name="Shape 358"/>
        <p:cNvGrpSpPr/>
        <p:nvPr/>
      </p:nvGrpSpPr>
      <p:grpSpPr>
        <a:xfrm>
          <a:off x="0" y="0"/>
          <a:ext cx="0" cy="0"/>
          <a:chOff x="0" y="0"/>
          <a:chExt cx="0" cy="0"/>
        </a:xfrm>
      </p:grpSpPr>
      <p:graphicFrame>
        <p:nvGraphicFramePr>
          <p:cNvPr id="359" name="Google Shape;359;p27"/>
          <p:cNvGraphicFramePr/>
          <p:nvPr/>
        </p:nvGraphicFramePr>
        <p:xfrm>
          <a:off x="1327025" y="313850"/>
          <a:ext cx="3000000" cy="3000000"/>
        </p:xfrm>
        <a:graphic>
          <a:graphicData uri="http://schemas.openxmlformats.org/drawingml/2006/table">
            <a:tbl>
              <a:tblPr>
                <a:noFill/>
                <a:tableStyleId>{9998CBD2-E9BF-4379-A1C7-E75E2249737E}</a:tableStyleId>
              </a:tblPr>
              <a:tblGrid>
                <a:gridCol w="4012200"/>
                <a:gridCol w="3701200"/>
              </a:tblGrid>
              <a:tr h="5245575">
                <a:tc>
                  <a:txBody>
                    <a:bodyPr/>
                    <a:lstStyle/>
                    <a:p>
                      <a:pPr indent="0" lvl="0" marL="0" rtl="0" algn="l">
                        <a:lnSpc>
                          <a:spcPct val="130000"/>
                        </a:lnSpc>
                        <a:spcBef>
                          <a:spcPts val="0"/>
                        </a:spcBef>
                        <a:spcAft>
                          <a:spcPts val="0"/>
                        </a:spcAft>
                        <a:buNone/>
                      </a:pPr>
                      <a:r>
                        <a:rPr b="1" lang="en" sz="2100">
                          <a:solidFill>
                            <a:srgbClr val="363936"/>
                          </a:solidFill>
                          <a:highlight>
                            <a:srgbClr val="FFFFFF"/>
                          </a:highlight>
                          <a:uFill>
                            <a:noFill/>
                          </a:uFill>
                          <a:latin typeface="Roboto"/>
                          <a:ea typeface="Roboto"/>
                          <a:cs typeface="Roboto"/>
                          <a:sym typeface="Roboto"/>
                          <a:hlinkClick r:id="rId3">
                            <a:extLst>
                              <a:ext uri="{A12FA001-AC4F-418D-AE19-62706E023703}">
                                <ahyp:hlinkClr val="tx"/>
                              </a:ext>
                            </a:extLst>
                          </a:hlinkClick>
                        </a:rPr>
                        <a:t>2 Thes 3:7-12</a:t>
                      </a:r>
                      <a:endParaRPr b="1" sz="2100">
                        <a:solidFill>
                          <a:srgbClr val="363936"/>
                        </a:solidFill>
                        <a:highlight>
                          <a:srgbClr val="FFFFFF"/>
                        </a:highlight>
                        <a:latin typeface="Roboto"/>
                        <a:ea typeface="Roboto"/>
                        <a:cs typeface="Roboto"/>
                        <a:sym typeface="Roboto"/>
                      </a:endParaRPr>
                    </a:p>
                    <a:p>
                      <a:pPr indent="0" lvl="0" marL="0" rtl="0" algn="l">
                        <a:lnSpc>
                          <a:spcPct val="115000"/>
                        </a:lnSpc>
                        <a:spcBef>
                          <a:spcPts val="1300"/>
                        </a:spcBef>
                        <a:spcAft>
                          <a:spcPts val="0"/>
                        </a:spcAft>
                        <a:buNone/>
                      </a:pPr>
                      <a:r>
                        <a:rPr lang="en" sz="1500">
                          <a:solidFill>
                            <a:srgbClr val="363936"/>
                          </a:solidFill>
                          <a:highlight>
                            <a:srgbClr val="FFFFFF"/>
                          </a:highlight>
                          <a:latin typeface="Roboto"/>
                          <a:ea typeface="Roboto"/>
                          <a:cs typeface="Roboto"/>
                          <a:sym typeface="Roboto"/>
                        </a:rPr>
                        <a:t>Brothers and sisters: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You know how one must imitate us.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For we did not act in a disorderly way among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nor did we eat food received free from anyone.</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On the contrary, in toil and drudgery, night and day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worked, so as not to burden any of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Not that we do not have the right.</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Rather, we wanted to present ourselves as a model for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so that you might imitate us.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In fact, when we were with you,</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instructed you that if anyone was unwilling to work,</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neither should that one eat.</a:t>
                      </a:r>
                      <a:endParaRPr/>
                    </a:p>
                    <a:p>
                      <a:pPr indent="0" lvl="0" marL="0" rtl="0" algn="l">
                        <a:lnSpc>
                          <a:spcPct val="115000"/>
                        </a:lnSpc>
                        <a:spcBef>
                          <a:spcPts val="0"/>
                        </a:spcBef>
                        <a:spcAft>
                          <a:spcPts val="0"/>
                        </a:spcAft>
                        <a:buNone/>
                      </a:pPr>
                      <a:r>
                        <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We hear that some are conducting themselves among you in a</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disorderly way,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by not keeping busy but minding the business of others.</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Such people we instruct and urge in the Lord Jesus Christ to work quietly</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363936"/>
                          </a:solidFill>
                          <a:highlight>
                            <a:srgbClr val="FFFFFF"/>
                          </a:highlight>
                          <a:latin typeface="Roboto"/>
                          <a:ea typeface="Roboto"/>
                          <a:cs typeface="Roboto"/>
                          <a:sym typeface="Roboto"/>
                        </a:rPr>
                        <a:t>and to eat their own food.</a:t>
                      </a:r>
                      <a:endParaRPr sz="1500">
                        <a:solidFill>
                          <a:srgbClr val="36393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63" name="Shape 363"/>
        <p:cNvGrpSpPr/>
        <p:nvPr/>
      </p:nvGrpSpPr>
      <p:grpSpPr>
        <a:xfrm>
          <a:off x="0" y="0"/>
          <a:ext cx="0" cy="0"/>
          <a:chOff x="0" y="0"/>
          <a:chExt cx="0" cy="0"/>
        </a:xfrm>
      </p:grpSpPr>
      <p:sp>
        <p:nvSpPr>
          <p:cNvPr id="364" name="Google Shape;364;p28"/>
          <p:cNvSpPr txBox="1"/>
          <p:nvPr>
            <p:ph type="title"/>
          </p:nvPr>
        </p:nvSpPr>
        <p:spPr>
          <a:xfrm>
            <a:off x="1303800" y="316975"/>
            <a:ext cx="78402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20"/>
              <a:t>Justice  is one theme.</a:t>
            </a:r>
            <a:endParaRPr sz="1520"/>
          </a:p>
          <a:p>
            <a:pPr indent="0" lvl="0" marL="0" rtl="0" algn="l">
              <a:spcBef>
                <a:spcPts val="0"/>
              </a:spcBef>
              <a:spcAft>
                <a:spcPts val="0"/>
              </a:spcAft>
              <a:buSzPts val="990"/>
              <a:buNone/>
            </a:pPr>
            <a:r>
              <a:rPr lang="en" sz="1520"/>
              <a:t>A quality of faithful people who love God and therefore love </a:t>
            </a:r>
            <a:r>
              <a:rPr lang="en" sz="1520"/>
              <a:t>their</a:t>
            </a:r>
            <a:r>
              <a:rPr lang="en" sz="1520"/>
              <a:t> neighbor. T</a:t>
            </a:r>
            <a:r>
              <a:rPr lang="en" sz="1520"/>
              <a:t>hessalonica</a:t>
            </a:r>
            <a:r>
              <a:rPr lang="en" sz="1520"/>
              <a:t> was in the </a:t>
            </a:r>
            <a:r>
              <a:rPr lang="en" sz="1520"/>
              <a:t>throes</a:t>
            </a:r>
            <a:r>
              <a:rPr lang="en" sz="1520"/>
              <a:t> of a practical problem.  End of the world was </a:t>
            </a:r>
            <a:r>
              <a:rPr lang="en" sz="1520"/>
              <a:t>imminent</a:t>
            </a:r>
            <a:r>
              <a:rPr lang="en" sz="1520"/>
              <a:t>. Sound </a:t>
            </a:r>
            <a:r>
              <a:rPr lang="en" sz="1520"/>
              <a:t>familiar</a:t>
            </a:r>
            <a:r>
              <a:rPr lang="en" sz="1520"/>
              <a:t>?</a:t>
            </a:r>
            <a:endParaRPr sz="1520"/>
          </a:p>
        </p:txBody>
      </p:sp>
      <p:sp>
        <p:nvSpPr>
          <p:cNvPr id="365" name="Google Shape;365;p28"/>
          <p:cNvSpPr txBox="1"/>
          <p:nvPr>
            <p:ph idx="1" type="body"/>
          </p:nvPr>
        </p:nvSpPr>
        <p:spPr>
          <a:xfrm>
            <a:off x="369550" y="1687875"/>
            <a:ext cx="8319600" cy="28539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1874"/>
              <a:t>Themes flowing from the reading</a:t>
            </a:r>
            <a:endParaRPr sz="1874"/>
          </a:p>
          <a:p>
            <a:pPr indent="-514350" lvl="0" marL="514350" rtl="0" algn="l">
              <a:spcBef>
                <a:spcPts val="1200"/>
              </a:spcBef>
              <a:spcAft>
                <a:spcPts val="0"/>
              </a:spcAft>
              <a:buNone/>
            </a:pPr>
            <a:r>
              <a:rPr lang="en" sz="1874"/>
              <a:t>1.	Discussion about </a:t>
            </a:r>
            <a:r>
              <a:rPr lang="en" sz="1874"/>
              <a:t>Justice - justice regulates relations between those who are separate from one another  stranger </a:t>
            </a:r>
            <a:r>
              <a:rPr lang="en" sz="1874"/>
              <a:t>to</a:t>
            </a:r>
            <a:r>
              <a:rPr lang="en" sz="1874"/>
              <a:t> each other.  That is from </a:t>
            </a:r>
            <a:r>
              <a:rPr lang="en" sz="1874"/>
              <a:t>the</a:t>
            </a:r>
            <a:r>
              <a:rPr lang="en" sz="1874"/>
              <a:t> words of Pope Paul ‘VI” if </a:t>
            </a:r>
            <a:r>
              <a:rPr lang="en" sz="1874"/>
              <a:t>you</a:t>
            </a:r>
            <a:r>
              <a:rPr lang="en" sz="1874"/>
              <a:t> </a:t>
            </a:r>
            <a:r>
              <a:rPr lang="en" sz="1874"/>
              <a:t>want</a:t>
            </a:r>
            <a:r>
              <a:rPr lang="en" sz="1874"/>
              <a:t> peace, work for justice”.</a:t>
            </a:r>
            <a:endParaRPr sz="1874"/>
          </a:p>
          <a:p>
            <a:pPr indent="0" lvl="0" marL="0" rtl="0" algn="l">
              <a:spcBef>
                <a:spcPts val="1200"/>
              </a:spcBef>
              <a:spcAft>
                <a:spcPts val="0"/>
              </a:spcAft>
              <a:buNone/>
            </a:pPr>
            <a:r>
              <a:rPr lang="en" sz="1874"/>
              <a:t>2.	Discussion about Apostolic Succession </a:t>
            </a:r>
            <a:endParaRPr sz="1874"/>
          </a:p>
          <a:p>
            <a:pPr indent="-514350" lvl="0" marL="514350" rtl="0" algn="l">
              <a:spcBef>
                <a:spcPts val="1200"/>
              </a:spcBef>
              <a:spcAft>
                <a:spcPts val="0"/>
              </a:spcAft>
              <a:buNone/>
            </a:pPr>
            <a:r>
              <a:rPr lang="en" sz="1874"/>
              <a:t>3.	Inherit </a:t>
            </a:r>
            <a:r>
              <a:rPr lang="en" sz="1874"/>
              <a:t>rights</a:t>
            </a:r>
            <a:r>
              <a:rPr lang="en" sz="1874"/>
              <a:t> of persons</a:t>
            </a:r>
            <a:r>
              <a:rPr lang="en" sz="1874"/>
              <a:t> </a:t>
            </a:r>
            <a:r>
              <a:rPr lang="en" sz="1874"/>
              <a:t>,</a:t>
            </a:r>
            <a:r>
              <a:rPr lang="en" sz="1874"/>
              <a:t> </a:t>
            </a:r>
            <a:r>
              <a:rPr lang="en" sz="1874"/>
              <a:t>necessity and responsibility of work for all.  </a:t>
            </a:r>
            <a:r>
              <a:rPr lang="en" sz="1874"/>
              <a:t>Discussion</a:t>
            </a:r>
            <a:r>
              <a:rPr lang="en" sz="1874"/>
              <a:t> about Catholic Social Teaching</a:t>
            </a:r>
            <a:endParaRPr sz="1874"/>
          </a:p>
          <a:p>
            <a:pPr indent="0" lvl="0" marL="0" rtl="0" algn="l">
              <a:spcBef>
                <a:spcPts val="1200"/>
              </a:spcBef>
              <a:spcAft>
                <a:spcPts val="0"/>
              </a:spcAft>
              <a:buNone/>
            </a:pPr>
            <a:r>
              <a:rPr lang="en" sz="1874"/>
              <a:t>4.	</a:t>
            </a:r>
            <a:r>
              <a:rPr lang="en" sz="1874"/>
              <a:t>Discussion</a:t>
            </a:r>
            <a:r>
              <a:rPr lang="en" sz="1874"/>
              <a:t> about the 10 commandments You shall not bear false witness</a:t>
            </a:r>
            <a:endParaRPr sz="1874"/>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69" name="Shape 369"/>
        <p:cNvGrpSpPr/>
        <p:nvPr/>
      </p:nvGrpSpPr>
      <p:grpSpPr>
        <a:xfrm>
          <a:off x="0" y="0"/>
          <a:ext cx="0" cy="0"/>
          <a:chOff x="0" y="0"/>
          <a:chExt cx="0" cy="0"/>
        </a:xfrm>
      </p:grpSpPr>
      <p:sp>
        <p:nvSpPr>
          <p:cNvPr id="370" name="Google Shape;370;p29"/>
          <p:cNvSpPr txBox="1"/>
          <p:nvPr>
            <p:ph type="title"/>
          </p:nvPr>
        </p:nvSpPr>
        <p:spPr>
          <a:xfrm>
            <a:off x="1303800" y="598575"/>
            <a:ext cx="7030500" cy="500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SzPct val="44594"/>
              <a:buNone/>
            </a:pPr>
            <a:r>
              <a:rPr lang="en" sz="2220"/>
              <a:t>I love it. I love You. I love hamburgers?</a:t>
            </a:r>
            <a:endParaRPr sz="2220"/>
          </a:p>
          <a:p>
            <a:pPr indent="0" lvl="0" marL="0" rtl="0" algn="ctr">
              <a:spcBef>
                <a:spcPts val="0"/>
              </a:spcBef>
              <a:spcAft>
                <a:spcPts val="0"/>
              </a:spcAft>
              <a:buSzPct val="44594"/>
              <a:buNone/>
            </a:pPr>
            <a:r>
              <a:t/>
            </a:r>
            <a:endParaRPr sz="2220"/>
          </a:p>
        </p:txBody>
      </p:sp>
      <p:sp>
        <p:nvSpPr>
          <p:cNvPr id="371" name="Google Shape;371;p29"/>
          <p:cNvSpPr txBox="1"/>
          <p:nvPr>
            <p:ph idx="1" type="body"/>
          </p:nvPr>
        </p:nvSpPr>
        <p:spPr>
          <a:xfrm>
            <a:off x="509350" y="1158550"/>
            <a:ext cx="8289600" cy="3675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52"/>
              <a:buNone/>
            </a:pPr>
            <a:r>
              <a:rPr lang="en" sz="1913">
                <a:solidFill>
                  <a:srgbClr val="141414"/>
                </a:solidFill>
                <a:highlight>
                  <a:srgbClr val="00FF00"/>
                </a:highlight>
                <a:latin typeface="Georgia"/>
                <a:ea typeface="Georgia"/>
                <a:cs typeface="Georgia"/>
                <a:sym typeface="Georgia"/>
              </a:rPr>
              <a:t>God is not an it.  </a:t>
            </a:r>
            <a:endParaRPr sz="1913">
              <a:solidFill>
                <a:srgbClr val="141414"/>
              </a:solidFill>
              <a:highlight>
                <a:srgbClr val="00FF00"/>
              </a:highlight>
              <a:latin typeface="Georgia"/>
              <a:ea typeface="Georgia"/>
              <a:cs typeface="Georgia"/>
              <a:sym typeface="Georgia"/>
            </a:endParaRPr>
          </a:p>
          <a:p>
            <a:pPr indent="0" lvl="0" marL="0" rtl="0" algn="ctr">
              <a:lnSpc>
                <a:spcPct val="143181"/>
              </a:lnSpc>
              <a:spcBef>
                <a:spcPts val="1500"/>
              </a:spcBef>
              <a:spcAft>
                <a:spcPts val="0"/>
              </a:spcAft>
              <a:buSzPts val="852"/>
              <a:buNone/>
            </a:pPr>
            <a:r>
              <a:rPr lang="en" sz="1313">
                <a:solidFill>
                  <a:srgbClr val="141414"/>
                </a:solidFill>
                <a:highlight>
                  <a:srgbClr val="FFFFFF"/>
                </a:highlight>
                <a:latin typeface="Georgia"/>
                <a:ea typeface="Georgia"/>
                <a:cs typeface="Georgia"/>
                <a:sym typeface="Georgia"/>
              </a:rPr>
              <a:t>If we focus simply on the facts about the Church and not the relationship with God                                                                       we are missing the point entirely.</a:t>
            </a:r>
            <a:endParaRPr sz="1313">
              <a:solidFill>
                <a:srgbClr val="141414"/>
              </a:solidFill>
              <a:highlight>
                <a:srgbClr val="FFFFFF"/>
              </a:highlight>
              <a:latin typeface="Georgia"/>
              <a:ea typeface="Georgia"/>
              <a:cs typeface="Georgia"/>
              <a:sym typeface="Georgia"/>
            </a:endParaRPr>
          </a:p>
          <a:p>
            <a:pPr indent="0" lvl="0" marL="0" rtl="0" algn="ctr">
              <a:lnSpc>
                <a:spcPct val="100000"/>
              </a:lnSpc>
              <a:spcBef>
                <a:spcPts val="0"/>
              </a:spcBef>
              <a:spcAft>
                <a:spcPts val="0"/>
              </a:spcAft>
              <a:buSzPts val="852"/>
              <a:buNone/>
            </a:pPr>
            <a:r>
              <a:rPr lang="en" sz="1613">
                <a:solidFill>
                  <a:srgbClr val="141414"/>
                </a:solidFill>
                <a:highlight>
                  <a:srgbClr val="00FF00"/>
                </a:highlight>
                <a:latin typeface="Georgia"/>
                <a:ea typeface="Georgia"/>
                <a:cs typeface="Georgia"/>
                <a:sym typeface="Georgia"/>
              </a:rPr>
              <a:t>The Church is not an it</a:t>
            </a:r>
            <a:endParaRPr sz="1413">
              <a:solidFill>
                <a:srgbClr val="141414"/>
              </a:solidFill>
              <a:highlight>
                <a:srgbClr val="00FF00"/>
              </a:highlight>
              <a:latin typeface="Georgia"/>
              <a:ea typeface="Georgia"/>
              <a:cs typeface="Georgia"/>
              <a:sym typeface="Georgia"/>
            </a:endParaRPr>
          </a:p>
          <a:p>
            <a:pPr indent="0" lvl="0" marL="0" rtl="0" algn="ctr">
              <a:lnSpc>
                <a:spcPct val="143181"/>
              </a:lnSpc>
              <a:spcBef>
                <a:spcPts val="1500"/>
              </a:spcBef>
              <a:spcAft>
                <a:spcPts val="0"/>
              </a:spcAft>
              <a:buSzPts val="852"/>
              <a:buNone/>
            </a:pPr>
            <a:r>
              <a:rPr lang="en" sz="1313">
                <a:solidFill>
                  <a:srgbClr val="141414"/>
                </a:solidFill>
                <a:highlight>
                  <a:srgbClr val="FFFFFF"/>
                </a:highlight>
                <a:latin typeface="Georgia"/>
                <a:ea typeface="Georgia"/>
                <a:cs typeface="Georgia"/>
                <a:sym typeface="Georgia"/>
              </a:rPr>
              <a:t> Relationship always comes first. The story follows then we move to an understanding of what the relationship means (theology), then and only then do we codify the relationship (Doctrine)…to help us remember.</a:t>
            </a:r>
            <a:endParaRPr sz="1313">
              <a:solidFill>
                <a:srgbClr val="141414"/>
              </a:solidFill>
              <a:highlight>
                <a:srgbClr val="FFFFFF"/>
              </a:highlight>
              <a:latin typeface="Georgia"/>
              <a:ea typeface="Georgia"/>
              <a:cs typeface="Georgia"/>
              <a:sym typeface="Georgia"/>
            </a:endParaRPr>
          </a:p>
          <a:p>
            <a:pPr indent="0" lvl="0" marL="0" rtl="0" algn="ctr">
              <a:lnSpc>
                <a:spcPct val="100000"/>
              </a:lnSpc>
              <a:spcBef>
                <a:spcPts val="0"/>
              </a:spcBef>
              <a:spcAft>
                <a:spcPts val="0"/>
              </a:spcAft>
              <a:buSzPts val="852"/>
              <a:buNone/>
            </a:pPr>
            <a:r>
              <a:rPr lang="en" sz="1613">
                <a:solidFill>
                  <a:srgbClr val="141414"/>
                </a:solidFill>
                <a:highlight>
                  <a:srgbClr val="00FF00"/>
                </a:highlight>
                <a:latin typeface="Georgia"/>
                <a:ea typeface="Georgia"/>
                <a:cs typeface="Georgia"/>
                <a:sym typeface="Georgia"/>
              </a:rPr>
              <a:t>You are not an it</a:t>
            </a:r>
            <a:endParaRPr sz="1413">
              <a:solidFill>
                <a:srgbClr val="141414"/>
              </a:solidFill>
              <a:highlight>
                <a:srgbClr val="00FF00"/>
              </a:highlight>
              <a:latin typeface="Georgia"/>
              <a:ea typeface="Georgia"/>
              <a:cs typeface="Georgia"/>
              <a:sym typeface="Georgia"/>
            </a:endParaRPr>
          </a:p>
          <a:p>
            <a:pPr indent="0" lvl="0" marL="0" rtl="0" algn="ctr">
              <a:lnSpc>
                <a:spcPct val="143181"/>
              </a:lnSpc>
              <a:spcBef>
                <a:spcPts val="1500"/>
              </a:spcBef>
              <a:spcAft>
                <a:spcPts val="0"/>
              </a:spcAft>
              <a:buSzPts val="852"/>
              <a:buNone/>
            </a:pPr>
            <a:r>
              <a:rPr lang="en" sz="1313">
                <a:solidFill>
                  <a:srgbClr val="141414"/>
                </a:solidFill>
                <a:highlight>
                  <a:srgbClr val="FFFFFF"/>
                </a:highlight>
                <a:latin typeface="Georgia"/>
                <a:ea typeface="Georgia"/>
                <a:cs typeface="Georgia"/>
                <a:sym typeface="Georgia"/>
              </a:rPr>
              <a:t>What is doctrine? It as an official teaching that derives from theology after a long human struggle searching for the meaning, implications and its place in the faith and belief in faith. </a:t>
            </a:r>
            <a:endParaRPr sz="1313">
              <a:solidFill>
                <a:srgbClr val="141414"/>
              </a:solidFill>
              <a:highlight>
                <a:srgbClr val="FFFFFF"/>
              </a:highlight>
              <a:latin typeface="Georgia"/>
              <a:ea typeface="Georgia"/>
              <a:cs typeface="Georgia"/>
              <a:sym typeface="Georgia"/>
            </a:endParaRPr>
          </a:p>
          <a:p>
            <a:pPr indent="0" lvl="0" marL="0" rtl="0" algn="ctr">
              <a:lnSpc>
                <a:spcPct val="143181"/>
              </a:lnSpc>
              <a:spcBef>
                <a:spcPts val="1500"/>
              </a:spcBef>
              <a:spcAft>
                <a:spcPts val="0"/>
              </a:spcAft>
              <a:buSzPts val="852"/>
              <a:buNone/>
            </a:pPr>
            <a:r>
              <a:rPr lang="en" sz="1313">
                <a:solidFill>
                  <a:srgbClr val="141414"/>
                </a:solidFill>
                <a:highlight>
                  <a:srgbClr val="00FF00"/>
                </a:highlight>
                <a:latin typeface="Georgia"/>
                <a:ea typeface="Georgia"/>
                <a:cs typeface="Georgia"/>
                <a:sym typeface="Georgia"/>
              </a:rPr>
              <a:t>And please don’t forget that.</a:t>
            </a:r>
            <a:endParaRPr sz="1313">
              <a:solidFill>
                <a:srgbClr val="141414"/>
              </a:solidFill>
              <a:highlight>
                <a:srgbClr val="00FF00"/>
              </a:highlight>
              <a:latin typeface="Georgia"/>
              <a:ea typeface="Georgia"/>
              <a:cs typeface="Georgia"/>
              <a:sym typeface="Georgia"/>
            </a:endParaRPr>
          </a:p>
          <a:p>
            <a:pPr indent="0" lvl="0" marL="0" rtl="0" algn="l">
              <a:lnSpc>
                <a:spcPct val="143181"/>
              </a:lnSpc>
              <a:spcBef>
                <a:spcPts val="1500"/>
              </a:spcBef>
              <a:spcAft>
                <a:spcPts val="0"/>
              </a:spcAft>
              <a:buSzPts val="852"/>
              <a:buNone/>
            </a:pPr>
            <a:r>
              <a:t/>
            </a:r>
            <a:endParaRPr sz="1013">
              <a:solidFill>
                <a:srgbClr val="141414"/>
              </a:solidFill>
              <a:highlight>
                <a:srgbClr val="FFFFFF"/>
              </a:highlight>
              <a:latin typeface="Georgia"/>
              <a:ea typeface="Georgia"/>
              <a:cs typeface="Georgia"/>
              <a:sym typeface="Georgia"/>
            </a:endParaRPr>
          </a:p>
          <a:p>
            <a:pPr indent="0" lvl="0" marL="0" rtl="0" algn="l">
              <a:spcBef>
                <a:spcPts val="0"/>
              </a:spcBef>
              <a:spcAft>
                <a:spcPts val="1200"/>
              </a:spcAft>
              <a:buSzPts val="852"/>
              <a:buNone/>
            </a:pPr>
            <a:r>
              <a:t/>
            </a:r>
            <a:endParaRPr sz="1007"/>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1000"/>
                                        <p:tgtEl>
                                          <p:spTgt spid="3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1000"/>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1000"/>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1000"/>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1000"/>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1000"/>
                                        <p:tgtEl>
                                          <p:spTgt spid="3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1000"/>
                                        <p:tgtEl>
                                          <p:spTgt spid="3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Effect filter="fade" transition="in">
                                      <p:cBhvr>
                                        <p:cTn dur="1000"/>
                                        <p:tgtEl>
                                          <p:spTgt spid="3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Effect filter="fade" transition="in">
                                      <p:cBhvr>
                                        <p:cTn dur="1000"/>
                                        <p:tgtEl>
                                          <p:spTgt spid="3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Effect filter="fade" transition="in">
                                      <p:cBhvr>
                                        <p:cTn dur="1000"/>
                                        <p:tgtEl>
                                          <p:spTgt spid="37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75" name="Shape 375"/>
        <p:cNvGrpSpPr/>
        <p:nvPr/>
      </p:nvGrpSpPr>
      <p:grpSpPr>
        <a:xfrm>
          <a:off x="0" y="0"/>
          <a:ext cx="0" cy="0"/>
          <a:chOff x="0" y="0"/>
          <a:chExt cx="0" cy="0"/>
        </a:xfrm>
      </p:grpSpPr>
      <p:sp>
        <p:nvSpPr>
          <p:cNvPr id="376" name="Google Shape;376;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Hierarchy of Truths</a:t>
            </a:r>
            <a:endParaRPr/>
          </a:p>
        </p:txBody>
      </p:sp>
      <p:sp>
        <p:nvSpPr>
          <p:cNvPr id="377" name="Google Shape;377;p30"/>
          <p:cNvSpPr txBox="1"/>
          <p:nvPr>
            <p:ph idx="1" type="body"/>
          </p:nvPr>
        </p:nvSpPr>
        <p:spPr>
          <a:xfrm>
            <a:off x="1303800" y="1687700"/>
            <a:ext cx="7030500" cy="2844000"/>
          </a:xfrm>
          <a:prstGeom prst="rect">
            <a:avLst/>
          </a:prstGeom>
        </p:spPr>
        <p:txBody>
          <a:bodyPr anchorCtr="0" anchor="t" bIns="91425" lIns="91425" spcFirstLastPara="1" rIns="91425" wrap="square" tIns="91425">
            <a:normAutofit fontScale="85000" lnSpcReduction="20000"/>
          </a:bodyPr>
          <a:lstStyle/>
          <a:p>
            <a:pPr indent="0" lvl="0" marL="0" rtl="0" algn="l">
              <a:lnSpc>
                <a:spcPct val="200000"/>
              </a:lnSpc>
              <a:spcBef>
                <a:spcPts val="0"/>
              </a:spcBef>
              <a:spcAft>
                <a:spcPts val="0"/>
              </a:spcAft>
              <a:buNone/>
            </a:pPr>
            <a:r>
              <a:rPr lang="en"/>
              <a:t>The main tenets of our faith flow from the </a:t>
            </a:r>
            <a:r>
              <a:rPr lang="en"/>
              <a:t>hierarchy</a:t>
            </a:r>
            <a:r>
              <a:rPr lang="en"/>
              <a:t> of truth</a:t>
            </a:r>
            <a:endParaRPr/>
          </a:p>
          <a:p>
            <a:pPr indent="-298767" lvl="0" marL="457200" rtl="0" algn="l">
              <a:lnSpc>
                <a:spcPct val="200000"/>
              </a:lnSpc>
              <a:spcBef>
                <a:spcPts val="1200"/>
              </a:spcBef>
              <a:spcAft>
                <a:spcPts val="0"/>
              </a:spcAft>
              <a:buSzPct val="100000"/>
              <a:buChar char="●"/>
            </a:pPr>
            <a:r>
              <a:rPr lang="en"/>
              <a:t>Some truths are more fundamental (not more or less important)</a:t>
            </a:r>
            <a:endParaRPr/>
          </a:p>
          <a:p>
            <a:pPr indent="-298767" lvl="0" marL="457200" rtl="0" algn="l">
              <a:lnSpc>
                <a:spcPct val="200000"/>
              </a:lnSpc>
              <a:spcBef>
                <a:spcPts val="0"/>
              </a:spcBef>
              <a:spcAft>
                <a:spcPts val="0"/>
              </a:spcAft>
              <a:buSzPct val="100000"/>
              <a:buChar char="●"/>
            </a:pPr>
            <a:r>
              <a:rPr lang="en"/>
              <a:t>Dogma: Central Church Teaching: highest authority of teaching: Trinity, incarnation</a:t>
            </a:r>
            <a:endParaRPr/>
          </a:p>
          <a:p>
            <a:pPr indent="-298767" lvl="0" marL="457200" rtl="0" algn="l">
              <a:lnSpc>
                <a:spcPct val="200000"/>
              </a:lnSpc>
              <a:spcBef>
                <a:spcPts val="0"/>
              </a:spcBef>
              <a:spcAft>
                <a:spcPts val="0"/>
              </a:spcAft>
              <a:buSzPct val="100000"/>
              <a:buChar char="●"/>
            </a:pPr>
            <a:r>
              <a:rPr lang="en"/>
              <a:t>Doctrine: </a:t>
            </a:r>
            <a:r>
              <a:rPr lang="en"/>
              <a:t>Official</a:t>
            </a:r>
            <a:r>
              <a:rPr lang="en"/>
              <a:t> teaching based on revelation. It derives from theology after a long struggle of the meaning, </a:t>
            </a:r>
            <a:r>
              <a:rPr lang="en"/>
              <a:t>implications</a:t>
            </a:r>
            <a:r>
              <a:rPr lang="en"/>
              <a:t> and its place in the faith. </a:t>
            </a:r>
            <a:r>
              <a:rPr lang="en"/>
              <a:t>Doctrine develops. Teaching on faith and morals.</a:t>
            </a:r>
            <a:endParaRPr/>
          </a:p>
          <a:p>
            <a:pPr indent="-298767" lvl="0" marL="457200" rtl="0" algn="l">
              <a:lnSpc>
                <a:spcPct val="200000"/>
              </a:lnSpc>
              <a:spcBef>
                <a:spcPts val="0"/>
              </a:spcBef>
              <a:spcAft>
                <a:spcPts val="0"/>
              </a:spcAft>
              <a:buSzPct val="100000"/>
              <a:buChar char="●"/>
            </a:pPr>
            <a:r>
              <a:rPr lang="en"/>
              <a:t>Disciplines: Church practices to aid our growth in holiness, Prayer, abstinence, almsgiving, etc..</a:t>
            </a:r>
            <a:endParaRPr/>
          </a:p>
          <a:p>
            <a:pPr indent="0" lvl="0" marL="0" rtl="0" algn="l">
              <a:lnSpc>
                <a:spcPct val="200000"/>
              </a:lnSpc>
              <a:spcBef>
                <a:spcPts val="1200"/>
              </a:spcBef>
              <a:spcAft>
                <a:spcPts val="1200"/>
              </a:spcAft>
              <a:buNone/>
            </a:pPr>
            <a:r>
              <a:rPr lang="en"/>
              <a:t>Handout: </a:t>
            </a:r>
            <a:r>
              <a:rPr b="1" lang="en"/>
              <a:t>The Hierarchy of Truths. </a:t>
            </a:r>
            <a:r>
              <a:rPr lang="en"/>
              <a:t>Doctrines are not ends in themselves; they serve us when they draw us into life-giving relationship with Christ.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81" name="Shape 381"/>
        <p:cNvGrpSpPr/>
        <p:nvPr/>
      </p:nvGrpSpPr>
      <p:grpSpPr>
        <a:xfrm>
          <a:off x="0" y="0"/>
          <a:ext cx="0" cy="0"/>
          <a:chOff x="0" y="0"/>
          <a:chExt cx="0" cy="0"/>
        </a:xfrm>
      </p:grpSpPr>
      <p:sp>
        <p:nvSpPr>
          <p:cNvPr id="382" name="Google Shape;382;p31"/>
          <p:cNvSpPr txBox="1"/>
          <p:nvPr>
            <p:ph idx="1" type="body"/>
          </p:nvPr>
        </p:nvSpPr>
        <p:spPr>
          <a:xfrm>
            <a:off x="669150" y="309600"/>
            <a:ext cx="8229600" cy="4222200"/>
          </a:xfrm>
          <a:prstGeom prst="rect">
            <a:avLst/>
          </a:prstGeom>
        </p:spPr>
        <p:txBody>
          <a:bodyPr anchorCtr="0" anchor="t" bIns="91425" lIns="91425" spcFirstLastPara="1" rIns="91425" wrap="square" tIns="91425">
            <a:normAutofit/>
          </a:bodyPr>
          <a:lstStyle/>
          <a:p>
            <a:pPr indent="0" lvl="0" marL="0" rtl="0" algn="l">
              <a:lnSpc>
                <a:spcPct val="143181"/>
              </a:lnSpc>
              <a:spcBef>
                <a:spcPts val="1500"/>
              </a:spcBef>
              <a:spcAft>
                <a:spcPts val="0"/>
              </a:spcAft>
              <a:buNone/>
            </a:pPr>
            <a:r>
              <a:t/>
            </a:r>
            <a:endParaRPr sz="1350">
              <a:solidFill>
                <a:srgbClr val="141414"/>
              </a:solidFill>
              <a:highlight>
                <a:srgbClr val="FFFFFF"/>
              </a:highlight>
              <a:latin typeface="Georgia"/>
              <a:ea typeface="Georgia"/>
              <a:cs typeface="Georgia"/>
              <a:sym typeface="Georgia"/>
            </a:endParaRPr>
          </a:p>
          <a:p>
            <a:pPr indent="0" lvl="0" marL="0" rtl="0" algn="ctr">
              <a:lnSpc>
                <a:spcPct val="143181"/>
              </a:lnSpc>
              <a:spcBef>
                <a:spcPts val="1500"/>
              </a:spcBef>
              <a:spcAft>
                <a:spcPts val="0"/>
              </a:spcAft>
              <a:buNone/>
            </a:pPr>
            <a:r>
              <a:rPr b="1" lang="en" sz="1350">
                <a:solidFill>
                  <a:srgbClr val="141414"/>
                </a:solidFill>
                <a:latin typeface="Georgia"/>
                <a:ea typeface="Georgia"/>
                <a:cs typeface="Georgia"/>
                <a:sym typeface="Georgia"/>
              </a:rPr>
              <a:t>We must get out of God’s way. God know best. God never does better than what God does.</a:t>
            </a:r>
            <a:endParaRPr b="1" sz="1350">
              <a:solidFill>
                <a:srgbClr val="141414"/>
              </a:solidFill>
              <a:latin typeface="Georgia"/>
              <a:ea typeface="Georgia"/>
              <a:cs typeface="Georgia"/>
              <a:sym typeface="Georgia"/>
            </a:endParaRPr>
          </a:p>
          <a:p>
            <a:pPr indent="0" lvl="0" marL="0" rtl="0" algn="ctr">
              <a:lnSpc>
                <a:spcPct val="143181"/>
              </a:lnSpc>
              <a:spcBef>
                <a:spcPts val="1500"/>
              </a:spcBef>
              <a:spcAft>
                <a:spcPts val="0"/>
              </a:spcAft>
              <a:buNone/>
            </a:pPr>
            <a:r>
              <a:t/>
            </a:r>
            <a:endParaRPr b="1" sz="1350">
              <a:solidFill>
                <a:srgbClr val="141414"/>
              </a:solidFill>
              <a:latin typeface="Georgia"/>
              <a:ea typeface="Georgia"/>
              <a:cs typeface="Georgia"/>
              <a:sym typeface="Georgia"/>
            </a:endParaRPr>
          </a:p>
          <a:p>
            <a:pPr indent="-314325" lvl="0" marL="457200" rtl="0" algn="l">
              <a:lnSpc>
                <a:spcPct val="100000"/>
              </a:lnSpc>
              <a:spcBef>
                <a:spcPts val="1500"/>
              </a:spcBef>
              <a:spcAft>
                <a:spcPts val="0"/>
              </a:spcAft>
              <a:buClr>
                <a:srgbClr val="141414"/>
              </a:buClr>
              <a:buSzPts val="1350"/>
              <a:buFont typeface="Georgia"/>
              <a:buChar char="●"/>
            </a:pPr>
            <a:r>
              <a:rPr lang="en" sz="1350">
                <a:solidFill>
                  <a:srgbClr val="141414"/>
                </a:solidFill>
                <a:latin typeface="Georgia"/>
                <a:ea typeface="Georgia"/>
                <a:cs typeface="Georgia"/>
                <a:sym typeface="Georgia"/>
              </a:rPr>
              <a:t>We tell His story, </a:t>
            </a:r>
            <a:endParaRPr sz="1350">
              <a:solidFill>
                <a:srgbClr val="141414"/>
              </a:solidFill>
              <a:latin typeface="Georgia"/>
              <a:ea typeface="Georgia"/>
              <a:cs typeface="Georgia"/>
              <a:sym typeface="Georgia"/>
            </a:endParaRPr>
          </a:p>
          <a:p>
            <a:pPr indent="-314325" lvl="0" marL="457200" rtl="0" algn="l">
              <a:lnSpc>
                <a:spcPct val="100000"/>
              </a:lnSpc>
              <a:spcBef>
                <a:spcPts val="0"/>
              </a:spcBef>
              <a:spcAft>
                <a:spcPts val="0"/>
              </a:spcAft>
              <a:buClr>
                <a:srgbClr val="141414"/>
              </a:buClr>
              <a:buSzPts val="1350"/>
              <a:buFont typeface="Georgia"/>
              <a:buChar char="●"/>
            </a:pPr>
            <a:r>
              <a:rPr lang="en" sz="1350">
                <a:solidFill>
                  <a:srgbClr val="141414"/>
                </a:solidFill>
                <a:latin typeface="Georgia"/>
                <a:ea typeface="Georgia"/>
                <a:cs typeface="Georgia"/>
                <a:sym typeface="Georgia"/>
              </a:rPr>
              <a:t>we point to His signs, </a:t>
            </a:r>
            <a:endParaRPr sz="1350">
              <a:solidFill>
                <a:srgbClr val="141414"/>
              </a:solidFill>
              <a:latin typeface="Georgia"/>
              <a:ea typeface="Georgia"/>
              <a:cs typeface="Georgia"/>
              <a:sym typeface="Georgia"/>
            </a:endParaRPr>
          </a:p>
          <a:p>
            <a:pPr indent="-314325" lvl="0" marL="457200" rtl="0" algn="l">
              <a:lnSpc>
                <a:spcPct val="100000"/>
              </a:lnSpc>
              <a:spcBef>
                <a:spcPts val="0"/>
              </a:spcBef>
              <a:spcAft>
                <a:spcPts val="0"/>
              </a:spcAft>
              <a:buClr>
                <a:srgbClr val="141414"/>
              </a:buClr>
              <a:buSzPts val="1350"/>
              <a:buFont typeface="Georgia"/>
              <a:buChar char="●"/>
            </a:pPr>
            <a:r>
              <a:rPr lang="en" sz="1350">
                <a:solidFill>
                  <a:srgbClr val="141414"/>
                </a:solidFill>
                <a:latin typeface="Georgia"/>
                <a:ea typeface="Georgia"/>
                <a:cs typeface="Georgia"/>
                <a:sym typeface="Georgia"/>
              </a:rPr>
              <a:t>we break the bread and till the soil (liturgy and echoing),</a:t>
            </a:r>
            <a:endParaRPr sz="1350">
              <a:solidFill>
                <a:srgbClr val="141414"/>
              </a:solidFill>
              <a:latin typeface="Georgia"/>
              <a:ea typeface="Georgia"/>
              <a:cs typeface="Georgia"/>
              <a:sym typeface="Georgia"/>
            </a:endParaRPr>
          </a:p>
          <a:p>
            <a:pPr indent="-314325" lvl="0" marL="457200" rtl="0" algn="l">
              <a:lnSpc>
                <a:spcPct val="100000"/>
              </a:lnSpc>
              <a:spcBef>
                <a:spcPts val="0"/>
              </a:spcBef>
              <a:spcAft>
                <a:spcPts val="0"/>
              </a:spcAft>
              <a:buClr>
                <a:srgbClr val="141414"/>
              </a:buClr>
              <a:buSzPts val="1350"/>
              <a:buFont typeface="Georgia"/>
              <a:buChar char="●"/>
            </a:pPr>
            <a:r>
              <a:rPr lang="en" sz="1350">
                <a:solidFill>
                  <a:srgbClr val="141414"/>
                </a:solidFill>
                <a:latin typeface="Georgia"/>
                <a:ea typeface="Georgia"/>
                <a:cs typeface="Georgia"/>
                <a:sym typeface="Georgia"/>
              </a:rPr>
              <a:t> we pray and share about how GOD is working in us through his church.  </a:t>
            </a:r>
            <a:endParaRPr sz="1350">
              <a:solidFill>
                <a:srgbClr val="141414"/>
              </a:solidFill>
              <a:latin typeface="Georgia"/>
              <a:ea typeface="Georgia"/>
              <a:cs typeface="Georgia"/>
              <a:sym typeface="Georgia"/>
            </a:endParaRPr>
          </a:p>
          <a:p>
            <a:pPr indent="0" lvl="0" marL="0" rtl="0" algn="ctr">
              <a:lnSpc>
                <a:spcPct val="115000"/>
              </a:lnSpc>
              <a:spcBef>
                <a:spcPts val="1500"/>
              </a:spcBef>
              <a:spcAft>
                <a:spcPts val="0"/>
              </a:spcAft>
              <a:buNone/>
            </a:pPr>
            <a:r>
              <a:t/>
            </a:r>
            <a:endParaRPr sz="1350">
              <a:solidFill>
                <a:srgbClr val="141414"/>
              </a:solidFill>
              <a:latin typeface="Georgia"/>
              <a:ea typeface="Georgia"/>
              <a:cs typeface="Georgia"/>
              <a:sym typeface="Georgia"/>
            </a:endParaRPr>
          </a:p>
          <a:p>
            <a:pPr indent="0" lvl="0" marL="0" rtl="0" algn="ctr">
              <a:lnSpc>
                <a:spcPct val="115000"/>
              </a:lnSpc>
              <a:spcBef>
                <a:spcPts val="1500"/>
              </a:spcBef>
              <a:spcAft>
                <a:spcPts val="0"/>
              </a:spcAft>
              <a:buNone/>
            </a:pPr>
            <a:r>
              <a:rPr b="1" lang="en" sz="1350">
                <a:solidFill>
                  <a:srgbClr val="141414"/>
                </a:solidFill>
                <a:latin typeface="Georgia"/>
                <a:ea typeface="Georgia"/>
                <a:cs typeface="Georgia"/>
                <a:sym typeface="Georgia"/>
              </a:rPr>
              <a:t>We invite and allow them to enter into the whole story,</a:t>
            </a:r>
            <a:endParaRPr b="1" sz="1350">
              <a:solidFill>
                <a:srgbClr val="141414"/>
              </a:solidFill>
              <a:latin typeface="Georgia"/>
              <a:ea typeface="Georgia"/>
              <a:cs typeface="Georgia"/>
              <a:sym typeface="Georgia"/>
            </a:endParaRPr>
          </a:p>
          <a:p>
            <a:pPr indent="0" lvl="0" marL="0" rtl="0" algn="ctr">
              <a:lnSpc>
                <a:spcPct val="143181"/>
              </a:lnSpc>
              <a:spcBef>
                <a:spcPts val="1500"/>
              </a:spcBef>
              <a:spcAft>
                <a:spcPts val="0"/>
              </a:spcAft>
              <a:buNone/>
            </a:pPr>
            <a:r>
              <a:rPr b="1" lang="en" sz="1350">
                <a:solidFill>
                  <a:srgbClr val="141414"/>
                </a:solidFill>
                <a:latin typeface="Georgia"/>
                <a:ea typeface="Georgia"/>
                <a:cs typeface="Georgia"/>
                <a:sym typeface="Georgia"/>
              </a:rPr>
              <a:t>NOT as a passive observers, but as  frightened, confused, joyful, </a:t>
            </a:r>
            <a:r>
              <a:rPr b="1" lang="en" sz="1350" u="sng">
                <a:solidFill>
                  <a:srgbClr val="141414"/>
                </a:solidFill>
                <a:latin typeface="Georgia"/>
                <a:ea typeface="Georgia"/>
                <a:cs typeface="Georgia"/>
                <a:sym typeface="Georgia"/>
              </a:rPr>
              <a:t>lifelong</a:t>
            </a:r>
            <a:r>
              <a:rPr b="1" lang="en" sz="1350">
                <a:solidFill>
                  <a:srgbClr val="141414"/>
                </a:solidFill>
                <a:latin typeface="Georgia"/>
                <a:ea typeface="Georgia"/>
                <a:cs typeface="Georgia"/>
                <a:sym typeface="Georgia"/>
              </a:rPr>
              <a:t> seekers.  </a:t>
            </a:r>
            <a:endParaRPr b="1" sz="1350">
              <a:solidFill>
                <a:srgbClr val="141414"/>
              </a:solidFill>
              <a:latin typeface="Georgia"/>
              <a:ea typeface="Georgia"/>
              <a:cs typeface="Georgia"/>
              <a:sym typeface="Georgia"/>
            </a:endParaRPr>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1000"/>
                                        <p:tgtEl>
                                          <p:spTgt spid="3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animEffect filter="fade" transition="in">
                                      <p:cBhvr>
                                        <p:cTn dur="1000"/>
                                        <p:tgtEl>
                                          <p:spTgt spid="3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animEffect filter="fade" transition="in">
                                      <p:cBhvr>
                                        <p:cTn dur="1000"/>
                                        <p:tgtEl>
                                          <p:spTgt spid="3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animEffect filter="fade" transition="in">
                                      <p:cBhvr>
                                        <p:cTn dur="1000"/>
                                        <p:tgtEl>
                                          <p:spTgt spid="3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4" st="4"/>
                                            </p:txEl>
                                          </p:spTgt>
                                        </p:tgtEl>
                                        <p:attrNameLst>
                                          <p:attrName>style.visibility</p:attrName>
                                        </p:attrNameLst>
                                      </p:cBhvr>
                                      <p:to>
                                        <p:strVal val="visible"/>
                                      </p:to>
                                    </p:set>
                                    <p:animEffect filter="fade" transition="in">
                                      <p:cBhvr>
                                        <p:cTn dur="1000"/>
                                        <p:tgtEl>
                                          <p:spTgt spid="3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5" st="5"/>
                                            </p:txEl>
                                          </p:spTgt>
                                        </p:tgtEl>
                                        <p:attrNameLst>
                                          <p:attrName>style.visibility</p:attrName>
                                        </p:attrNameLst>
                                      </p:cBhvr>
                                      <p:to>
                                        <p:strVal val="visible"/>
                                      </p:to>
                                    </p:set>
                                    <p:animEffect filter="fade" transition="in">
                                      <p:cBhvr>
                                        <p:cTn dur="1000"/>
                                        <p:tgtEl>
                                          <p:spTgt spid="3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6" st="6"/>
                                            </p:txEl>
                                          </p:spTgt>
                                        </p:tgtEl>
                                        <p:attrNameLst>
                                          <p:attrName>style.visibility</p:attrName>
                                        </p:attrNameLst>
                                      </p:cBhvr>
                                      <p:to>
                                        <p:strVal val="visible"/>
                                      </p:to>
                                    </p:set>
                                    <p:animEffect filter="fade" transition="in">
                                      <p:cBhvr>
                                        <p:cTn dur="1000"/>
                                        <p:tgtEl>
                                          <p:spTgt spid="3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7" st="7"/>
                                            </p:txEl>
                                          </p:spTgt>
                                        </p:tgtEl>
                                        <p:attrNameLst>
                                          <p:attrName>style.visibility</p:attrName>
                                        </p:attrNameLst>
                                      </p:cBhvr>
                                      <p:to>
                                        <p:strVal val="visible"/>
                                      </p:to>
                                    </p:set>
                                    <p:animEffect filter="fade" transition="in">
                                      <p:cBhvr>
                                        <p:cTn dur="1000"/>
                                        <p:tgtEl>
                                          <p:spTgt spid="3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8" st="8"/>
                                            </p:txEl>
                                          </p:spTgt>
                                        </p:tgtEl>
                                        <p:attrNameLst>
                                          <p:attrName>style.visibility</p:attrName>
                                        </p:attrNameLst>
                                      </p:cBhvr>
                                      <p:to>
                                        <p:strVal val="visible"/>
                                      </p:to>
                                    </p:set>
                                    <p:animEffect filter="fade" transition="in">
                                      <p:cBhvr>
                                        <p:cTn dur="1000"/>
                                        <p:tgtEl>
                                          <p:spTgt spid="3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9" st="9"/>
                                            </p:txEl>
                                          </p:spTgt>
                                        </p:tgtEl>
                                        <p:attrNameLst>
                                          <p:attrName>style.visibility</p:attrName>
                                        </p:attrNameLst>
                                      </p:cBhvr>
                                      <p:to>
                                        <p:strVal val="visible"/>
                                      </p:to>
                                    </p:set>
                                    <p:animEffect filter="fade" transition="in">
                                      <p:cBhvr>
                                        <p:cTn dur="1000"/>
                                        <p:tgtEl>
                                          <p:spTgt spid="3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10" st="10"/>
                                            </p:txEl>
                                          </p:spTgt>
                                        </p:tgtEl>
                                        <p:attrNameLst>
                                          <p:attrName>style.visibility</p:attrName>
                                        </p:attrNameLst>
                                      </p:cBhvr>
                                      <p:to>
                                        <p:strVal val="visible"/>
                                      </p:to>
                                    </p:set>
                                    <p:animEffect filter="fade" transition="in">
                                      <p:cBhvr>
                                        <p:cTn dur="1000"/>
                                        <p:tgtEl>
                                          <p:spTgt spid="3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1000"/>
                                        <p:tgtEl>
                                          <p:spTgt spid="3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animEffect filter="fade" transition="in">
                                      <p:cBhvr>
                                        <p:cTn dur="1000"/>
                                        <p:tgtEl>
                                          <p:spTgt spid="3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animEffect filter="fade" transition="in">
                                      <p:cBhvr>
                                        <p:cTn dur="1000"/>
                                        <p:tgtEl>
                                          <p:spTgt spid="3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animEffect filter="fade" transition="in">
                                      <p:cBhvr>
                                        <p:cTn dur="1000"/>
                                        <p:tgtEl>
                                          <p:spTgt spid="3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4" st="4"/>
                                            </p:txEl>
                                          </p:spTgt>
                                        </p:tgtEl>
                                        <p:attrNameLst>
                                          <p:attrName>style.visibility</p:attrName>
                                        </p:attrNameLst>
                                      </p:cBhvr>
                                      <p:to>
                                        <p:strVal val="visible"/>
                                      </p:to>
                                    </p:set>
                                    <p:animEffect filter="fade" transition="in">
                                      <p:cBhvr>
                                        <p:cTn dur="1000"/>
                                        <p:tgtEl>
                                          <p:spTgt spid="3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5" st="5"/>
                                            </p:txEl>
                                          </p:spTgt>
                                        </p:tgtEl>
                                        <p:attrNameLst>
                                          <p:attrName>style.visibility</p:attrName>
                                        </p:attrNameLst>
                                      </p:cBhvr>
                                      <p:to>
                                        <p:strVal val="visible"/>
                                      </p:to>
                                    </p:set>
                                    <p:animEffect filter="fade" transition="in">
                                      <p:cBhvr>
                                        <p:cTn dur="1000"/>
                                        <p:tgtEl>
                                          <p:spTgt spid="3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6" st="6"/>
                                            </p:txEl>
                                          </p:spTgt>
                                        </p:tgtEl>
                                        <p:attrNameLst>
                                          <p:attrName>style.visibility</p:attrName>
                                        </p:attrNameLst>
                                      </p:cBhvr>
                                      <p:to>
                                        <p:strVal val="visible"/>
                                      </p:to>
                                    </p:set>
                                    <p:animEffect filter="fade" transition="in">
                                      <p:cBhvr>
                                        <p:cTn dur="1000"/>
                                        <p:tgtEl>
                                          <p:spTgt spid="3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7" st="7"/>
                                            </p:txEl>
                                          </p:spTgt>
                                        </p:tgtEl>
                                        <p:attrNameLst>
                                          <p:attrName>style.visibility</p:attrName>
                                        </p:attrNameLst>
                                      </p:cBhvr>
                                      <p:to>
                                        <p:strVal val="visible"/>
                                      </p:to>
                                    </p:set>
                                    <p:animEffect filter="fade" transition="in">
                                      <p:cBhvr>
                                        <p:cTn dur="1000"/>
                                        <p:tgtEl>
                                          <p:spTgt spid="3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8" st="8"/>
                                            </p:txEl>
                                          </p:spTgt>
                                        </p:tgtEl>
                                        <p:attrNameLst>
                                          <p:attrName>style.visibility</p:attrName>
                                        </p:attrNameLst>
                                      </p:cBhvr>
                                      <p:to>
                                        <p:strVal val="visible"/>
                                      </p:to>
                                    </p:set>
                                    <p:animEffect filter="fade" transition="in">
                                      <p:cBhvr>
                                        <p:cTn dur="1000"/>
                                        <p:tgtEl>
                                          <p:spTgt spid="3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9" st="9"/>
                                            </p:txEl>
                                          </p:spTgt>
                                        </p:tgtEl>
                                        <p:attrNameLst>
                                          <p:attrName>style.visibility</p:attrName>
                                        </p:attrNameLst>
                                      </p:cBhvr>
                                      <p:to>
                                        <p:strVal val="visible"/>
                                      </p:to>
                                    </p:set>
                                    <p:animEffect filter="fade" transition="in">
                                      <p:cBhvr>
                                        <p:cTn dur="1000"/>
                                        <p:tgtEl>
                                          <p:spTgt spid="3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10" st="10"/>
                                            </p:txEl>
                                          </p:spTgt>
                                        </p:tgtEl>
                                        <p:attrNameLst>
                                          <p:attrName>style.visibility</p:attrName>
                                        </p:attrNameLst>
                                      </p:cBhvr>
                                      <p:to>
                                        <p:strVal val="visible"/>
                                      </p:to>
                                    </p:set>
                                    <p:animEffect filter="fade" transition="in">
                                      <p:cBhvr>
                                        <p:cTn dur="1000"/>
                                        <p:tgtEl>
                                          <p:spTgt spid="38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Trusting the process of Lectionary/Liturgical Formation</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Sunday Readings (The Lectionary/Liturgy) is to be the </a:t>
            </a:r>
            <a:r>
              <a:rPr b="1" i="1" lang="en"/>
              <a:t>source </a:t>
            </a:r>
            <a:r>
              <a:rPr lang="en"/>
              <a:t>of doctrine in the catechumenate.</a:t>
            </a:r>
            <a:endParaRPr/>
          </a:p>
          <a:p>
            <a:pPr indent="0" lvl="0" marL="0" rtl="0" algn="l">
              <a:spcBef>
                <a:spcPts val="1200"/>
              </a:spcBef>
              <a:spcAft>
                <a:spcPts val="0"/>
              </a:spcAft>
              <a:buNone/>
            </a:pPr>
            <a:r>
              <a:rPr lang="en"/>
              <a:t>Why: Paragraph 75 of the Rite Book: Tells us the catechumenate </a:t>
            </a:r>
            <a:r>
              <a:rPr b="1" i="1" lang="en"/>
              <a:t>is a training in the Christian Life</a:t>
            </a:r>
            <a:r>
              <a:rPr lang="en"/>
              <a:t>. </a:t>
            </a:r>
            <a:endParaRPr/>
          </a:p>
          <a:p>
            <a:pPr indent="0" lvl="0" marL="0" rtl="0" algn="l">
              <a:spcBef>
                <a:spcPts val="1200"/>
              </a:spcBef>
              <a:spcAft>
                <a:spcPts val="0"/>
              </a:spcAft>
              <a:buNone/>
            </a:pPr>
            <a:r>
              <a:rPr lang="en"/>
              <a:t>Consider how your parish live out these areas of the Christian life.</a:t>
            </a:r>
            <a:endParaRPr/>
          </a:p>
          <a:p>
            <a:pPr indent="-311150" lvl="0" marL="457200" rtl="0" algn="l">
              <a:spcBef>
                <a:spcPts val="1200"/>
              </a:spcBef>
              <a:spcAft>
                <a:spcPts val="0"/>
              </a:spcAft>
              <a:buSzPts val="1300"/>
              <a:buAutoNum type="arabicPeriod"/>
            </a:pPr>
            <a:r>
              <a:rPr lang="en"/>
              <a:t>Word and Tradition</a:t>
            </a:r>
            <a:endParaRPr/>
          </a:p>
          <a:p>
            <a:pPr indent="-311150" lvl="0" marL="457200" rtl="0" algn="l">
              <a:spcBef>
                <a:spcPts val="0"/>
              </a:spcBef>
              <a:spcAft>
                <a:spcPts val="0"/>
              </a:spcAft>
              <a:buSzPts val="1300"/>
              <a:buAutoNum type="arabicPeriod"/>
            </a:pPr>
            <a:r>
              <a:rPr lang="en"/>
              <a:t>Community Life</a:t>
            </a:r>
            <a:endParaRPr/>
          </a:p>
          <a:p>
            <a:pPr indent="-311150" lvl="0" marL="457200" rtl="0" algn="l">
              <a:spcBef>
                <a:spcPts val="0"/>
              </a:spcBef>
              <a:spcAft>
                <a:spcPts val="0"/>
              </a:spcAft>
              <a:buSzPts val="1300"/>
              <a:buAutoNum type="arabicPeriod"/>
            </a:pPr>
            <a:r>
              <a:rPr lang="en"/>
              <a:t>Prayer and Worship</a:t>
            </a:r>
            <a:endParaRPr/>
          </a:p>
          <a:p>
            <a:pPr indent="-311150" lvl="0" marL="457200" rtl="0" algn="l">
              <a:spcBef>
                <a:spcPts val="0"/>
              </a:spcBef>
              <a:spcAft>
                <a:spcPts val="0"/>
              </a:spcAft>
              <a:buSzPts val="1300"/>
              <a:buAutoNum type="arabicPeriod"/>
            </a:pPr>
            <a:r>
              <a:rPr lang="en"/>
              <a:t>Apostolic lifestyle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How do we best expose and train (apprentice) someone in that way of life in the catechumenate?</a:t>
            </a:r>
            <a:endParaRPr sz="2220"/>
          </a:p>
        </p:txBody>
      </p:sp>
      <p:sp>
        <p:nvSpPr>
          <p:cNvPr id="290" name="Google Shape;290;p15"/>
          <p:cNvSpPr txBox="1"/>
          <p:nvPr>
            <p:ph idx="1" type="body"/>
          </p:nvPr>
        </p:nvSpPr>
        <p:spPr>
          <a:xfrm>
            <a:off x="1245700" y="1537025"/>
            <a:ext cx="7192800" cy="34056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AutoNum type="arabicPeriod"/>
            </a:pPr>
            <a:r>
              <a:rPr lang="en"/>
              <a:t>By helping candidates and catechumens develop a relationship with </a:t>
            </a:r>
            <a:r>
              <a:rPr lang="en"/>
              <a:t>Christ</a:t>
            </a:r>
            <a:r>
              <a:rPr lang="en"/>
              <a:t> within the church community. (Lectionary/Liturgical Formation)</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Scripture tells us Jesus is the Word. John 1:1. In the beginning was the Word and the Word was with God and the Word was God. </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Catechesis in the </a:t>
            </a:r>
            <a:r>
              <a:rPr lang="en"/>
              <a:t>catechumenate</a:t>
            </a:r>
            <a:r>
              <a:rPr lang="en"/>
              <a:t> is centered on the Word. Sunday </a:t>
            </a:r>
            <a:r>
              <a:rPr lang="en"/>
              <a:t>Scripture</a:t>
            </a:r>
            <a:r>
              <a:rPr lang="en"/>
              <a:t> is the primary source of doctrine in the </a:t>
            </a:r>
            <a:r>
              <a:rPr lang="en"/>
              <a:t>catechumenate</a:t>
            </a:r>
            <a:r>
              <a:rPr lang="en"/>
              <a:t>. (Jn 5:39)</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b="1" lang="en"/>
              <a:t>Relationship always comes first.</a:t>
            </a:r>
            <a:r>
              <a:rPr lang="en"/>
              <a:t> The story follows then we move to an understanding of what the relationship means (theology), then and only then do we codify the relationship (Doctrine) to help us remember.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4" name="Shape 294"/>
        <p:cNvGrpSpPr/>
        <p:nvPr/>
      </p:nvGrpSpPr>
      <p:grpSpPr>
        <a:xfrm>
          <a:off x="0" y="0"/>
          <a:ext cx="0" cy="0"/>
          <a:chOff x="0" y="0"/>
          <a:chExt cx="0" cy="0"/>
        </a:xfrm>
      </p:grpSpPr>
      <p:sp>
        <p:nvSpPr>
          <p:cNvPr id="295" name="Google Shape;295;p16"/>
          <p:cNvSpPr txBox="1"/>
          <p:nvPr>
            <p:ph idx="1" type="body"/>
          </p:nvPr>
        </p:nvSpPr>
        <p:spPr>
          <a:xfrm>
            <a:off x="99875" y="77750"/>
            <a:ext cx="8539200" cy="921000"/>
          </a:xfrm>
          <a:prstGeom prst="rect">
            <a:avLst/>
          </a:prstGeom>
        </p:spPr>
        <p:txBody>
          <a:bodyPr anchorCtr="0" anchor="t" bIns="91425" lIns="91425" spcFirstLastPara="1" rIns="91425" wrap="square" tIns="91425">
            <a:normAutofit fontScale="25000" lnSpcReduction="20000"/>
          </a:bodyPr>
          <a:lstStyle/>
          <a:p>
            <a:pPr indent="0" lvl="0" marL="0" rtl="0" algn="l">
              <a:lnSpc>
                <a:spcPct val="143181"/>
              </a:lnSpc>
              <a:spcBef>
                <a:spcPts val="1500"/>
              </a:spcBef>
              <a:spcAft>
                <a:spcPts val="0"/>
              </a:spcAft>
              <a:buNone/>
            </a:pPr>
            <a:r>
              <a:t/>
            </a:r>
            <a:endParaRPr sz="4402">
              <a:solidFill>
                <a:srgbClr val="141414"/>
              </a:solidFill>
              <a:highlight>
                <a:srgbClr val="FFFFFF"/>
              </a:highlight>
              <a:latin typeface="Georgia"/>
              <a:ea typeface="Georgia"/>
              <a:cs typeface="Georgia"/>
              <a:sym typeface="Georgia"/>
            </a:endParaRPr>
          </a:p>
          <a:p>
            <a:pPr indent="0" lvl="0" marL="0" rtl="0" algn="l">
              <a:lnSpc>
                <a:spcPct val="143181"/>
              </a:lnSpc>
              <a:spcBef>
                <a:spcPts val="1500"/>
              </a:spcBef>
              <a:spcAft>
                <a:spcPts val="0"/>
              </a:spcAft>
              <a:buNone/>
            </a:pPr>
            <a:r>
              <a:rPr lang="en" sz="6402">
                <a:solidFill>
                  <a:srgbClr val="141414"/>
                </a:solidFill>
                <a:highlight>
                  <a:srgbClr val="FFFFFF"/>
                </a:highlight>
                <a:latin typeface="Georgia"/>
                <a:ea typeface="Georgia"/>
                <a:cs typeface="Georgia"/>
                <a:sym typeface="Georgia"/>
              </a:rPr>
              <a:t>The Catechumen is called to a radical conversion…as we all are. This is not a spectator sport.</a:t>
            </a:r>
            <a:endParaRPr sz="6402">
              <a:solidFill>
                <a:srgbClr val="141414"/>
              </a:solidFill>
              <a:highlight>
                <a:srgbClr val="FFFFFF"/>
              </a:highlight>
              <a:latin typeface="Georgia"/>
              <a:ea typeface="Georgia"/>
              <a:cs typeface="Georgia"/>
              <a:sym typeface="Georgia"/>
            </a:endParaRPr>
          </a:p>
          <a:p>
            <a:pPr indent="0" lvl="0" marL="0" rtl="0" algn="l">
              <a:spcBef>
                <a:spcPts val="0"/>
              </a:spcBef>
              <a:spcAft>
                <a:spcPts val="1200"/>
              </a:spcAft>
              <a:buNone/>
            </a:pPr>
            <a:r>
              <a:t/>
            </a:r>
            <a:endParaRPr/>
          </a:p>
        </p:txBody>
      </p:sp>
      <p:pic>
        <p:nvPicPr>
          <p:cNvPr id="296" name="Google Shape;296;p16"/>
          <p:cNvPicPr preferRelativeResize="0"/>
          <p:nvPr/>
        </p:nvPicPr>
        <p:blipFill>
          <a:blip r:embed="rId3">
            <a:alphaModFix/>
          </a:blip>
          <a:stretch>
            <a:fillRect/>
          </a:stretch>
        </p:blipFill>
        <p:spPr>
          <a:xfrm>
            <a:off x="1241349" y="930526"/>
            <a:ext cx="6089374" cy="443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0" name="Shape 300"/>
        <p:cNvGrpSpPr/>
        <p:nvPr/>
      </p:nvGrpSpPr>
      <p:grpSpPr>
        <a:xfrm>
          <a:off x="0" y="0"/>
          <a:ext cx="0" cy="0"/>
          <a:chOff x="0" y="0"/>
          <a:chExt cx="0" cy="0"/>
        </a:xfrm>
      </p:grpSpPr>
      <p:sp>
        <p:nvSpPr>
          <p:cNvPr id="301" name="Google Shape;301;p17"/>
          <p:cNvSpPr txBox="1"/>
          <p:nvPr>
            <p:ph idx="1" type="body"/>
          </p:nvPr>
        </p:nvSpPr>
        <p:spPr>
          <a:xfrm>
            <a:off x="6557400" y="376800"/>
            <a:ext cx="2586600" cy="4389900"/>
          </a:xfrm>
          <a:prstGeom prst="rect">
            <a:avLst/>
          </a:prstGeom>
        </p:spPr>
        <p:txBody>
          <a:bodyPr anchorCtr="0" anchor="t" bIns="91425" lIns="91425" spcFirstLastPara="1" rIns="91425" wrap="square" tIns="91425">
            <a:normAutofit lnSpcReduction="20000"/>
          </a:bodyPr>
          <a:lstStyle/>
          <a:p>
            <a:pPr indent="0" lvl="0" marL="0" rtl="0" algn="l">
              <a:lnSpc>
                <a:spcPct val="143181"/>
              </a:lnSpc>
              <a:spcBef>
                <a:spcPts val="1500"/>
              </a:spcBef>
              <a:spcAft>
                <a:spcPts val="0"/>
              </a:spcAft>
              <a:buNone/>
            </a:pPr>
            <a:r>
              <a:rPr lang="en" sz="2750">
                <a:solidFill>
                  <a:srgbClr val="141414"/>
                </a:solidFill>
                <a:highlight>
                  <a:srgbClr val="FFFFFF"/>
                </a:highlight>
                <a:latin typeface="Georgia"/>
                <a:ea typeface="Georgia"/>
                <a:cs typeface="Georgia"/>
                <a:sym typeface="Georgia"/>
              </a:rPr>
              <a:t>Catechesis explores the meaning of Jesus’ life,</a:t>
            </a:r>
            <a:br>
              <a:rPr lang="en" sz="1560">
                <a:solidFill>
                  <a:srgbClr val="141414"/>
                </a:solidFill>
                <a:highlight>
                  <a:srgbClr val="FFFFFF"/>
                </a:highlight>
                <a:latin typeface="Georgia"/>
                <a:ea typeface="Georgia"/>
                <a:cs typeface="Georgia"/>
                <a:sym typeface="Georgia"/>
              </a:rPr>
            </a:br>
            <a:r>
              <a:rPr lang="en" sz="2750">
                <a:solidFill>
                  <a:srgbClr val="141414"/>
                </a:solidFill>
                <a:highlight>
                  <a:srgbClr val="FFFFFF"/>
                </a:highlight>
                <a:latin typeface="Georgia"/>
                <a:ea typeface="Georgia"/>
                <a:cs typeface="Georgia"/>
                <a:sym typeface="Georgia"/>
              </a:rPr>
              <a:t>his words, signs and deeds. </a:t>
            </a:r>
            <a:endParaRPr sz="2750">
              <a:solidFill>
                <a:srgbClr val="141414"/>
              </a:solidFill>
              <a:highlight>
                <a:srgbClr val="FFFFFF"/>
              </a:highlight>
              <a:latin typeface="Georgia"/>
              <a:ea typeface="Georgia"/>
              <a:cs typeface="Georgia"/>
              <a:sym typeface="Georgia"/>
            </a:endParaRPr>
          </a:p>
          <a:p>
            <a:pPr indent="0" lvl="0" marL="0" rtl="0" algn="l">
              <a:spcBef>
                <a:spcPts val="0"/>
              </a:spcBef>
              <a:spcAft>
                <a:spcPts val="1200"/>
              </a:spcAft>
              <a:buNone/>
            </a:pPr>
            <a:r>
              <a:t/>
            </a:r>
            <a:endParaRPr sz="3000"/>
          </a:p>
        </p:txBody>
      </p:sp>
      <p:pic>
        <p:nvPicPr>
          <p:cNvPr id="302" name="Google Shape;302;p17"/>
          <p:cNvPicPr preferRelativeResize="0"/>
          <p:nvPr/>
        </p:nvPicPr>
        <p:blipFill>
          <a:blip r:embed="rId3">
            <a:alphaModFix/>
          </a:blip>
          <a:stretch>
            <a:fillRect/>
          </a:stretch>
        </p:blipFill>
        <p:spPr>
          <a:xfrm>
            <a:off x="0" y="0"/>
            <a:ext cx="6519672" cy="43680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6" name="Shape 306"/>
        <p:cNvGrpSpPr/>
        <p:nvPr/>
      </p:nvGrpSpPr>
      <p:grpSpPr>
        <a:xfrm>
          <a:off x="0" y="0"/>
          <a:ext cx="0" cy="0"/>
          <a:chOff x="0" y="0"/>
          <a:chExt cx="0" cy="0"/>
        </a:xfrm>
      </p:grpSpPr>
      <p:sp>
        <p:nvSpPr>
          <p:cNvPr id="307" name="Google Shape;307;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Liturgical</a:t>
            </a:r>
            <a:r>
              <a:rPr lang="en"/>
              <a:t> Catechesis</a:t>
            </a:r>
            <a:endParaRPr/>
          </a:p>
        </p:txBody>
      </p:sp>
      <p:sp>
        <p:nvSpPr>
          <p:cNvPr id="308" name="Google Shape;308;p18"/>
          <p:cNvSpPr txBox="1"/>
          <p:nvPr>
            <p:ph idx="1" type="body"/>
          </p:nvPr>
        </p:nvSpPr>
        <p:spPr>
          <a:xfrm>
            <a:off x="1303800" y="1758025"/>
            <a:ext cx="7030500" cy="2773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Word and </a:t>
            </a:r>
            <a:r>
              <a:rPr lang="en"/>
              <a:t>Worship</a:t>
            </a:r>
            <a:r>
              <a:rPr lang="en"/>
              <a:t> Workbook: Mary Birmingham</a:t>
            </a:r>
            <a:endParaRPr/>
          </a:p>
          <a:p>
            <a:pPr indent="-304958" lvl="0" marL="457200" rtl="0" algn="l">
              <a:spcBef>
                <a:spcPts val="1200"/>
              </a:spcBef>
              <a:spcAft>
                <a:spcPts val="0"/>
              </a:spcAft>
              <a:buSzPct val="100000"/>
              <a:buChar char="●"/>
            </a:pPr>
            <a:r>
              <a:rPr lang="en"/>
              <a:t>“</a:t>
            </a:r>
            <a:r>
              <a:rPr lang="en"/>
              <a:t>The</a:t>
            </a:r>
            <a:r>
              <a:rPr lang="en"/>
              <a:t> Church prays and from her prayer flows her belief.”</a:t>
            </a:r>
            <a:endParaRPr/>
          </a:p>
          <a:p>
            <a:pPr indent="-304958" lvl="0" marL="457200" rtl="0" algn="l">
              <a:spcBef>
                <a:spcPts val="0"/>
              </a:spcBef>
              <a:spcAft>
                <a:spcPts val="0"/>
              </a:spcAft>
              <a:buSzPct val="100000"/>
              <a:buChar char="●"/>
            </a:pPr>
            <a:r>
              <a:rPr lang="en"/>
              <a:t>“Liturgical catechesis has as its aim </a:t>
            </a:r>
            <a:r>
              <a:rPr lang="en"/>
              <a:t>initiating</a:t>
            </a:r>
            <a:r>
              <a:rPr lang="en"/>
              <a:t> </a:t>
            </a:r>
            <a:r>
              <a:rPr lang="en"/>
              <a:t>people</a:t>
            </a:r>
            <a:r>
              <a:rPr lang="en"/>
              <a:t> into the mystery of Christ.”</a:t>
            </a:r>
            <a:endParaRPr/>
          </a:p>
          <a:p>
            <a:pPr indent="-304958" lvl="0" marL="457200" rtl="0" algn="l">
              <a:spcBef>
                <a:spcPts val="0"/>
              </a:spcBef>
              <a:spcAft>
                <a:spcPts val="0"/>
              </a:spcAft>
              <a:buSzPct val="100000"/>
              <a:buChar char="●"/>
            </a:pPr>
            <a:r>
              <a:rPr lang="en"/>
              <a:t>“[It] uses as its source the liturgy, the sacramental rites of the church, </a:t>
            </a:r>
            <a:r>
              <a:rPr lang="en"/>
              <a:t>and</a:t>
            </a:r>
            <a:r>
              <a:rPr lang="en"/>
              <a:t> the church year.”</a:t>
            </a:r>
            <a:endParaRPr/>
          </a:p>
          <a:p>
            <a:pPr indent="-304958" lvl="0" marL="457200" rtl="0" algn="l">
              <a:spcBef>
                <a:spcPts val="0"/>
              </a:spcBef>
              <a:spcAft>
                <a:spcPts val="0"/>
              </a:spcAft>
              <a:buSzPct val="100000"/>
              <a:buChar char="●"/>
            </a:pPr>
            <a:r>
              <a:rPr lang="en"/>
              <a:t>“While liturgical catechesis does not give a syllabus for doctrinal curriculum, it seeks to reveal and uncover the basic </a:t>
            </a:r>
            <a:r>
              <a:rPr lang="en"/>
              <a:t>truths</a:t>
            </a:r>
            <a:r>
              <a:rPr lang="en"/>
              <a:t> of our faith inherent in the liturgy.”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Let’s look at what the Rite book has to say about using “</a:t>
            </a:r>
            <a:r>
              <a:rPr b="1" lang="en"/>
              <a:t>a suitable catechesis accommodated to the Liturgical year</a:t>
            </a:r>
            <a:r>
              <a:rPr lang="en"/>
              <a:t>.” Rite Book §75:1</a:t>
            </a:r>
            <a:endParaRPr/>
          </a:p>
          <a:p>
            <a:pPr indent="0" lvl="0" marL="0" rtl="0" algn="l">
              <a:spcBef>
                <a:spcPts val="1200"/>
              </a:spcBef>
              <a:spcAft>
                <a:spcPts val="1200"/>
              </a:spcAft>
              <a:buNone/>
            </a:pPr>
            <a:r>
              <a:t/>
            </a:r>
            <a:endParaRPr/>
          </a:p>
        </p:txBody>
      </p:sp>
      <p:pic>
        <p:nvPicPr>
          <p:cNvPr id="309" name="Google Shape;309;p18"/>
          <p:cNvPicPr preferRelativeResize="0"/>
          <p:nvPr/>
        </p:nvPicPr>
        <p:blipFill rotWithShape="1">
          <a:blip r:embed="rId3">
            <a:alphaModFix/>
          </a:blip>
          <a:srcRect b="10568" l="0" r="0" t="10560"/>
          <a:stretch/>
        </p:blipFill>
        <p:spPr>
          <a:xfrm>
            <a:off x="5496600" y="321925"/>
            <a:ext cx="2952751" cy="155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9" title="A suitable catechesis RCIA 75.1.mp4">
            <a:hlinkClick r:id="rId3"/>
          </p:cNvPr>
          <p:cNvPicPr preferRelativeResize="0"/>
          <p:nvPr/>
        </p:nvPicPr>
        <p:blipFill>
          <a:blip r:embed="rId4">
            <a:alphaModFix/>
          </a:blip>
          <a:stretch>
            <a:fillRect/>
          </a:stretch>
        </p:blipFill>
        <p:spPr>
          <a:xfrm>
            <a:off x="623450" y="0"/>
            <a:ext cx="791442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Catechumenate (is a process)</a:t>
            </a:r>
            <a:endParaRPr/>
          </a:p>
        </p:txBody>
      </p:sp>
      <p:sp>
        <p:nvSpPr>
          <p:cNvPr id="320" name="Google Shape;320;p20"/>
          <p:cNvSpPr txBox="1"/>
          <p:nvPr>
            <p:ph idx="1" type="body"/>
          </p:nvPr>
        </p:nvSpPr>
        <p:spPr>
          <a:xfrm>
            <a:off x="1260150" y="1535700"/>
            <a:ext cx="7030500" cy="3607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“Wise teachers convinced me that humor is acceptable and storytelling a must. We start by asking a question and letting it hang in the air rather </a:t>
            </a:r>
            <a:r>
              <a:rPr lang="en"/>
              <a:t>than</a:t>
            </a:r>
            <a:r>
              <a:rPr lang="en"/>
              <a:t> </a:t>
            </a:r>
            <a:r>
              <a:rPr lang="en"/>
              <a:t>shutting</a:t>
            </a:r>
            <a:r>
              <a:rPr lang="en"/>
              <a:t> down </a:t>
            </a:r>
            <a:r>
              <a:rPr lang="en"/>
              <a:t>conversation</a:t>
            </a:r>
            <a:r>
              <a:rPr lang="en"/>
              <a:t> or </a:t>
            </a:r>
            <a:r>
              <a:rPr lang="en"/>
              <a:t>curiosity</a:t>
            </a:r>
            <a:r>
              <a:rPr lang="en"/>
              <a:t> by simply defining the </a:t>
            </a:r>
            <a:r>
              <a:rPr lang="en"/>
              <a:t>answer</a:t>
            </a:r>
            <a:r>
              <a:rPr lang="en"/>
              <a:t> </a:t>
            </a:r>
            <a:r>
              <a:rPr lang="en"/>
              <a:t>and</a:t>
            </a:r>
            <a:r>
              <a:rPr lang="en"/>
              <a:t> dusting off our hands. Pastoral care opens a process </a:t>
            </a:r>
            <a:r>
              <a:rPr lang="en"/>
              <a:t>when</a:t>
            </a:r>
            <a:r>
              <a:rPr lang="en"/>
              <a:t> we listen to why a marriage failed, </a:t>
            </a:r>
            <a:r>
              <a:rPr lang="en"/>
              <a:t>why</a:t>
            </a:r>
            <a:r>
              <a:rPr lang="en"/>
              <a:t> a person has been away from the sacraments for years, or why someone is alienated by an </a:t>
            </a:r>
            <a:r>
              <a:rPr lang="en"/>
              <a:t>experience</a:t>
            </a:r>
            <a:r>
              <a:rPr lang="en"/>
              <a:t> they’ve had in a religious </a:t>
            </a:r>
            <a:r>
              <a:rPr lang="en"/>
              <a:t>setting</a:t>
            </a:r>
            <a:r>
              <a:rPr lang="en"/>
              <a:t>. We opt to dominate the space when we merely tell people why their behaviour is in violation of canon such-and-such and what the penalty will be for persisting on this path.”  Alice Camille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US Catholic. </a:t>
            </a:r>
            <a:r>
              <a:rPr b="1" lang="en"/>
              <a:t>Faith formation should be a conversation, not a lecture</a:t>
            </a:r>
            <a:br>
              <a:rPr b="1" lang="en"/>
            </a:br>
            <a:r>
              <a:rPr b="1" lang="en"/>
              <a:t>When catechesis relies too much on dominance it misses the mark</a:t>
            </a:r>
            <a:r>
              <a:rPr lang="en"/>
              <a:t>. Published May 11, 2022.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4" name="Shape 324"/>
        <p:cNvGrpSpPr/>
        <p:nvPr/>
      </p:nvGrpSpPr>
      <p:grpSpPr>
        <a:xfrm>
          <a:off x="0" y="0"/>
          <a:ext cx="0" cy="0"/>
          <a:chOff x="0" y="0"/>
          <a:chExt cx="0" cy="0"/>
        </a:xfrm>
      </p:grpSpPr>
      <p:sp>
        <p:nvSpPr>
          <p:cNvPr id="325" name="Google Shape;325;p21"/>
          <p:cNvSpPr txBox="1"/>
          <p:nvPr>
            <p:ph type="title"/>
          </p:nvPr>
        </p:nvSpPr>
        <p:spPr>
          <a:xfrm>
            <a:off x="2002925" y="278975"/>
            <a:ext cx="4568700" cy="96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6698"/>
              <a:buNone/>
            </a:pPr>
            <a:r>
              <a:rPr lang="en" sz="2120"/>
              <a:t>Accommodate</a:t>
            </a:r>
            <a:r>
              <a:rPr lang="en" sz="2120"/>
              <a:t> to the liturgical year </a:t>
            </a:r>
            <a:endParaRPr sz="2120"/>
          </a:p>
          <a:p>
            <a:pPr indent="0" lvl="0" marL="0" rtl="0" algn="l">
              <a:spcBef>
                <a:spcPts val="0"/>
              </a:spcBef>
              <a:spcAft>
                <a:spcPts val="0"/>
              </a:spcAft>
              <a:buSzPct val="46698"/>
              <a:buNone/>
            </a:pPr>
            <a:r>
              <a:rPr lang="en" sz="2120"/>
              <a:t>The natural order of life. </a:t>
            </a:r>
            <a:endParaRPr sz="2120"/>
          </a:p>
          <a:p>
            <a:pPr indent="0" lvl="0" marL="0" rtl="0" algn="l">
              <a:spcBef>
                <a:spcPts val="0"/>
              </a:spcBef>
              <a:spcAft>
                <a:spcPts val="0"/>
              </a:spcAft>
              <a:buSzPct val="46698"/>
              <a:buNone/>
            </a:pPr>
            <a:r>
              <a:rPr lang="en" sz="2120"/>
              <a:t>Become whom you eat.	 </a:t>
            </a:r>
            <a:endParaRPr sz="2120"/>
          </a:p>
        </p:txBody>
      </p:sp>
      <p:sp>
        <p:nvSpPr>
          <p:cNvPr id="326" name="Google Shape;326;p21"/>
          <p:cNvSpPr txBox="1"/>
          <p:nvPr>
            <p:ph idx="1" type="body"/>
          </p:nvPr>
        </p:nvSpPr>
        <p:spPr>
          <a:xfrm>
            <a:off x="709100" y="1560600"/>
            <a:ext cx="8169600" cy="312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Spring - we hear of new life. </a:t>
            </a:r>
            <a:endParaRPr/>
          </a:p>
          <a:p>
            <a:pPr indent="0" lvl="0" marL="0" rtl="0" algn="l">
              <a:spcBef>
                <a:spcPts val="1200"/>
              </a:spcBef>
              <a:spcAft>
                <a:spcPts val="0"/>
              </a:spcAft>
              <a:buNone/>
            </a:pPr>
            <a:r>
              <a:rPr lang="en"/>
              <a:t>Summer - we hear of Euchartistic life Jesus defines who He is and How we are to be.  (I Am discourses).</a:t>
            </a:r>
            <a:endParaRPr/>
          </a:p>
          <a:p>
            <a:pPr indent="0" lvl="0" marL="0" rtl="0" algn="l">
              <a:spcBef>
                <a:spcPts val="1200"/>
              </a:spcBef>
              <a:spcAft>
                <a:spcPts val="0"/>
              </a:spcAft>
              <a:buNone/>
            </a:pPr>
            <a:r>
              <a:rPr lang="en"/>
              <a:t>Fall - we hear of the end times and reflect on where we have been and what we have done and heaven.</a:t>
            </a:r>
            <a:endParaRPr/>
          </a:p>
          <a:p>
            <a:pPr indent="0" lvl="0" marL="0" rtl="0" algn="l">
              <a:spcBef>
                <a:spcPts val="1200"/>
              </a:spcBef>
              <a:spcAft>
                <a:spcPts val="0"/>
              </a:spcAft>
              <a:buNone/>
            </a:pPr>
            <a:r>
              <a:rPr lang="en"/>
              <a:t>Winter - We celebrate the birth of Christ the holiness of people and family life, baptism.</a:t>
            </a:r>
            <a:endParaRPr/>
          </a:p>
          <a:p>
            <a:pPr indent="0" lvl="0" marL="0" rtl="0" algn="l">
              <a:spcBef>
                <a:spcPts val="1200"/>
              </a:spcBef>
              <a:spcAft>
                <a:spcPts val="0"/>
              </a:spcAft>
              <a:buNone/>
            </a:pPr>
            <a:r>
              <a:rPr lang="en"/>
              <a:t>One full </a:t>
            </a:r>
            <a:r>
              <a:rPr lang="en"/>
              <a:t>liturgical year allows the catechumen to  feast!  It allows them to  experience the heart beat of the life of the church, the body of Christ. It is through our feasting and fasting reflected through the lectionary and celebrated in the liturgical year that we are fed and nourished and trained to become like St. Francis exhorts, little Christs.</a:t>
            </a:r>
            <a:endParaRPr/>
          </a:p>
          <a:p>
            <a:pPr indent="0" lvl="0" marL="0" rtl="0" algn="ctr">
              <a:spcBef>
                <a:spcPts val="1200"/>
              </a:spcBef>
              <a:spcAft>
                <a:spcPts val="1200"/>
              </a:spcAft>
              <a:buNone/>
            </a:pPr>
            <a:r>
              <a:rPr b="1" lang="en" sz="1600">
                <a:solidFill>
                  <a:srgbClr val="202124"/>
                </a:solidFill>
              </a:rPr>
              <a:t>Become whom you eat    </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