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Periodo</a:t>
            </a: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</a:t>
            </a:r>
            <a:r>
              <a:rPr lang="en-US" sz="6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Catecumenado</a:t>
            </a:r>
            <a:endParaRPr lang="es-MX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9602787" cy="1832971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Escritura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la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doctrina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Kathy Kelly Huey/Dr. Luis Guzman</a:t>
            </a:r>
            <a:endParaRPr 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Content Placeholder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775" y="1"/>
            <a:ext cx="6753225" cy="230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85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1650" y="624110"/>
            <a:ext cx="9732961" cy="1280890"/>
          </a:xfrm>
        </p:spPr>
        <p:txBody>
          <a:bodyPr>
            <a:noAutofit/>
          </a:bodyPr>
          <a:lstStyle/>
          <a:p>
            <a:r>
              <a:rPr lang="es-MX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 Temas del </a:t>
            </a:r>
            <a:r>
              <a:rPr lang="es-MX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Credo en el año litúrgico</a:t>
            </a:r>
            <a:endParaRPr lang="es-MX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35200" y="2133600"/>
            <a:ext cx="4667876" cy="4521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Creo en Dios Padre, Todopoderoso, Creador del cielo y de la tierra: agosto</a:t>
            </a:r>
          </a:p>
          <a:p>
            <a:pPr marL="0" indent="0">
              <a:buNone/>
            </a:pP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Y en Jesucristo, su Hijo unigénito, nuestro Señor: septiembre / junio</a:t>
            </a:r>
          </a:p>
          <a:p>
            <a:pPr marL="0" indent="0">
              <a:buNone/>
            </a:pP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Quien fue concebido por el Espíritu Santo, nacido de la Virgen María: (agosto, diciembre)</a:t>
            </a:r>
          </a:p>
          <a:p>
            <a:pPr marL="0" indent="0">
              <a:buNone/>
            </a:pP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Sufrió bajo Poncio Pilato; fue crucificado, muerto y sepultado: Descendió al infierno: (Purificación, Cuaresma)</a:t>
            </a:r>
          </a:p>
          <a:p>
            <a:pPr marL="0" indent="0">
              <a:buNone/>
            </a:pP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Al tercer día resucitó de entre los muertos (Cuaresma) (Pascua)</a:t>
            </a:r>
          </a:p>
          <a:p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MX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7190746" y="2126222"/>
            <a:ext cx="4823453" cy="452857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Ascendió al cielo y se sienta a la diestra de Dios Padre Todopoderoso: (Pentecostés, </a:t>
            </a: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Mistagógia)</a:t>
            </a:r>
          </a:p>
          <a:p>
            <a:pPr marL="0" indent="0">
              <a:buNone/>
            </a:pP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De allí vendrá a juzgar a los vivos y a los muertos: (octubre)</a:t>
            </a:r>
          </a:p>
          <a:p>
            <a:pPr marL="0" indent="0">
              <a:buNone/>
            </a:pP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Creo en el Espíritu Santo: Diciembre/Temporada de Pascua</a:t>
            </a:r>
          </a:p>
          <a:p>
            <a:pPr marL="0" indent="0">
              <a:buNone/>
            </a:pP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 Creo en la santa Iglesia Católica: la comunión de los santos: octubre/noviembre</a:t>
            </a:r>
          </a:p>
          <a:p>
            <a:pPr marL="0" indent="0">
              <a:buNone/>
            </a:pP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10. El perdón de los pecados: Cuaresma</a:t>
            </a:r>
          </a:p>
          <a:p>
            <a:pPr marL="0" indent="0">
              <a:buNone/>
            </a:pP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1l. La resurrección del cuerpo: tiempo de Pascua</a:t>
            </a:r>
          </a:p>
          <a:p>
            <a:pPr marL="0" indent="0">
              <a:buNone/>
            </a:pP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12. Y la vida eterna. Amén. Temporada de Pascua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7735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Fundamentos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nuestra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Fe</a:t>
            </a:r>
            <a:endParaRPr lang="es-MX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981200" y="1657350"/>
            <a:ext cx="10210800" cy="5219700"/>
          </a:xfrm>
        </p:spPr>
        <p:txBody>
          <a:bodyPr>
            <a:normAutofit/>
          </a:bodyPr>
          <a:lstStyle/>
          <a:p>
            <a:r>
              <a:rPr lang="es-MX" sz="2400" b="1" dirty="0"/>
              <a:t>Centrarse en el misterio </a:t>
            </a:r>
            <a:r>
              <a:rPr lang="es-MX" sz="2400" b="1" dirty="0" smtClean="0"/>
              <a:t>del </a:t>
            </a:r>
            <a:r>
              <a:rPr lang="es-MX" sz="2400" b="1" dirty="0"/>
              <a:t>dogma de la Iglesia encapsulado en el Credo y el Padre Nuestro, los dones y frutos del Espíritu Santo, los pecados </a:t>
            </a:r>
            <a:r>
              <a:rPr lang="es-MX" sz="2400" b="1" dirty="0" smtClean="0"/>
              <a:t>capitales</a:t>
            </a:r>
            <a:r>
              <a:rPr lang="es-MX" sz="2400" b="1" dirty="0"/>
              <a:t>, las virtudes </a:t>
            </a:r>
            <a:r>
              <a:rPr lang="es-MX" sz="2400" b="1" dirty="0" smtClean="0"/>
              <a:t>teologales y las </a:t>
            </a:r>
            <a:r>
              <a:rPr lang="es-MX" sz="2400" b="1" dirty="0"/>
              <a:t>bienaventuranzas.</a:t>
            </a:r>
          </a:p>
          <a:p>
            <a:r>
              <a:rPr lang="es-MX" sz="2400" b="1" dirty="0" smtClean="0"/>
              <a:t>Debemos </a:t>
            </a:r>
            <a:r>
              <a:rPr lang="es-MX" sz="2400" b="1" dirty="0"/>
              <a:t>usar el Credo y el Padre Nuestro como fundamentos para la doctrina porque estos son 2 pilares centrales de nuestra fe. </a:t>
            </a:r>
            <a:endParaRPr lang="es-MX" sz="2400" b="1" dirty="0" smtClean="0"/>
          </a:p>
          <a:p>
            <a:r>
              <a:rPr lang="es-MX" sz="2400" b="1" dirty="0" smtClean="0"/>
              <a:t>Presentamos </a:t>
            </a:r>
            <a:r>
              <a:rPr lang="es-MX" sz="2400" b="1" dirty="0"/>
              <a:t>el Credo y el Padre Nuestro a los catecúmenos durante la Purificación y la Iluminación; esperamos que ya estén </a:t>
            </a:r>
            <a:r>
              <a:rPr lang="es-MX" sz="2400" b="1" dirty="0" smtClean="0"/>
              <a:t>cambiando (convirtiendo) </a:t>
            </a:r>
            <a:r>
              <a:rPr lang="es-MX" sz="2400" b="1" dirty="0"/>
              <a:t>sus vidas y estén listos para hacer un pacto con Dios a través de estos misterios.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33573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377371"/>
            <a:ext cx="8911687" cy="1527629"/>
          </a:xfrm>
        </p:spPr>
        <p:txBody>
          <a:bodyPr>
            <a:normAutofit fontScale="90000"/>
          </a:bodyPr>
          <a:lstStyle/>
          <a:p>
            <a:r>
              <a:rPr lang="es-MX" dirty="0"/>
              <a:t>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peticiones del Padre Nuestro - busque temas provenientes del Leccionario y lo que está ocurriendo en la vida hoy</a:t>
            </a:r>
            <a:r>
              <a:rPr lang="es-MX" dirty="0" smtClean="0"/>
              <a:t>.</a:t>
            </a:r>
            <a:r>
              <a:rPr lang="es-MX" sz="1600" dirty="0" smtClean="0"/>
              <a:t>(Mateo 6, 9 – 13)</a:t>
            </a: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705350" y="2133600"/>
            <a:ext cx="7466012" cy="4724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s-MX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Padre Nuestro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s-MX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Santificado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s-MX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Venga a Nosotros (1)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s-MX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Hágase tu Voluntad (2)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s-MX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Danos hoy (3)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s-MX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Perdona nos (4)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s-MX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 nosotros perdonamos (5)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s-MX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nos dejes caer (6)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s-MX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Líbranos (7)</a:t>
            </a:r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305" y="2133600"/>
            <a:ext cx="3771845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840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0"/>
            <a:ext cx="10617200" cy="1905000"/>
          </a:xfrm>
        </p:spPr>
        <p:txBody>
          <a:bodyPr>
            <a:normAutofit fontScale="90000"/>
          </a:bodyPr>
          <a:lstStyle/>
          <a:p>
            <a:r>
              <a:rPr lang="es-MX" dirty="0"/>
              <a:t>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co</a:t>
            </a:r>
            <a:r>
              <a:rPr lang="es-MX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mprensión de las relaciones correctas o la justicia se mejora aún más con conversaciones fundamentales con el Espíritu Santo. </a:t>
            </a:r>
            <a:r>
              <a:rPr lang="es-MX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Tener en cuenta esto </a:t>
            </a:r>
            <a:r>
              <a:rPr lang="es-MX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lecciones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apropiadas o en una sesión independiente durante la temporada de Pascua con referencias constantes a ellos</a:t>
            </a:r>
            <a:r>
              <a:rPr lang="es-MX" dirty="0"/>
              <a:t>.</a:t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74800" y="3080378"/>
            <a:ext cx="3911600" cy="3777622"/>
          </a:xfrm>
        </p:spPr>
        <p:txBody>
          <a:bodyPr/>
          <a:lstStyle/>
          <a:p>
            <a:r>
              <a:rPr lang="es-MX" dirty="0" smtClean="0"/>
              <a:t>Dones del Espíritu Santo</a:t>
            </a:r>
          </a:p>
          <a:p>
            <a:pPr marL="0" indent="0">
              <a:buNone/>
            </a:pPr>
            <a:r>
              <a:rPr lang="es-MX" b="1" dirty="0" smtClean="0"/>
              <a:t>Sabiduría</a:t>
            </a:r>
          </a:p>
          <a:p>
            <a:pPr marL="0" indent="0">
              <a:buNone/>
            </a:pPr>
            <a:r>
              <a:rPr lang="es-MX" b="1" dirty="0" smtClean="0"/>
              <a:t>Entendimiento/ </a:t>
            </a:r>
            <a:r>
              <a:rPr lang="es-MX" b="1" dirty="0" err="1" smtClean="0"/>
              <a:t>Comprension</a:t>
            </a:r>
            <a:endParaRPr lang="es-MX" b="1" dirty="0" smtClean="0"/>
          </a:p>
          <a:p>
            <a:pPr marL="0" indent="0">
              <a:buNone/>
            </a:pPr>
            <a:r>
              <a:rPr lang="es-MX" b="1" dirty="0" smtClean="0"/>
              <a:t>Consejo </a:t>
            </a:r>
          </a:p>
          <a:p>
            <a:pPr marL="0" indent="0">
              <a:buNone/>
            </a:pPr>
            <a:r>
              <a:rPr lang="es-MX" b="1" dirty="0" smtClean="0"/>
              <a:t>Fortaleza</a:t>
            </a:r>
          </a:p>
          <a:p>
            <a:pPr marL="0" indent="0">
              <a:buNone/>
            </a:pPr>
            <a:r>
              <a:rPr lang="es-MX" b="1" dirty="0" smtClean="0"/>
              <a:t>Conocimiento </a:t>
            </a:r>
          </a:p>
          <a:p>
            <a:pPr marL="0" indent="0">
              <a:buNone/>
            </a:pPr>
            <a:r>
              <a:rPr lang="es-MX" b="1" dirty="0" smtClean="0"/>
              <a:t>Piedad </a:t>
            </a:r>
          </a:p>
          <a:p>
            <a:pPr marL="0" indent="0">
              <a:buNone/>
            </a:pPr>
            <a:r>
              <a:rPr lang="es-MX" b="1" dirty="0" smtClean="0"/>
              <a:t>Temor del Señor. </a:t>
            </a:r>
          </a:p>
          <a:p>
            <a:endParaRPr lang="es-MX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486400" y="3080378"/>
            <a:ext cx="6705599" cy="3777622"/>
          </a:xfrm>
        </p:spPr>
        <p:txBody>
          <a:bodyPr/>
          <a:lstStyle/>
          <a:p>
            <a:r>
              <a:rPr lang="es-MX" dirty="0" smtClean="0"/>
              <a:t>Frutos del Espíritu Santo</a:t>
            </a:r>
          </a:p>
          <a:p>
            <a:pPr marL="0" indent="0">
              <a:buNone/>
            </a:pPr>
            <a:r>
              <a:rPr lang="es-MX" b="1" dirty="0" smtClean="0"/>
              <a:t>1</a:t>
            </a:r>
            <a:r>
              <a:rPr lang="es-MX" b="1" dirty="0"/>
              <a:t>. </a:t>
            </a:r>
            <a:r>
              <a:rPr lang="es-MX" b="1" dirty="0" smtClean="0"/>
              <a:t>Caridad                     </a:t>
            </a:r>
            <a:r>
              <a:rPr lang="es-MX" b="1" dirty="0"/>
              <a:t>7. Generosidad </a:t>
            </a:r>
          </a:p>
          <a:p>
            <a:pPr marL="0" indent="0">
              <a:buNone/>
            </a:pPr>
            <a:r>
              <a:rPr lang="es-MX" b="1" dirty="0"/>
              <a:t>2. </a:t>
            </a:r>
            <a:r>
              <a:rPr lang="es-MX" b="1" dirty="0" smtClean="0"/>
              <a:t>Alegría                       </a:t>
            </a:r>
            <a:r>
              <a:rPr lang="es-MX" b="1" dirty="0"/>
              <a:t>8. Dulzura</a:t>
            </a:r>
          </a:p>
          <a:p>
            <a:pPr marL="0" indent="0">
              <a:buNone/>
            </a:pPr>
            <a:r>
              <a:rPr lang="es-MX" b="1" dirty="0" smtClean="0"/>
              <a:t>3</a:t>
            </a:r>
            <a:r>
              <a:rPr lang="es-MX" b="1" dirty="0"/>
              <a:t>. Paz </a:t>
            </a:r>
            <a:r>
              <a:rPr lang="es-MX" b="1" dirty="0" smtClean="0"/>
              <a:t>                            9</a:t>
            </a:r>
            <a:r>
              <a:rPr lang="es-MX" b="1" dirty="0"/>
              <a:t>. Fidelidad   </a:t>
            </a:r>
          </a:p>
          <a:p>
            <a:pPr marL="0" indent="0">
              <a:buNone/>
            </a:pPr>
            <a:r>
              <a:rPr lang="es-MX" b="1" dirty="0" smtClean="0"/>
              <a:t>4</a:t>
            </a:r>
            <a:r>
              <a:rPr lang="es-MX" b="1" dirty="0"/>
              <a:t>. Paciencia </a:t>
            </a:r>
            <a:r>
              <a:rPr lang="es-MX" b="1" dirty="0" smtClean="0"/>
              <a:t>               10</a:t>
            </a:r>
            <a:r>
              <a:rPr lang="es-MX" b="1" dirty="0"/>
              <a:t>. Modestia   </a:t>
            </a:r>
          </a:p>
          <a:p>
            <a:pPr marL="0" indent="0">
              <a:buNone/>
            </a:pPr>
            <a:r>
              <a:rPr lang="es-MX" b="1" dirty="0" smtClean="0"/>
              <a:t>5</a:t>
            </a:r>
            <a:r>
              <a:rPr lang="es-MX" b="1" dirty="0"/>
              <a:t>. Amabilidad </a:t>
            </a:r>
            <a:r>
              <a:rPr lang="es-MX" b="1" dirty="0" smtClean="0"/>
              <a:t>             11</a:t>
            </a:r>
            <a:r>
              <a:rPr lang="es-MX" b="1" dirty="0"/>
              <a:t>. Autocontrol </a:t>
            </a:r>
          </a:p>
          <a:p>
            <a:pPr marL="0" indent="0">
              <a:buNone/>
            </a:pPr>
            <a:r>
              <a:rPr lang="es-MX" b="1" dirty="0"/>
              <a:t>6. Bondad </a:t>
            </a:r>
            <a:r>
              <a:rPr lang="es-MX" b="1" dirty="0" smtClean="0"/>
              <a:t>                   12</a:t>
            </a:r>
            <a:r>
              <a:rPr lang="es-MX" b="1" dirty="0"/>
              <a:t>. </a:t>
            </a:r>
            <a:r>
              <a:rPr lang="es-MX" b="1" dirty="0" smtClean="0"/>
              <a:t>Castidad</a:t>
            </a:r>
          </a:p>
          <a:p>
            <a:pPr marL="0" indent="0">
              <a:buNone/>
            </a:pPr>
            <a:r>
              <a:rPr lang="es-MX" dirty="0"/>
              <a:t>Usted puede dar vida a la Escritura preguntando quién en la Escritura ejemplificó o llegó a comprender los dones/frutos.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8257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Recursos</a:t>
            </a:r>
            <a:endParaRPr lang="es-MX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23012" y="624110"/>
            <a:ext cx="5868988" cy="6564090"/>
          </a:xfrm>
        </p:spPr>
        <p:txBody>
          <a:bodyPr>
            <a:normAutofit fontScale="92500"/>
          </a:bodyPr>
          <a:lstStyle/>
          <a:p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Ejemplo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2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Tesalonicenses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3, 7 – 12 </a:t>
            </a:r>
            <a:endParaRPr lang="es-MX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MX" sz="2200" b="1" dirty="0" smtClean="0"/>
              <a:t>Dios </a:t>
            </a:r>
            <a:r>
              <a:rPr lang="es-MX" sz="2200" b="1" dirty="0"/>
              <a:t>nos habla a través de su palabra. A través de la palabra viva.  </a:t>
            </a:r>
            <a:r>
              <a:rPr lang="es-MX" sz="2200" b="1" dirty="0" smtClean="0"/>
              <a:t>                            La </a:t>
            </a:r>
            <a:r>
              <a:rPr lang="es-MX" sz="2200" b="1" dirty="0"/>
              <a:t>presencia sacramental de </a:t>
            </a:r>
            <a:r>
              <a:rPr lang="es-MX" sz="2200" b="1" dirty="0" smtClean="0"/>
              <a:t>Su </a:t>
            </a:r>
            <a:r>
              <a:rPr lang="es-MX" sz="2200" b="1" dirty="0"/>
              <a:t>PRESENCIA REAL </a:t>
            </a:r>
            <a:r>
              <a:rPr lang="es-MX" sz="2200" b="1" dirty="0" smtClean="0"/>
              <a:t>viva </a:t>
            </a:r>
            <a:r>
              <a:rPr lang="es-MX" sz="2200" b="1" dirty="0"/>
              <a:t>en su </a:t>
            </a:r>
            <a:r>
              <a:rPr lang="es-MX" sz="2200" b="1" dirty="0" smtClean="0"/>
              <a:t>palabra, </a:t>
            </a:r>
            <a:r>
              <a:rPr lang="es-MX" sz="2200" b="1" dirty="0"/>
              <a:t>en nuestra liturgia</a:t>
            </a:r>
            <a:r>
              <a:rPr lang="es-MX" sz="2200" b="1" dirty="0" smtClean="0"/>
              <a:t>. Lo </a:t>
            </a:r>
            <a:r>
              <a:rPr lang="es-MX" sz="2200" b="1" dirty="0"/>
              <a:t>proclamamos, él nos habla.</a:t>
            </a:r>
          </a:p>
          <a:p>
            <a:r>
              <a:rPr lang="es-MX" sz="2200" b="1" dirty="0"/>
              <a:t>Nuestras conversiones se manifiestan cuando permitimos que la palabra viva penetre en nosotros. </a:t>
            </a:r>
            <a:r>
              <a:rPr lang="es-MX" sz="2200" b="1" dirty="0" smtClean="0"/>
              <a:t>                                Abrir </a:t>
            </a:r>
            <a:r>
              <a:rPr lang="es-MX" sz="2200" b="1" dirty="0"/>
              <a:t>nuestros ojos, corazones y oídos y conectar la historia de Dios con nuestras propias vidas.  </a:t>
            </a:r>
          </a:p>
          <a:p>
            <a:r>
              <a:rPr lang="es-MX" sz="2200" b="1" dirty="0"/>
              <a:t>¿Cuáles son algunos de los temas de la sesión que podrías pensar que fluyen de la lectura que acabamos de leer</a:t>
            </a:r>
            <a:r>
              <a:rPr lang="es-MX" sz="2200" b="1" dirty="0" smtClean="0"/>
              <a:t>?</a:t>
            </a:r>
            <a:endParaRPr lang="es-MX" b="1" dirty="0"/>
          </a:p>
          <a:p>
            <a:endParaRPr lang="es-MX" b="1" dirty="0"/>
          </a:p>
          <a:p>
            <a:endParaRPr lang="es-MX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939800" y="1905000"/>
            <a:ext cx="5383211" cy="4953000"/>
          </a:xfrm>
        </p:spPr>
        <p:txBody>
          <a:bodyPr>
            <a:normAutofit fontScale="92500"/>
          </a:bodyPr>
          <a:lstStyle/>
          <a:p>
            <a:r>
              <a:rPr lang="es-MX" sz="2800" b="1" dirty="0"/>
              <a:t>Es importante darse cuenta de que </a:t>
            </a:r>
            <a:r>
              <a:rPr lang="es-MX" sz="2800" b="1" dirty="0" smtClean="0"/>
              <a:t>no hay que inventar el “hilo negro”. </a:t>
            </a:r>
          </a:p>
          <a:p>
            <a:r>
              <a:rPr lang="es-MX" sz="2800" b="1" dirty="0" smtClean="0"/>
              <a:t>Hay muchos </a:t>
            </a:r>
            <a:r>
              <a:rPr lang="es-MX" sz="2800" b="1" dirty="0"/>
              <a:t>recursos que proporcionan </a:t>
            </a:r>
            <a:r>
              <a:rPr lang="es-MX" sz="2800" b="1" dirty="0" smtClean="0"/>
              <a:t>las lecturas </a:t>
            </a:r>
            <a:r>
              <a:rPr lang="es-MX" sz="2800" b="1" dirty="0"/>
              <a:t>dominicales o </a:t>
            </a:r>
            <a:r>
              <a:rPr lang="es-MX" sz="2800" b="1" dirty="0" smtClean="0"/>
              <a:t>se crearan temas </a:t>
            </a:r>
            <a:r>
              <a:rPr lang="es-MX" sz="2800" b="1" dirty="0"/>
              <a:t>que fluyen naturalmente de las lecturas con preguntas para hacer</a:t>
            </a:r>
            <a:r>
              <a:rPr lang="es-MX" sz="2800" b="1" dirty="0" smtClean="0"/>
              <a:t>.</a:t>
            </a:r>
          </a:p>
          <a:p>
            <a:r>
              <a:rPr lang="en-US" sz="2800" b="1" dirty="0" smtClean="0"/>
              <a:t>El </a:t>
            </a:r>
            <a:r>
              <a:rPr lang="es-MX" sz="2800" b="1" dirty="0" smtClean="0"/>
              <a:t>Catecismo de la Iglesia Católica.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93887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727201" y="0"/>
            <a:ext cx="10464800" cy="1905000"/>
          </a:xfrm>
        </p:spPr>
        <p:txBody>
          <a:bodyPr>
            <a:normAutofit fontScale="90000"/>
          </a:bodyPr>
          <a:lstStyle/>
          <a:p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justicia es uno de los temas.</a:t>
            </a:r>
            <a:b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cualidad de personas fieles que aman a Dios y por lo tanto aman a su prójimo. Tesalónica estaba en medio de un problema práctico. </a:t>
            </a: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 del mundo era inminente. ¿Te suena familiar?</a:t>
            </a:r>
            <a:b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66800" y="2590800"/>
            <a:ext cx="11125200" cy="4267200"/>
          </a:xfrm>
        </p:spPr>
        <p:txBody>
          <a:bodyPr/>
          <a:lstStyle/>
          <a:p>
            <a:r>
              <a:rPr lang="es-MX" b="1" dirty="0"/>
              <a:t>1. Discusión sobre la </a:t>
            </a:r>
            <a:r>
              <a:rPr lang="es-MX" b="1" dirty="0" smtClean="0"/>
              <a:t>justicia</a:t>
            </a:r>
            <a:r>
              <a:rPr lang="es-MX" dirty="0" smtClean="0"/>
              <a:t>.  La </a:t>
            </a:r>
            <a:r>
              <a:rPr lang="es-MX" dirty="0"/>
              <a:t>justicia regula las relaciones entre aquellos que están separados unos de otros y extraños entre sí.  </a:t>
            </a:r>
            <a:r>
              <a:rPr lang="es-MX" dirty="0" smtClean="0"/>
              <a:t>El </a:t>
            </a:r>
            <a:r>
              <a:rPr lang="es-MX" dirty="0"/>
              <a:t>Papa Pablo </a:t>
            </a:r>
            <a:r>
              <a:rPr lang="es-MX" dirty="0" smtClean="0"/>
              <a:t>VI dice: </a:t>
            </a:r>
            <a:r>
              <a:rPr lang="es-MX" b="1" i="1" dirty="0"/>
              <a:t>"si quieres paz, trabaja por la justicia".</a:t>
            </a:r>
          </a:p>
          <a:p>
            <a:r>
              <a:rPr lang="es-MX" b="1" dirty="0"/>
              <a:t>2. Discusión sobre la sucesión apostólica </a:t>
            </a:r>
          </a:p>
          <a:p>
            <a:r>
              <a:rPr lang="es-MX" dirty="0"/>
              <a:t>3. </a:t>
            </a:r>
            <a:r>
              <a:rPr lang="es-MX" b="1" dirty="0"/>
              <a:t>Discusión sobre la Doctrina Social </a:t>
            </a:r>
            <a:r>
              <a:rPr lang="es-MX" b="1" dirty="0" smtClean="0"/>
              <a:t>Católica</a:t>
            </a:r>
            <a:r>
              <a:rPr lang="es-MX" dirty="0" smtClean="0"/>
              <a:t>. Heredar </a:t>
            </a:r>
            <a:r>
              <a:rPr lang="es-MX" dirty="0"/>
              <a:t>derechos de las personas, necesidad y responsabilidad de trabajo para todos.  </a:t>
            </a:r>
          </a:p>
          <a:p>
            <a:r>
              <a:rPr lang="es-MX" dirty="0"/>
              <a:t>4. </a:t>
            </a:r>
            <a:r>
              <a:rPr lang="es-MX" b="1" dirty="0"/>
              <a:t>Discusión sobre los 10 </a:t>
            </a:r>
            <a:r>
              <a:rPr lang="es-MX" b="1" dirty="0" smtClean="0"/>
              <a:t>mandamientos. </a:t>
            </a:r>
            <a:r>
              <a:rPr lang="es-MX" dirty="0" smtClean="0"/>
              <a:t>Reglas de Amor en positivo.</a:t>
            </a:r>
          </a:p>
          <a:p>
            <a:pPr marL="0" indent="0">
              <a:buNone/>
            </a:pPr>
            <a:r>
              <a:rPr lang="es-MX" dirty="0" smtClean="0"/>
              <a:t> </a:t>
            </a:r>
            <a:r>
              <a:rPr lang="es-MX" dirty="0"/>
              <a:t>Si el amor perfecto caracterizara nuestras relaciones y el funcionamiento de este mundo, no habría necesidad de justicia. Esta es la virtud que ayuda a mejorar y refinar el pleno desarrollo del individuo que vive en sociedad.</a:t>
            </a:r>
          </a:p>
          <a:p>
            <a:pPr marL="0" indent="0">
              <a:buNone/>
            </a:pPr>
            <a:r>
              <a:rPr lang="es-MX" dirty="0" smtClean="0"/>
              <a:t>Enseñamos </a:t>
            </a:r>
            <a:r>
              <a:rPr lang="es-MX" dirty="0"/>
              <a:t>lo que los apóstoles enseñaron.</a:t>
            </a:r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80086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268510"/>
            <a:ext cx="8911687" cy="128089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quiero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quiero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o lo 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amo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amo</a:t>
            </a:r>
            <a:endParaRPr lang="es-MX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49400"/>
            <a:ext cx="8915400" cy="5054600"/>
          </a:xfrm>
        </p:spPr>
        <p:txBody>
          <a:bodyPr>
            <a:normAutofit/>
          </a:bodyPr>
          <a:lstStyle/>
          <a:p>
            <a:r>
              <a:rPr lang="es-MX" b="1" dirty="0"/>
              <a:t>Dios no es </a:t>
            </a:r>
            <a:r>
              <a:rPr lang="es-MX" b="1" dirty="0" smtClean="0"/>
              <a:t>una cosa</a:t>
            </a:r>
            <a:r>
              <a:rPr lang="es-MX" dirty="0" smtClean="0"/>
              <a:t>.  </a:t>
            </a:r>
            <a:endParaRPr lang="es-MX" dirty="0"/>
          </a:p>
          <a:p>
            <a:r>
              <a:rPr lang="es-MX" dirty="0"/>
              <a:t>Si nos enfocamos simplemente en los hechos sobre la Iglesia y no en la relación con Dios, estamos perdiendo el punto por completo.</a:t>
            </a:r>
          </a:p>
          <a:p>
            <a:r>
              <a:rPr lang="es-MX" b="1" dirty="0"/>
              <a:t>La Iglesia no es </a:t>
            </a:r>
            <a:r>
              <a:rPr lang="es-MX" b="1" dirty="0" smtClean="0"/>
              <a:t>una cosa</a:t>
            </a:r>
            <a:endParaRPr lang="es-MX" b="1" dirty="0"/>
          </a:p>
          <a:p>
            <a:r>
              <a:rPr lang="es-MX" dirty="0"/>
              <a:t> La relación siempre es lo primero. La historia sigue y luego pasamos a una comprensión de lo que significa la relación (teología), entonces y solo entonces codificamos la relación (Doctrina) ... para ayudarnos a recordar.</a:t>
            </a:r>
          </a:p>
          <a:p>
            <a:r>
              <a:rPr lang="es-MX" b="1" dirty="0"/>
              <a:t>Tú no eres </a:t>
            </a:r>
            <a:r>
              <a:rPr lang="es-MX" b="1" dirty="0" smtClean="0"/>
              <a:t>una cosa</a:t>
            </a:r>
            <a:endParaRPr lang="es-MX" b="1" dirty="0"/>
          </a:p>
          <a:p>
            <a:r>
              <a:rPr lang="es-MX" dirty="0"/>
              <a:t>¿Qué es la doctrina? Es una enseñanza oficial que deriva de la teología después de una larga lucha humana buscando el significado, las implicaciones y su lugar en la fe y la creencia en la </a:t>
            </a:r>
            <a:r>
              <a:rPr lang="es-MX" dirty="0" smtClean="0"/>
              <a:t>fe, como una relación personal. </a:t>
            </a:r>
            <a:endParaRPr lang="es-MX" dirty="0"/>
          </a:p>
          <a:p>
            <a:r>
              <a:rPr lang="es-MX" dirty="0" smtClean="0"/>
              <a:t>No </a:t>
            </a:r>
            <a:r>
              <a:rPr lang="es-MX" dirty="0"/>
              <a:t>lo olviden.</a:t>
            </a:r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515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3954" y="580567"/>
            <a:ext cx="8911687" cy="1280890"/>
          </a:xfrm>
        </p:spPr>
        <p:txBody>
          <a:bodyPr>
            <a:normAutofit/>
          </a:bodyPr>
          <a:lstStyle/>
          <a:p>
            <a:r>
              <a:rPr lang="es-MX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jerarquía de las verdades</a:t>
            </a:r>
            <a:endParaRPr lang="es-MX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724400"/>
          </a:xfrm>
        </p:spPr>
        <p:txBody>
          <a:bodyPr>
            <a:normAutofit/>
          </a:bodyPr>
          <a:lstStyle/>
          <a:p>
            <a:r>
              <a:rPr lang="es-MX" dirty="0"/>
              <a:t>Los principios </a:t>
            </a:r>
            <a:r>
              <a:rPr lang="es-MX" dirty="0" smtClean="0"/>
              <a:t>de </a:t>
            </a:r>
            <a:r>
              <a:rPr lang="es-MX" dirty="0"/>
              <a:t>nuestra fe fluyen de la jerarquía de la verdad</a:t>
            </a:r>
          </a:p>
          <a:p>
            <a:r>
              <a:rPr lang="es-MX" dirty="0"/>
              <a:t>Algunas verdades son más fundamentales </a:t>
            </a:r>
            <a:r>
              <a:rPr lang="es-MX" dirty="0" smtClean="0"/>
              <a:t>(Pero ni </a:t>
            </a:r>
            <a:r>
              <a:rPr lang="es-MX" dirty="0"/>
              <a:t>más ni menos importantes)</a:t>
            </a:r>
          </a:p>
          <a:p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Dogma</a:t>
            </a:r>
            <a:r>
              <a:rPr lang="es-MX" dirty="0"/>
              <a:t>: </a:t>
            </a:r>
            <a:r>
              <a:rPr lang="es-MX" dirty="0" smtClean="0"/>
              <a:t>Enseñanza de la Iglesia (Magisterio), como máxima </a:t>
            </a:r>
            <a:r>
              <a:rPr lang="es-MX" dirty="0"/>
              <a:t>autoridad de </a:t>
            </a:r>
            <a:r>
              <a:rPr lang="es-MX" dirty="0" smtClean="0"/>
              <a:t>verdad de nuestra fe: </a:t>
            </a:r>
            <a:r>
              <a:rPr lang="es-MX" dirty="0"/>
              <a:t>Trinidad, </a:t>
            </a:r>
            <a:r>
              <a:rPr lang="es-MX" dirty="0" smtClean="0"/>
              <a:t>encarnación, asunción, …etc.</a:t>
            </a:r>
            <a:endParaRPr lang="es-MX" dirty="0"/>
          </a:p>
          <a:p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Doctrina</a:t>
            </a:r>
            <a:r>
              <a:rPr lang="es-MX" dirty="0"/>
              <a:t>: Enseñanza oficial basada en la revelación. Deriva de la teología después de una larga lucha sobre el significado, las implicaciones y su lugar en la fe. La doctrina se desarrolla. Enseñanza sobre la fe y la moral.</a:t>
            </a:r>
          </a:p>
          <a:p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Disciplinas</a:t>
            </a:r>
            <a:r>
              <a:rPr lang="es-MX" dirty="0"/>
              <a:t>: Prácticas de la Iglesia para ayudar a nuestro crecimiento en santidad, oración, abstinencia, limosna, etc.</a:t>
            </a:r>
          </a:p>
          <a:p>
            <a:r>
              <a:rPr lang="es-MX" dirty="0"/>
              <a:t> </a:t>
            </a:r>
            <a:r>
              <a:rPr lang="es-MX" dirty="0" smtClean="0"/>
              <a:t>La doctrina </a:t>
            </a:r>
            <a:r>
              <a:rPr lang="es-MX" dirty="0"/>
              <a:t>no </a:t>
            </a:r>
            <a:r>
              <a:rPr lang="es-MX" dirty="0" smtClean="0"/>
              <a:t>es un fin </a:t>
            </a:r>
            <a:r>
              <a:rPr lang="es-MX" dirty="0"/>
              <a:t>en sí </a:t>
            </a:r>
            <a:r>
              <a:rPr lang="es-MX" dirty="0" smtClean="0"/>
              <a:t>misma; nos sirve </a:t>
            </a:r>
            <a:r>
              <a:rPr lang="es-MX" dirty="0"/>
              <a:t>cuando nos </a:t>
            </a:r>
            <a:r>
              <a:rPr lang="es-MX" dirty="0" smtClean="0"/>
              <a:t>lleva </a:t>
            </a:r>
            <a:r>
              <a:rPr lang="es-MX" dirty="0"/>
              <a:t>a una relación vivificante con Cristo.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21336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2017485"/>
          </a:xfrm>
        </p:spPr>
        <p:txBody>
          <a:bodyPr>
            <a:normAutofit fontScale="90000"/>
          </a:bodyPr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debemos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apartarnos del camino de Dios. Dios sabe </a:t>
            </a: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que es mejor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Nada es mejor que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que Dios </a:t>
            </a: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dice y hace.                  ¡Lo que Dios dice; es!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133600"/>
            <a:ext cx="10133012" cy="4724400"/>
          </a:xfrm>
        </p:spPr>
        <p:txBody>
          <a:bodyPr/>
          <a:lstStyle/>
          <a:p>
            <a:r>
              <a:rPr lang="es-MX" b="1" dirty="0"/>
              <a:t>Contamos Su historia, </a:t>
            </a:r>
          </a:p>
          <a:p>
            <a:r>
              <a:rPr lang="es-MX" b="1" dirty="0"/>
              <a:t>señalamos Sus </a:t>
            </a:r>
            <a:r>
              <a:rPr lang="es-MX" b="1" dirty="0" smtClean="0"/>
              <a:t>maravillas, </a:t>
            </a:r>
            <a:endParaRPr lang="es-MX" b="1" dirty="0"/>
          </a:p>
          <a:p>
            <a:r>
              <a:rPr lang="es-MX" b="1" dirty="0"/>
              <a:t>partimos el pan y labramos la tierra (liturgia y eco),</a:t>
            </a:r>
          </a:p>
          <a:p>
            <a:r>
              <a:rPr lang="es-MX" b="1" dirty="0" smtClean="0"/>
              <a:t>oramos </a:t>
            </a:r>
            <a:r>
              <a:rPr lang="es-MX" b="1" dirty="0"/>
              <a:t>y compartimos acerca de cómo DIOS está trabajando en nosotros a través de su iglesia.  </a:t>
            </a:r>
          </a:p>
          <a:p>
            <a:r>
              <a:rPr lang="es-MX" b="1" dirty="0" smtClean="0"/>
              <a:t>Les </a:t>
            </a:r>
            <a:r>
              <a:rPr lang="es-MX" b="1" dirty="0"/>
              <a:t>invitamos y les permitimos entrar en toda la historia,</a:t>
            </a:r>
          </a:p>
          <a:p>
            <a:r>
              <a:rPr lang="es-MX" b="1" dirty="0"/>
              <a:t>NO como observadores pasivos, sino como buscadores asustados, confundidos, </a:t>
            </a:r>
            <a:r>
              <a:rPr lang="es-MX" b="1" dirty="0" smtClean="0"/>
              <a:t>sorprendidos pero alegres toda </a:t>
            </a:r>
            <a:r>
              <a:rPr lang="es-MX" b="1" dirty="0"/>
              <a:t>la vida. </a:t>
            </a:r>
            <a:endParaRPr lang="es-MX" b="1" dirty="0" smtClean="0"/>
          </a:p>
          <a:p>
            <a:r>
              <a:rPr lang="es-MX" b="1" dirty="0"/>
              <a:t> Los principios </a:t>
            </a:r>
            <a:r>
              <a:rPr lang="es-MX" b="1" dirty="0" smtClean="0"/>
              <a:t>de </a:t>
            </a:r>
            <a:r>
              <a:rPr lang="es-MX" b="1" dirty="0"/>
              <a:t>nuestra fe fluyen de la jerarquía viviente de verdades que se experimentan en el leccionario y el ciclo </a:t>
            </a:r>
            <a:r>
              <a:rPr lang="es-MX" b="1" dirty="0" smtClean="0"/>
              <a:t>litúrgico, </a:t>
            </a:r>
            <a:r>
              <a:rPr lang="es-MX" b="1" dirty="0"/>
              <a:t>permiten a nuestro catecúmeno experimentar la relación viva que respira con Dios y su pueblo en este día y tiempo.</a:t>
            </a:r>
          </a:p>
        </p:txBody>
      </p:sp>
    </p:spTree>
    <p:extLst>
      <p:ext uri="{BB962C8B-B14F-4D97-AF65-F5344CB8AC3E}">
        <p14:creationId xmlns:p14="http://schemas.microsoft.com/office/powerpoint/2010/main" val="2326232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6000" dirty="0" smtClean="0">
                <a:latin typeface="Arial Black" panose="020B0A04020102020204" pitchFamily="34" charset="0"/>
              </a:rPr>
              <a:t>PREGUNTAS</a:t>
            </a:r>
            <a:endParaRPr lang="es-MX" sz="60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0000" dirty="0" smtClean="0">
                <a:latin typeface="Arial Black" panose="020B0A04020102020204" pitchFamily="34" charset="0"/>
              </a:rPr>
              <a:t>?</a:t>
            </a:r>
            <a:endParaRPr lang="es-MX" sz="30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51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1651" y="624110"/>
            <a:ext cx="9732962" cy="1280890"/>
          </a:xfrm>
        </p:spPr>
        <p:txBody>
          <a:bodyPr>
            <a:normAutofit fontScale="90000"/>
          </a:bodyPr>
          <a:lstStyle/>
          <a:p>
            <a:r>
              <a:rPr lang="es-MX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Confiar en el proceso de </a:t>
            </a:r>
            <a:r>
              <a:rPr lang="es-MX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formación con el leccionario y la litúrgica</a:t>
            </a:r>
            <a:r>
              <a:rPr lang="en-US" dirty="0"/>
              <a:t/>
            </a:r>
            <a:br>
              <a:rPr lang="en-US" dirty="0"/>
            </a:b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1651" y="2133600"/>
            <a:ext cx="10420349" cy="4724400"/>
          </a:xfrm>
        </p:spPr>
        <p:txBody>
          <a:bodyPr/>
          <a:lstStyle/>
          <a:p>
            <a:r>
              <a:rPr lang="es-MX" sz="2400" b="1" dirty="0"/>
              <a:t>Las lecturas dominicales (El </a:t>
            </a:r>
            <a:r>
              <a:rPr lang="es-MX" sz="2400" b="1" dirty="0" smtClean="0"/>
              <a:t>Leccionario/La Liturgia</a:t>
            </a:r>
            <a:r>
              <a:rPr lang="es-MX" sz="2400" b="1" dirty="0"/>
              <a:t>) deben ser la fuente de doctrina en el catecumenado.</a:t>
            </a:r>
          </a:p>
          <a:p>
            <a:r>
              <a:rPr lang="es-MX" sz="2400" b="1" dirty="0"/>
              <a:t>Por qué: Párrafo 75 del Libro de </a:t>
            </a:r>
            <a:r>
              <a:rPr lang="es-MX" sz="2400" b="1" dirty="0" smtClean="0"/>
              <a:t>Rito, nos </a:t>
            </a:r>
            <a:r>
              <a:rPr lang="es-MX" sz="2400" b="1" dirty="0"/>
              <a:t>dice que el catecumenado es un entrenamiento en la vida cristiana. </a:t>
            </a:r>
          </a:p>
          <a:p>
            <a:r>
              <a:rPr lang="es-MX" sz="2400" b="1" dirty="0"/>
              <a:t>Considere cómo su parroquia vive </a:t>
            </a:r>
            <a:r>
              <a:rPr lang="es-MX" sz="2400" b="1" dirty="0" smtClean="0"/>
              <a:t>las </a:t>
            </a:r>
            <a:r>
              <a:rPr lang="es-MX" sz="2400" b="1" dirty="0"/>
              <a:t>áreas de la vida cristiana.</a:t>
            </a:r>
          </a:p>
          <a:p>
            <a:pPr>
              <a:buFont typeface="+mj-lt"/>
              <a:buAutoNum type="alphaLcParenR"/>
            </a:pPr>
            <a:r>
              <a:rPr lang="es-MX" sz="2400" b="1" dirty="0"/>
              <a:t>Palabra y tradición</a:t>
            </a:r>
          </a:p>
          <a:p>
            <a:pPr>
              <a:buFont typeface="+mj-lt"/>
              <a:buAutoNum type="alphaLcParenR"/>
            </a:pPr>
            <a:r>
              <a:rPr lang="es-MX" sz="2400" b="1" dirty="0"/>
              <a:t>Vida comunitaria</a:t>
            </a:r>
          </a:p>
          <a:p>
            <a:pPr>
              <a:buFont typeface="+mj-lt"/>
              <a:buAutoNum type="alphaLcParenR"/>
            </a:pPr>
            <a:r>
              <a:rPr lang="es-MX" sz="2400" b="1" dirty="0"/>
              <a:t>Oración y adoración</a:t>
            </a:r>
          </a:p>
          <a:p>
            <a:pPr>
              <a:buFont typeface="+mj-lt"/>
              <a:buAutoNum type="alphaLcParenR"/>
            </a:pPr>
            <a:r>
              <a:rPr lang="es-MX" sz="2400" b="1" dirty="0"/>
              <a:t>Estilo de vida apostólico</a:t>
            </a:r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30884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0"/>
            <a:ext cx="10591799" cy="1905000"/>
          </a:xfrm>
        </p:spPr>
        <p:txBody>
          <a:bodyPr>
            <a:normAutofit fontScale="90000"/>
          </a:bodyPr>
          <a:lstStyle/>
          <a:p>
            <a:r>
              <a:rPr lang="es-MX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¿Cómo </a:t>
            </a:r>
            <a:r>
              <a:rPr lang="es-MX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mostramos </a:t>
            </a:r>
            <a:r>
              <a:rPr lang="es-MX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entrenamos mejor a alguien en </a:t>
            </a:r>
            <a:r>
              <a:rPr lang="es-MX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 </a:t>
            </a:r>
            <a:r>
              <a:rPr lang="es-MX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 de vida en el catecumenado?</a:t>
            </a:r>
            <a:br>
              <a:rPr lang="es-MX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4450" y="2133600"/>
            <a:ext cx="10877550" cy="4724400"/>
          </a:xfrm>
        </p:spPr>
        <p:txBody>
          <a:bodyPr>
            <a:normAutofit fontScale="92500"/>
          </a:bodyPr>
          <a:lstStyle/>
          <a:p>
            <a:pPr>
              <a:buFont typeface="+mj-lt"/>
              <a:buAutoNum type="arabicPeriod"/>
            </a:pPr>
            <a:r>
              <a:rPr lang="es-MX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Ayudando a los candidatos y catecúmenos a desarrollar una relación con Cristo dentro de la comunidad eclesial. (Leccionario/Formación Litúrgica)</a:t>
            </a:r>
          </a:p>
          <a:p>
            <a:pPr>
              <a:buFont typeface="+mj-lt"/>
              <a:buAutoNum type="arabicPeriod"/>
            </a:pPr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</a:t>
            </a:r>
            <a:r>
              <a:rPr lang="es-MX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Escrituras nos dicen que Jesús es la </a:t>
            </a:r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Palabra;                                                          </a:t>
            </a:r>
            <a:r>
              <a:rPr lang="es-MX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“En </a:t>
            </a:r>
            <a:r>
              <a:rPr lang="es-MX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principio era el Verbo y el Verbo estaba con Dios y el Verbo era </a:t>
            </a:r>
            <a:r>
              <a:rPr lang="es-MX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Dios”. </a:t>
            </a:r>
            <a:r>
              <a:rPr lang="es-MX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(Juan 1,1). </a:t>
            </a:r>
          </a:p>
          <a:p>
            <a:pPr>
              <a:buFont typeface="+mj-lt"/>
              <a:buAutoNum type="arabicPeriod"/>
            </a:pPr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es-MX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catequesis en el catecumenado se centra en la Palabra. La Escritura dominical es la fuente primaria de doctrina en el catecumenado</a:t>
            </a:r>
            <a:r>
              <a:rPr lang="es-MX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s-MX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“Ustedes buscan en las Escrituras pensando que encontraran en ellas la vida eterna, y justamente ellas dan testimonio de mi” </a:t>
            </a:r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s-MX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Jn</a:t>
            </a:r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5, 39</a:t>
            </a:r>
            <a:r>
              <a:rPr lang="es-MX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buFont typeface="+mj-lt"/>
              <a:buAutoNum type="arabicPeriod"/>
            </a:pPr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es-MX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relación siempre es lo primero. La historia sigue y luego pasamos a una comprensión de lo que significa la relación (teología), entonces y solo entonces codificamos la relación (Doctrina) para ayudarnos a recordar. </a:t>
            </a:r>
          </a:p>
          <a:p>
            <a:pPr>
              <a:buFont typeface="+mj-lt"/>
              <a:buAutoNum type="arabicPeriod"/>
            </a:pP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5339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1" y="185960"/>
            <a:ext cx="10477499" cy="1928590"/>
          </a:xfrm>
        </p:spPr>
        <p:txBody>
          <a:bodyPr>
            <a:normAutofit fontScale="90000"/>
          </a:bodyPr>
          <a:lstStyle/>
          <a:p>
            <a:r>
              <a:rPr lang="es-MX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catecúmeno está llamado a una conversión radical... como todos somos. Este no es un deporte para espectadores</a:t>
            </a:r>
            <a:r>
              <a:rPr lang="es-MX" dirty="0"/>
              <a:t>.</a:t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5" y="2305050"/>
            <a:ext cx="9370475" cy="4895850"/>
          </a:xfrm>
        </p:spPr>
      </p:pic>
    </p:spTree>
    <p:extLst>
      <p:ext uri="{BB962C8B-B14F-4D97-AF65-F5344CB8AC3E}">
        <p14:creationId xmlns:p14="http://schemas.microsoft.com/office/powerpoint/2010/main" val="33460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550" y="0"/>
            <a:ext cx="10267949" cy="1905000"/>
          </a:xfrm>
        </p:spPr>
        <p:txBody>
          <a:bodyPr>
            <a:noAutofit/>
          </a:bodyPr>
          <a:lstStyle/>
          <a:p>
            <a:r>
              <a:rPr lang="es-MX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catequesis explora el significado de la vida de </a:t>
            </a:r>
            <a:r>
              <a:rPr lang="es-MX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Jesús, sus </a:t>
            </a:r>
            <a:r>
              <a:rPr lang="es-MX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palabras, signos y hechos. </a:t>
            </a:r>
            <a:br>
              <a:rPr lang="es-MX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MX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905000"/>
            <a:ext cx="9620250" cy="4827712"/>
          </a:xfrm>
        </p:spPr>
      </p:pic>
    </p:spTree>
    <p:extLst>
      <p:ext uri="{BB962C8B-B14F-4D97-AF65-F5344CB8AC3E}">
        <p14:creationId xmlns:p14="http://schemas.microsoft.com/office/powerpoint/2010/main" val="425710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Catequesis Litúrgica</a:t>
            </a: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500" y="1409700"/>
            <a:ext cx="10039350" cy="5448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400" dirty="0" smtClean="0"/>
              <a:t>Del Libro Palabra </a:t>
            </a:r>
            <a:r>
              <a:rPr lang="es-MX" sz="2400" dirty="0"/>
              <a:t>y </a:t>
            </a:r>
            <a:r>
              <a:rPr lang="es-MX" sz="2400" dirty="0" smtClean="0"/>
              <a:t>adoración de </a:t>
            </a:r>
            <a:r>
              <a:rPr lang="es-MX" sz="2400" dirty="0"/>
              <a:t>Mary </a:t>
            </a:r>
            <a:r>
              <a:rPr lang="es-MX" sz="2400" dirty="0" smtClean="0"/>
              <a:t>Birmingham:</a:t>
            </a:r>
            <a:endParaRPr lang="es-MX" sz="2400" dirty="0"/>
          </a:p>
          <a:p>
            <a:r>
              <a:rPr 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"La Iglesia reza y de su oración fluye su creencia".</a:t>
            </a:r>
          </a:p>
          <a:p>
            <a:r>
              <a:rPr 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"La catequesis litúrgica tiene como objetivo iniciar a las personas en el misterio de Cristo".</a:t>
            </a:r>
          </a:p>
          <a:p>
            <a:r>
              <a:rPr 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"Utiliza como fuente la liturgia, los ritos sacramentales de la iglesia y el año eclesiástico".</a:t>
            </a:r>
          </a:p>
          <a:p>
            <a:r>
              <a:rPr 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"Si bien la catequesis litúrgica no da un plan de estudios doctrinal, busca revelar y descubrir las verdades básicas de nuestra fe inherentes a la liturgia".</a:t>
            </a:r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1997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5451" y="624110"/>
            <a:ext cx="9809162" cy="1280890"/>
          </a:xfrm>
        </p:spPr>
        <p:txBody>
          <a:bodyPr>
            <a:normAutofit fontScale="90000"/>
          </a:bodyPr>
          <a:lstStyle/>
          <a:p>
            <a:r>
              <a:rPr lang="es-MX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catequesis adecuada adaptada al año litúrgico. Libro del </a:t>
            </a:r>
            <a:r>
              <a:rPr lang="es-MX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RICA 75, 1</a:t>
            </a:r>
            <a:r>
              <a:rPr lang="es-MX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MX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0" y="2133599"/>
            <a:ext cx="8170862" cy="4601030"/>
          </a:xfrm>
        </p:spPr>
        <p:txBody>
          <a:bodyPr>
            <a:noAutofit/>
          </a:bodyPr>
          <a:lstStyle/>
          <a:p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Progresiva y completa</a:t>
            </a:r>
          </a:p>
          <a:p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Acomodada al año Litúrgico</a:t>
            </a:r>
          </a:p>
          <a:p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sigue el Leccionario</a:t>
            </a:r>
          </a:p>
          <a:p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Fortalecida por las celebraciones de la Palabra</a:t>
            </a:r>
          </a:p>
          <a:p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Teniendo como meta; un conocimiento del dogma y los preceptos</a:t>
            </a:r>
          </a:p>
          <a:p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Credo; profundo sentido del misterio se la salvación</a:t>
            </a:r>
            <a:endParaRPr lang="es-MX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https://images-na.ssl-images-amazon.com/images/I/210ugStgrC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87130"/>
            <a:ext cx="2705100" cy="3524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1394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catecumenado (es un proceso)</a:t>
            </a:r>
            <a:br>
              <a:rPr lang="es-MX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1150" y="1473200"/>
            <a:ext cx="10458450" cy="5384800"/>
          </a:xfrm>
        </p:spPr>
        <p:txBody>
          <a:bodyPr>
            <a:normAutofit/>
          </a:bodyPr>
          <a:lstStyle/>
          <a:p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“Los </a:t>
            </a:r>
            <a:r>
              <a:rPr lang="es-MX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maestros sabios me convencieron de que el humor es aceptable y la narración de historias es imprescindible. Comenzamos haciendo una pregunta y dejándola colgar en el aire en lugar de cerrar la conversación o la curiosidad simplemente definiendo la respuesta y desempolvando nuestras manos. </a:t>
            </a:r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El </a:t>
            </a:r>
            <a:r>
              <a:rPr lang="es-MX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cuidado pastoral abre un proceso cuando escuchamos por qué un matrimonio fracasó, por qué una persona ha estado alejada de los sacramentos durante años o por qué alguien está alienado por una experiencia que ha tenido en un entorno religioso. </a:t>
            </a:r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Optamos </a:t>
            </a:r>
            <a:r>
              <a:rPr lang="es-MX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 dominar el espacio cuando simplemente le decimos a la gente por qué su comportamiento </a:t>
            </a:r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viola el canon y tal cuál </a:t>
            </a:r>
            <a:r>
              <a:rPr lang="es-MX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será la pena por persistir en este camino".  </a:t>
            </a:r>
            <a:r>
              <a:rPr lang="es-MX" sz="2000" dirty="0"/>
              <a:t>Alice Camille</a:t>
            </a:r>
          </a:p>
          <a:p>
            <a:r>
              <a:rPr lang="es-MX" sz="2000" dirty="0" smtClean="0"/>
              <a:t>La </a:t>
            </a:r>
            <a:r>
              <a:rPr lang="es-MX" sz="2000" dirty="0"/>
              <a:t>formación en la fe debe ser </a:t>
            </a:r>
            <a:r>
              <a:rPr lang="es-MX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conversación</a:t>
            </a:r>
            <a:r>
              <a:rPr lang="es-MX" sz="2000" dirty="0"/>
              <a:t>, no una </a:t>
            </a:r>
            <a:r>
              <a:rPr lang="es-MX" sz="2000" dirty="0" smtClean="0"/>
              <a:t>conferencia ni una clase.</a:t>
            </a:r>
            <a:endParaRPr lang="es-MX" sz="2000" dirty="0"/>
          </a:p>
          <a:p>
            <a:r>
              <a:rPr lang="es-MX" sz="2000" dirty="0"/>
              <a:t>Cuando la catequesis se basa demasiado en el dominio, pierde </a:t>
            </a:r>
            <a:r>
              <a:rPr lang="es-MX" sz="2000" dirty="0" smtClean="0"/>
              <a:t>su objetivo.  </a:t>
            </a:r>
            <a:endParaRPr lang="es-MX" sz="2000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77241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203200"/>
            <a:ext cx="8911687" cy="914400"/>
          </a:xfrm>
        </p:spPr>
        <p:txBody>
          <a:bodyPr>
            <a:normAutofit/>
          </a:bodyPr>
          <a:lstStyle/>
          <a:p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Acomodarse al año litúrgico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4286" y="1117600"/>
            <a:ext cx="10098314" cy="5461000"/>
          </a:xfrm>
        </p:spPr>
        <p:txBody>
          <a:bodyPr>
            <a:normAutofit/>
          </a:bodyPr>
          <a:lstStyle/>
          <a:p>
            <a:r>
              <a:rPr lang="es-MX" b="1" dirty="0"/>
              <a:t> Primavera </a:t>
            </a:r>
            <a:r>
              <a:rPr lang="es-MX" dirty="0"/>
              <a:t>- oímos hablar de una nueva vida. </a:t>
            </a:r>
          </a:p>
          <a:p>
            <a:r>
              <a:rPr lang="es-MX" b="1" dirty="0"/>
              <a:t>Verano</a:t>
            </a:r>
            <a:r>
              <a:rPr lang="es-MX" dirty="0"/>
              <a:t> - oímos hablar de la </a:t>
            </a:r>
            <a:r>
              <a:rPr lang="es-MX" dirty="0" smtClean="0"/>
              <a:t>vida de Jesús, quien </a:t>
            </a:r>
            <a:r>
              <a:rPr lang="es-MX" dirty="0"/>
              <a:t>define quién es Él y cómo debemos ser. </a:t>
            </a:r>
          </a:p>
          <a:p>
            <a:r>
              <a:rPr lang="es-MX" b="1" dirty="0"/>
              <a:t>Otoño</a:t>
            </a:r>
            <a:r>
              <a:rPr lang="es-MX" dirty="0"/>
              <a:t>: escuchamos sobre el fin de los tiempos y reflexionamos sobre dónde hemos estado y qué hemos hecho y </a:t>
            </a:r>
            <a:r>
              <a:rPr lang="es-MX" dirty="0" smtClean="0"/>
              <a:t>como es el cielo</a:t>
            </a:r>
            <a:r>
              <a:rPr lang="es-MX" dirty="0"/>
              <a:t>.</a:t>
            </a:r>
          </a:p>
          <a:p>
            <a:r>
              <a:rPr lang="es-MX" b="1" dirty="0"/>
              <a:t>Invierno</a:t>
            </a:r>
            <a:r>
              <a:rPr lang="es-MX" dirty="0"/>
              <a:t> - Celebramos el nacimiento de Cristo, la santidad de las personas y la vida familiar, el bautismo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orden natural de la vida</a:t>
            </a:r>
            <a:endParaRPr lang="es-MX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MX" dirty="0"/>
              <a:t> ¡Un año litúrgico completo permite que el catecúmeno </a:t>
            </a:r>
            <a:r>
              <a:rPr lang="es-MX" dirty="0" smtClean="0"/>
              <a:t>festeje!                                              Les </a:t>
            </a:r>
            <a:r>
              <a:rPr lang="es-MX" dirty="0"/>
              <a:t>permite experimentar el latido del corazón de la vida de la iglesia, el cuerpo de Cristo. Es a través de nuestra fiesta y ayuno reflejados a través del leccionario y celebrados en el año litúrgico que somos alimentados, nutridos y entrenados para convertirnos como San Francisco </a:t>
            </a:r>
            <a:r>
              <a:rPr lang="es-MX" dirty="0" smtClean="0"/>
              <a:t>exhorta, en </a:t>
            </a:r>
            <a:r>
              <a:rPr lang="es-MX" dirty="0"/>
              <a:t>pequeños </a:t>
            </a:r>
            <a:r>
              <a:rPr lang="es-MX" dirty="0" err="1" smtClean="0"/>
              <a:t>Cristos</a:t>
            </a:r>
            <a:r>
              <a:rPr lang="es-MX" dirty="0" smtClean="0"/>
              <a:t>:</a:t>
            </a:r>
            <a:endParaRPr lang="es-MX" dirty="0"/>
          </a:p>
          <a:p>
            <a:r>
              <a:rPr lang="es-MX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“Conviértete </a:t>
            </a:r>
            <a:r>
              <a:rPr lang="es-MX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quien </a:t>
            </a:r>
            <a:r>
              <a:rPr lang="es-MX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comes” </a:t>
            </a:r>
            <a:endParaRPr lang="es-MX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50284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5107</TotalTime>
  <Words>1982</Words>
  <Application>Microsoft Office PowerPoint</Application>
  <PresentationFormat>Widescreen</PresentationFormat>
  <Paragraphs>128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Arial Black</vt:lpstr>
      <vt:lpstr>Century Gothic</vt:lpstr>
      <vt:lpstr>Wingdings</vt:lpstr>
      <vt:lpstr>Wingdings 3</vt:lpstr>
      <vt:lpstr>Wisp</vt:lpstr>
      <vt:lpstr>Periodo del Catecumenado</vt:lpstr>
      <vt:lpstr>Confiar en el proceso de formación con el leccionario y la litúrgica </vt:lpstr>
      <vt:lpstr>¿Cómo mostramos y entrenamos mejor a alguien en esta forma de vida en el catecumenado?  </vt:lpstr>
      <vt:lpstr>El catecúmeno está llamado a una conversión radical... como todos somos. Este no es un deporte para espectadores.  </vt:lpstr>
      <vt:lpstr>La catequesis explora el significado de la vida de Jesús, sus palabras, signos y hechos.   </vt:lpstr>
      <vt:lpstr>Catequesis Litúrgica  </vt:lpstr>
      <vt:lpstr>Una catequesis adecuada adaptada al año litúrgico. Libro del RICA 75, 1  </vt:lpstr>
      <vt:lpstr>El catecumenado (es un proceso)  </vt:lpstr>
      <vt:lpstr>Acomodarse al año litúrgico </vt:lpstr>
      <vt:lpstr>12 Temas del Credo en el año litúrgico</vt:lpstr>
      <vt:lpstr>Fundamentos de nuestra Fe</vt:lpstr>
      <vt:lpstr> 7 peticiones del Padre Nuestro - busque temas provenientes del Leccionario y lo que está ocurriendo en la vida hoy.(Mateo 6, 9 – 13)  </vt:lpstr>
      <vt:lpstr> La comprensión de las relaciones correctas o la justicia se mejora aún más con conversaciones fundamentales con el Espíritu Santo.                               Tener en cuenta esto en lecciones apropiadas o en una sesión independiente durante la temporada de Pascua con referencias constantes a ellos.  </vt:lpstr>
      <vt:lpstr>Recursos</vt:lpstr>
      <vt:lpstr>La justicia es uno de los temas. Una cualidad de personas fieles que aman a Dios y por lo tanto aman a su prójimo. Tesalónica estaba en medio de un problema práctico. El fin del mundo era inminente. ¿Te suena familiar? </vt:lpstr>
      <vt:lpstr>Lo quiero, te quiero… o lo amo, te amo</vt:lpstr>
      <vt:lpstr>La jerarquía de las verdades</vt:lpstr>
      <vt:lpstr>No debemos apartarnos del camino de Dios. Dios sabe lo que es mejor. Nada es mejor que lo que Dios dice y hace.                  ¡Lo que Dios dice; es!</vt:lpstr>
      <vt:lpstr>PREGUNTAS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Periodo del Catecumenado</dc:title>
  <dc:creator>Luis Guzman</dc:creator>
  <cp:lastModifiedBy>Luis Guzman</cp:lastModifiedBy>
  <cp:revision>40</cp:revision>
  <dcterms:created xsi:type="dcterms:W3CDTF">2022-10-31T18:02:10Z</dcterms:created>
  <dcterms:modified xsi:type="dcterms:W3CDTF">2022-11-06T23:15:55Z</dcterms:modified>
</cp:coreProperties>
</file>