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6" r:id="rId1"/>
  </p:sldMasterIdLst>
  <p:notesMasterIdLst>
    <p:notesMasterId r:id="rId22"/>
  </p:notesMasterIdLst>
  <p:sldIdLst>
    <p:sldId id="315" r:id="rId2"/>
    <p:sldId id="357" r:id="rId3"/>
    <p:sldId id="358" r:id="rId4"/>
    <p:sldId id="337" r:id="rId5"/>
    <p:sldId id="370" r:id="rId6"/>
    <p:sldId id="359" r:id="rId7"/>
    <p:sldId id="351" r:id="rId8"/>
    <p:sldId id="365" r:id="rId9"/>
    <p:sldId id="272" r:id="rId10"/>
    <p:sldId id="319" r:id="rId11"/>
    <p:sldId id="369" r:id="rId12"/>
    <p:sldId id="361" r:id="rId13"/>
    <p:sldId id="364" r:id="rId14"/>
    <p:sldId id="363" r:id="rId15"/>
    <p:sldId id="353" r:id="rId16"/>
    <p:sldId id="355" r:id="rId17"/>
    <p:sldId id="368" r:id="rId18"/>
    <p:sldId id="346" r:id="rId19"/>
    <p:sldId id="344" r:id="rId20"/>
    <p:sldId id="354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6666"/>
    <a:srgbClr val="CCCC00"/>
    <a:srgbClr val="39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2224" autoAdjust="0"/>
  </p:normalViewPr>
  <p:slideViewPr>
    <p:cSldViewPr>
      <p:cViewPr varScale="1">
        <p:scale>
          <a:sx n="106" d="100"/>
          <a:sy n="106" d="100"/>
        </p:scale>
        <p:origin x="12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12429-9F62-4F68-9807-3E7BCC78D9F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D7F05D9-DA39-427B-BE8F-5181000511F0}">
      <dgm:prSet phldrT="[Text]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91000"/>
                <a:lumOff val="9000"/>
              </a:schemeClr>
            </a:gs>
            <a:gs pos="12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</dgm:spPr>
      <dgm:t>
        <a:bodyPr/>
        <a:lstStyle/>
        <a:p>
          <a:pPr marL="461963" indent="0" algn="l"/>
          <a:r>
            <a:rPr lang="es-MX" b="1" noProof="0" dirty="0">
              <a:solidFill>
                <a:srgbClr val="333399"/>
              </a:solidFill>
              <a:effectLst/>
            </a:rPr>
            <a:t>Catequesis</a:t>
          </a:r>
        </a:p>
      </dgm:t>
    </dgm:pt>
    <dgm:pt modelId="{F2F09F93-CE28-4658-96DE-C24259410F32}" type="parTrans" cxnId="{69F62875-781B-4FE2-8D5D-63B9F668CD55}">
      <dgm:prSet/>
      <dgm:spPr/>
      <dgm:t>
        <a:bodyPr/>
        <a:lstStyle/>
        <a:p>
          <a:endParaRPr lang="en-US"/>
        </a:p>
      </dgm:t>
    </dgm:pt>
    <dgm:pt modelId="{E132018A-4A5D-48D4-A5F6-2B3ED04988BD}" type="sibTrans" cxnId="{69F62875-781B-4FE2-8D5D-63B9F668CD55}">
      <dgm:prSet/>
      <dgm:spPr/>
      <dgm:t>
        <a:bodyPr/>
        <a:lstStyle/>
        <a:p>
          <a:endParaRPr lang="en-US"/>
        </a:p>
      </dgm:t>
    </dgm:pt>
    <dgm:pt modelId="{6F56DDFC-F448-4D04-9273-B0814F282B2F}">
      <dgm:prSet phldrT="[Text]"/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0800000" scaled="1"/>
          <a:tileRect/>
        </a:gradFill>
      </dgm:spPr>
      <dgm:t>
        <a:bodyPr/>
        <a:lstStyle/>
        <a:p>
          <a:pPr marL="569913" indent="0" algn="l"/>
          <a:r>
            <a:rPr lang="es-MX" b="1" noProof="0" dirty="0">
              <a:solidFill>
                <a:srgbClr val="333399"/>
              </a:solidFill>
              <a:effectLst/>
            </a:rPr>
            <a:t>Continuación</a:t>
          </a:r>
        </a:p>
      </dgm:t>
    </dgm:pt>
    <dgm:pt modelId="{8B72746F-A382-4564-8979-8F8E30C596FE}" type="parTrans" cxnId="{B0BF1CD0-EABB-4F48-9CE7-69A3FD4C861C}">
      <dgm:prSet/>
      <dgm:spPr/>
      <dgm:t>
        <a:bodyPr/>
        <a:lstStyle/>
        <a:p>
          <a:endParaRPr lang="en-US"/>
        </a:p>
      </dgm:t>
    </dgm:pt>
    <dgm:pt modelId="{1DB49915-F7F7-4082-ACAD-4D067035DBB7}" type="sibTrans" cxnId="{B0BF1CD0-EABB-4F48-9CE7-69A3FD4C861C}">
      <dgm:prSet/>
      <dgm:spPr/>
      <dgm:t>
        <a:bodyPr/>
        <a:lstStyle/>
        <a:p>
          <a:endParaRPr lang="en-US"/>
        </a:p>
      </dgm:t>
    </dgm:pt>
    <dgm:pt modelId="{F2774CF6-F595-4E49-9B6A-15AF6D17C40C}">
      <dgm:prSet phldrT="[Text]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</dgm:spPr>
      <dgm:t>
        <a:bodyPr/>
        <a:lstStyle/>
        <a:p>
          <a:pPr marL="461963" indent="0" algn="l"/>
          <a:r>
            <a:rPr lang="es-MX" b="1" noProof="0" dirty="0">
              <a:solidFill>
                <a:srgbClr val="333399"/>
              </a:solidFill>
              <a:effectLst/>
            </a:rPr>
            <a:t>Proclamación </a:t>
          </a:r>
        </a:p>
        <a:p>
          <a:pPr marL="461963" indent="0" algn="l"/>
          <a:r>
            <a:rPr lang="es-MX" b="1" noProof="0" dirty="0">
              <a:solidFill>
                <a:srgbClr val="333399"/>
              </a:solidFill>
              <a:effectLst/>
            </a:rPr>
            <a:t>inicial</a:t>
          </a:r>
        </a:p>
      </dgm:t>
    </dgm:pt>
    <dgm:pt modelId="{B4777448-17E0-4085-8226-CCCEBB14F6A1}" type="sibTrans" cxnId="{72BF6A32-E044-482F-9CA6-BAE907F26334}">
      <dgm:prSet/>
      <dgm:spPr/>
      <dgm:t>
        <a:bodyPr/>
        <a:lstStyle/>
        <a:p>
          <a:endParaRPr lang="en-US"/>
        </a:p>
      </dgm:t>
    </dgm:pt>
    <dgm:pt modelId="{7F14A503-DB7B-4177-A549-4ED269457145}" type="parTrans" cxnId="{72BF6A32-E044-482F-9CA6-BAE907F26334}">
      <dgm:prSet/>
      <dgm:spPr/>
      <dgm:t>
        <a:bodyPr/>
        <a:lstStyle/>
        <a:p>
          <a:endParaRPr lang="en-US"/>
        </a:p>
      </dgm:t>
    </dgm:pt>
    <dgm:pt modelId="{C27F9107-9CF9-41A6-AEB8-C298FBEF2F3E}" type="pres">
      <dgm:prSet presAssocID="{3CE12429-9F62-4F68-9807-3E7BCC78D9F6}" presName="Name0" presStyleCnt="0">
        <dgm:presLayoutVars>
          <dgm:dir/>
          <dgm:resizeHandles val="exact"/>
        </dgm:presLayoutVars>
      </dgm:prSet>
      <dgm:spPr/>
    </dgm:pt>
    <dgm:pt modelId="{C4B5AB32-FB71-46AD-B7A0-B60A200DC729}" type="pres">
      <dgm:prSet presAssocID="{F2774CF6-F595-4E49-9B6A-15AF6D17C40C}" presName="parTxOnly" presStyleLbl="node1" presStyleIdx="0" presStyleCnt="3" custLinFactNeighborX="-572">
        <dgm:presLayoutVars>
          <dgm:bulletEnabled val="1"/>
        </dgm:presLayoutVars>
      </dgm:prSet>
      <dgm:spPr/>
    </dgm:pt>
    <dgm:pt modelId="{BB1EAA1D-DB8F-4401-A7A6-B8F2499A35B1}" type="pres">
      <dgm:prSet presAssocID="{B4777448-17E0-4085-8226-CCCEBB14F6A1}" presName="parSpace" presStyleCnt="0"/>
      <dgm:spPr/>
    </dgm:pt>
    <dgm:pt modelId="{68C567CD-E52E-4920-89ED-7391C8925500}" type="pres">
      <dgm:prSet presAssocID="{1D7F05D9-DA39-427B-BE8F-5181000511F0}" presName="parTxOnly" presStyleLbl="node1" presStyleIdx="1" presStyleCnt="3" custLinFactNeighborX="-2013" custLinFactNeighborY="4232">
        <dgm:presLayoutVars>
          <dgm:bulletEnabled val="1"/>
        </dgm:presLayoutVars>
      </dgm:prSet>
      <dgm:spPr/>
    </dgm:pt>
    <dgm:pt modelId="{A194366E-2C56-4323-8EAF-D9DCE70727F4}" type="pres">
      <dgm:prSet presAssocID="{E132018A-4A5D-48D4-A5F6-2B3ED04988BD}" presName="parSpace" presStyleCnt="0"/>
      <dgm:spPr/>
    </dgm:pt>
    <dgm:pt modelId="{C5961C91-4776-4534-A0A9-0A58180B2D9D}" type="pres">
      <dgm:prSet presAssocID="{6F56DDFC-F448-4D04-9273-B0814F282B2F}" presName="parTxOnly" presStyleLbl="node1" presStyleIdx="2" presStyleCnt="3" custLinFactNeighborX="-17824" custLinFactNeighborY="-14285">
        <dgm:presLayoutVars>
          <dgm:bulletEnabled val="1"/>
        </dgm:presLayoutVars>
      </dgm:prSet>
      <dgm:spPr/>
    </dgm:pt>
  </dgm:ptLst>
  <dgm:cxnLst>
    <dgm:cxn modelId="{27B2AD31-B767-4D58-9E6A-15C2ACFB4783}" type="presOf" srcId="{1D7F05D9-DA39-427B-BE8F-5181000511F0}" destId="{68C567CD-E52E-4920-89ED-7391C8925500}" srcOrd="0" destOrd="0" presId="urn:microsoft.com/office/officeart/2005/8/layout/hChevron3"/>
    <dgm:cxn modelId="{72BF6A32-E044-482F-9CA6-BAE907F26334}" srcId="{3CE12429-9F62-4F68-9807-3E7BCC78D9F6}" destId="{F2774CF6-F595-4E49-9B6A-15AF6D17C40C}" srcOrd="0" destOrd="0" parTransId="{7F14A503-DB7B-4177-A549-4ED269457145}" sibTransId="{B4777448-17E0-4085-8226-CCCEBB14F6A1}"/>
    <dgm:cxn modelId="{69F62875-781B-4FE2-8D5D-63B9F668CD55}" srcId="{3CE12429-9F62-4F68-9807-3E7BCC78D9F6}" destId="{1D7F05D9-DA39-427B-BE8F-5181000511F0}" srcOrd="1" destOrd="0" parTransId="{F2F09F93-CE28-4658-96DE-C24259410F32}" sibTransId="{E132018A-4A5D-48D4-A5F6-2B3ED04988BD}"/>
    <dgm:cxn modelId="{EA33E889-BA84-4548-B56A-00D233016681}" type="presOf" srcId="{3CE12429-9F62-4F68-9807-3E7BCC78D9F6}" destId="{C27F9107-9CF9-41A6-AEB8-C298FBEF2F3E}" srcOrd="0" destOrd="0" presId="urn:microsoft.com/office/officeart/2005/8/layout/hChevron3"/>
    <dgm:cxn modelId="{0925AD9B-43CF-477B-8934-9616EE073ECB}" type="presOf" srcId="{6F56DDFC-F448-4D04-9273-B0814F282B2F}" destId="{C5961C91-4776-4534-A0A9-0A58180B2D9D}" srcOrd="0" destOrd="0" presId="urn:microsoft.com/office/officeart/2005/8/layout/hChevron3"/>
    <dgm:cxn modelId="{B25AFFCB-52AE-4159-B46F-D86A77D0E76D}" type="presOf" srcId="{F2774CF6-F595-4E49-9B6A-15AF6D17C40C}" destId="{C4B5AB32-FB71-46AD-B7A0-B60A200DC729}" srcOrd="0" destOrd="0" presId="urn:microsoft.com/office/officeart/2005/8/layout/hChevron3"/>
    <dgm:cxn modelId="{B0BF1CD0-EABB-4F48-9CE7-69A3FD4C861C}" srcId="{3CE12429-9F62-4F68-9807-3E7BCC78D9F6}" destId="{6F56DDFC-F448-4D04-9273-B0814F282B2F}" srcOrd="2" destOrd="0" parTransId="{8B72746F-A382-4564-8979-8F8E30C596FE}" sibTransId="{1DB49915-F7F7-4082-ACAD-4D067035DBB7}"/>
    <dgm:cxn modelId="{A3783355-C27B-450F-B454-11400E3B9851}" type="presParOf" srcId="{C27F9107-9CF9-41A6-AEB8-C298FBEF2F3E}" destId="{C4B5AB32-FB71-46AD-B7A0-B60A200DC729}" srcOrd="0" destOrd="0" presId="urn:microsoft.com/office/officeart/2005/8/layout/hChevron3"/>
    <dgm:cxn modelId="{A0BCFDA5-98B6-4FA3-83D0-1CB01C99E5DE}" type="presParOf" srcId="{C27F9107-9CF9-41A6-AEB8-C298FBEF2F3E}" destId="{BB1EAA1D-DB8F-4401-A7A6-B8F2499A35B1}" srcOrd="1" destOrd="0" presId="urn:microsoft.com/office/officeart/2005/8/layout/hChevron3"/>
    <dgm:cxn modelId="{F683413B-D9DF-4633-91F2-8FE56DF1D2C2}" type="presParOf" srcId="{C27F9107-9CF9-41A6-AEB8-C298FBEF2F3E}" destId="{68C567CD-E52E-4920-89ED-7391C8925500}" srcOrd="2" destOrd="0" presId="urn:microsoft.com/office/officeart/2005/8/layout/hChevron3"/>
    <dgm:cxn modelId="{4A45DBF4-3F38-48FE-9F84-B761FCD15975}" type="presParOf" srcId="{C27F9107-9CF9-41A6-AEB8-C298FBEF2F3E}" destId="{A194366E-2C56-4323-8EAF-D9DCE70727F4}" srcOrd="3" destOrd="0" presId="urn:microsoft.com/office/officeart/2005/8/layout/hChevron3"/>
    <dgm:cxn modelId="{8897B585-D5CD-4868-8E84-617E6B954BED}" type="presParOf" srcId="{C27F9107-9CF9-41A6-AEB8-C298FBEF2F3E}" destId="{C5961C91-4776-4534-A0A9-0A58180B2D9D}" srcOrd="4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5AB32-FB71-46AD-B7A0-B60A200DC729}">
      <dsp:nvSpPr>
        <dsp:cNvPr id="0" name=""/>
        <dsp:cNvSpPr/>
      </dsp:nvSpPr>
      <dsp:spPr>
        <a:xfrm>
          <a:off x="0" y="0"/>
          <a:ext cx="3016039" cy="400050"/>
        </a:xfrm>
        <a:prstGeom prst="homePlate">
          <a:avLst/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461963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noProof="0" dirty="0">
              <a:solidFill>
                <a:srgbClr val="333399"/>
              </a:solidFill>
              <a:effectLst/>
            </a:rPr>
            <a:t>Proclamación </a:t>
          </a:r>
        </a:p>
        <a:p>
          <a:pPr marL="461963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noProof="0" dirty="0">
              <a:solidFill>
                <a:srgbClr val="333399"/>
              </a:solidFill>
              <a:effectLst/>
            </a:rPr>
            <a:t>inicial</a:t>
          </a:r>
        </a:p>
      </dsp:txBody>
      <dsp:txXfrm>
        <a:off x="0" y="0"/>
        <a:ext cx="2916027" cy="400050"/>
      </dsp:txXfrm>
    </dsp:sp>
    <dsp:sp modelId="{68C567CD-E52E-4920-89ED-7391C8925500}">
      <dsp:nvSpPr>
        <dsp:cNvPr id="0" name=""/>
        <dsp:cNvSpPr/>
      </dsp:nvSpPr>
      <dsp:spPr>
        <a:xfrm>
          <a:off x="2404137" y="0"/>
          <a:ext cx="3016039" cy="400050"/>
        </a:xfrm>
        <a:prstGeom prst="chevron">
          <a:avLst/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91000"/>
                <a:lumOff val="9000"/>
              </a:schemeClr>
            </a:gs>
            <a:gs pos="12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461963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noProof="0" dirty="0">
              <a:solidFill>
                <a:srgbClr val="333399"/>
              </a:solidFill>
              <a:effectLst/>
            </a:rPr>
            <a:t>Catequesis</a:t>
          </a:r>
        </a:p>
      </dsp:txBody>
      <dsp:txXfrm>
        <a:off x="2604162" y="0"/>
        <a:ext cx="2615989" cy="400050"/>
      </dsp:txXfrm>
    </dsp:sp>
    <dsp:sp modelId="{C5961C91-4776-4534-A0A9-0A58180B2D9D}">
      <dsp:nvSpPr>
        <dsp:cNvPr id="0" name=""/>
        <dsp:cNvSpPr/>
      </dsp:nvSpPr>
      <dsp:spPr>
        <a:xfrm>
          <a:off x="4721595" y="0"/>
          <a:ext cx="3016039" cy="400050"/>
        </a:xfrm>
        <a:prstGeom prst="chevron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08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569913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noProof="0" dirty="0">
              <a:solidFill>
                <a:srgbClr val="333399"/>
              </a:solidFill>
              <a:effectLst/>
            </a:rPr>
            <a:t>Continuación</a:t>
          </a:r>
        </a:p>
      </dsp:txBody>
      <dsp:txXfrm>
        <a:off x="4921620" y="0"/>
        <a:ext cx="2615989" cy="400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0458FC-4789-42CB-AE8A-BA1B5EE022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05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611883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DB24915-B374-4D69-9E60-E1DCCDEEBEF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10-01n</a:t>
            </a:r>
          </a:p>
        </p:txBody>
      </p:sp>
    </p:spTree>
    <p:extLst>
      <p:ext uri="{BB962C8B-B14F-4D97-AF65-F5344CB8AC3E}">
        <p14:creationId xmlns:p14="http://schemas.microsoft.com/office/powerpoint/2010/main" val="756253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1077323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3995491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1840101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8F4281-7259-44C9-B484-13F05A7FCC0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10-01s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637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8F4281-7259-44C9-B484-13F05A7FCC0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10-01s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96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A9B00F-9BBC-4326-A763-81BD2143BB7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10-03a</a:t>
            </a:r>
          </a:p>
        </p:txBody>
      </p:sp>
    </p:spTree>
    <p:extLst>
      <p:ext uri="{BB962C8B-B14F-4D97-AF65-F5344CB8AC3E}">
        <p14:creationId xmlns:p14="http://schemas.microsoft.com/office/powerpoint/2010/main" val="2069525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A9B00F-9BBC-4326-A763-81BD2143BB7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10-03a</a:t>
            </a:r>
          </a:p>
        </p:txBody>
      </p:sp>
    </p:spTree>
    <p:extLst>
      <p:ext uri="{BB962C8B-B14F-4D97-AF65-F5344CB8AC3E}">
        <p14:creationId xmlns:p14="http://schemas.microsoft.com/office/powerpoint/2010/main" val="26176298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23732474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3969694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896715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1606992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3953560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815625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3168013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3025656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4913" y="704850"/>
            <a:ext cx="4692650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28A91-36A3-4AAB-9053-17E3A3F4DF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36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222874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222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22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1F873-162C-4220-89EE-3A1415EE01B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95351-9277-42E9-8A3E-55F32A42015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5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733E7-DF95-4370-BF67-F9533ACBE3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3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B16B8-947D-4FBB-B241-B6415930DB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0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ECD0A-C1C4-4417-9372-EBCE8D6B820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079DE-3491-4A52-B43E-591F23B5332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C1AEF-0AC6-4F79-A32E-2681CC812FB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8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FC4F9-D7DE-41D5-8D3C-9C45A45EA5E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3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9807B-658B-4FAA-BC26-48D640D57EE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9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B5A3F-3E39-4E43-A71D-4455DB5D85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2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44E2E-F940-49D3-9DE3-13ED8FB7036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0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1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1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1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BB79CCD0-935B-4914-9DAD-CB8C1D2D8A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82125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2125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1" r:id="rId1"/>
    <p:sldLayoutId id="2147484351" r:id="rId2"/>
    <p:sldLayoutId id="2147484352" r:id="rId3"/>
    <p:sldLayoutId id="2147484353" r:id="rId4"/>
    <p:sldLayoutId id="2147484354" r:id="rId5"/>
    <p:sldLayoutId id="2147484355" r:id="rId6"/>
    <p:sldLayoutId id="2147484356" r:id="rId7"/>
    <p:sldLayoutId id="2147484357" r:id="rId8"/>
    <p:sldLayoutId id="2147484358" r:id="rId9"/>
    <p:sldLayoutId id="2147484359" r:id="rId10"/>
    <p:sldLayoutId id="21474843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ciaatlanta.org/forum-membe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7.jpeg"/><Relationship Id="rId4" Type="http://schemas.openxmlformats.org/officeDocument/2006/relationships/image" Target="../media/image6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3074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sz="5400" b="1" dirty="0"/>
              <a:t>BIENVENIDOS</a:t>
            </a:r>
            <a:endParaRPr lang="en-US" sz="5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93825"/>
            <a:ext cx="8686800" cy="4930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marL="0" indent="0" algn="ctr">
              <a:buNone/>
            </a:pP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FORUM RICA</a:t>
            </a:r>
          </a:p>
          <a:p>
            <a:pPr marL="0" indent="0" algn="ctr">
              <a:buNone/>
            </a:pPr>
            <a:r>
              <a:rPr lang="es-MX" sz="4400" b="1" i="1" dirty="0">
                <a:solidFill>
                  <a:srgbClr val="FF0000"/>
                </a:solidFill>
              </a:rPr>
              <a:t>“</a:t>
            </a:r>
            <a:r>
              <a:rPr lang="es-MX" sz="4400" b="1" i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Conversaciones uno-a-uno a lo largo del proceso del RICA</a:t>
            </a:r>
            <a:r>
              <a:rPr lang="es-MX" sz="4400" b="1" i="1" dirty="0">
                <a:solidFill>
                  <a:srgbClr val="FF0000"/>
                </a:solidFill>
              </a:rPr>
              <a:t>”</a:t>
            </a:r>
          </a:p>
          <a:p>
            <a:pPr marL="0" indent="0">
              <a:buNone/>
            </a:pPr>
            <a:endParaRPr lang="es-MX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		</a:t>
            </a:r>
            <a:r>
              <a:rPr lang="en-US" sz="2800" dirty="0"/>
              <a:t>	</a:t>
            </a:r>
            <a:endParaRPr lang="en-US" sz="2200" b="1" i="1" dirty="0">
              <a:solidFill>
                <a:srgbClr val="336666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i="1" dirty="0">
                <a:solidFill>
                  <a:srgbClr val="336666"/>
                </a:solidFill>
              </a:rPr>
              <a:t> </a:t>
            </a:r>
            <a:endParaRPr lang="en-US" sz="19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EDCCAA-E7BB-4840-B6D6-85BF8830A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30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8607BE-6AF8-420C-9EF0-49EC5CD37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4038600"/>
            <a:ext cx="51054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542727"/>
      </p:ext>
    </p:extLst>
  </p:cSld>
  <p:clrMapOvr>
    <a:masterClrMapping/>
  </p:clrMapOvr>
  <p:transition advClick="0" advTm="48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42900"/>
            <a:ext cx="7391400" cy="876300"/>
          </a:xfrm>
        </p:spPr>
        <p:txBody>
          <a:bodyPr/>
          <a:lstStyle/>
          <a:p>
            <a:pPr algn="ctr" eaLnBrk="1" hangingPunct="1"/>
            <a:r>
              <a:rPr lang="en-US" sz="3600" i="1" dirty="0"/>
              <a:t>PRIMERA CONVERSACION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419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Reunión con el Director/Coordinador del proceso del RICA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ECBFFB-78AD-47FD-82B4-873CC442B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7624" y="298590"/>
            <a:ext cx="920576" cy="131685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0E292F-A8D1-460B-B36C-F28E83A9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37624" y="6391656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ED8D4FD-7CF8-B663-2F01-D0A1CF541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959675"/>
      </p:ext>
    </p:extLst>
  </p:cSld>
  <p:clrMapOvr>
    <a:masterClrMapping/>
  </p:clrMapOvr>
  <p:transition advClick="0" advTm="43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24" y="376364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sz="3200" dirty="0"/>
              <a:t>PARA TENER EN CUENTA</a:t>
            </a:r>
            <a:endParaRPr lang="en-US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24" y="1371600"/>
            <a:ext cx="8717783" cy="5317865"/>
          </a:xfrm>
        </p:spPr>
        <p:txBody>
          <a:bodyPr/>
          <a:lstStyle/>
          <a:p>
            <a:pPr marL="1371600" lvl="3" indent="0" eaLnBrk="1" hangingPunct="1">
              <a:lnSpc>
                <a:spcPct val="90000"/>
              </a:lnSpc>
              <a:buNone/>
            </a:pPr>
            <a:endParaRPr lang="en-US" sz="900" dirty="0"/>
          </a:p>
          <a:p>
            <a:pPr marL="1371600" lvl="3" indent="0" eaLnBrk="1" hangingPunct="1">
              <a:lnSpc>
                <a:spcPct val="90000"/>
              </a:lnSpc>
              <a:buNone/>
            </a:pPr>
            <a:endParaRPr lang="en-US" sz="9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el buscador/indagador (y/o posiblemente padre/cónyuge/prometido)</a:t>
            </a:r>
          </a:p>
          <a:p>
            <a:pPr eaLnBrk="1" hangingPunct="1">
              <a:lnSpc>
                <a:spcPct val="80000"/>
              </a:lnSpc>
            </a:pP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Establecer las Metas: 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Iniciar una relación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Recopilar información; información de contacto, bautismo, matrimonio, etc.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Explorar expectativas personales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Determinar una ruta en el camino de la fe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Establezca expectativas </a:t>
            </a:r>
            <a:r>
              <a:rPr lang="es-E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'reales'</a:t>
            </a: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sin promesas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82E611-66CA-4108-A59D-8FE52AC6B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289439"/>
            <a:ext cx="926672" cy="131685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4162A8-10EA-48E1-B605-C55CA076E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1ECDCA2-F5B2-338E-F4BE-017554EC7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908922"/>
      </p:ext>
    </p:extLst>
  </p:cSld>
  <p:clrMapOvr>
    <a:masterClrMapping/>
  </p:clrMapOvr>
  <p:transition advClick="0" advTm="1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7630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SEGUNDA CONVERSACION</a:t>
            </a:r>
            <a:endParaRPr lang="en-US" sz="2500" i="1" dirty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905000"/>
            <a:ext cx="4305300" cy="434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Preparación para el Rito de Aceptación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s-MX" sz="2000" dirty="0"/>
              <a:t>Discernimiento y Compromiso </a:t>
            </a:r>
          </a:p>
          <a:p>
            <a:pPr eaLnBrk="1" hangingPunct="1">
              <a:lnSpc>
                <a:spcPct val="90000"/>
              </a:lnSpc>
            </a:pPr>
            <a:r>
              <a:rPr lang="es-MX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ha sido esta experiencia </a:t>
            </a:r>
            <a:r>
              <a: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ti hasta ahora?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cosas buenas han estado pasando? </a:t>
            </a:r>
            <a:r>
              <a:rPr lang="es-ES" sz="1600" dirty="0"/>
              <a:t>(Con la Oración, relación con la familia, amigos, trabajo, comunidad de la iglesia, en las noticias) (Busque "evidencia de fe" e “inicio de conversión")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desafíos has estado experimentando?</a:t>
            </a:r>
            <a:r>
              <a:rPr lang="es-ES" sz="1600" dirty="0"/>
              <a:t> (Oración, relaciones)    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s-ES" sz="1600" dirty="0"/>
              <a:t>(Busque "primeros movimientos de arrepentimiento" y "comience la práctica de invocar a Dios en oración)</a:t>
            </a:r>
            <a:endParaRPr lang="en-US" sz="16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D6C47F-8C42-4661-BE07-3C76CCF93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33900" y="1676400"/>
            <a:ext cx="4533900" cy="4724400"/>
          </a:xfrm>
        </p:spPr>
        <p:txBody>
          <a:bodyPr/>
          <a:lstStyle/>
          <a:p>
            <a:r>
              <a: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cambios has notado?                                                 </a:t>
            </a:r>
            <a:r>
              <a:rPr lang="es-ES" sz="1400" dirty="0"/>
              <a:t>(de la imagen de Dios, Jesús, oración, adoración, escritura)                                                                     (Busque "intención de cambiar su vida" y el comienzo/continuación de "una relación con Dios en Cristo“)</a:t>
            </a:r>
          </a:p>
          <a:p>
            <a:r>
              <a: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¿Sabe tu familia que has estado preguntando acerca de la Iglesia Católica? </a:t>
            </a:r>
          </a:p>
          <a:p>
            <a:r>
              <a:rPr lang="es-MX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opinan al respecto? ¿Cómo te hace sentir eso?</a:t>
            </a:r>
          </a:p>
          <a:p>
            <a:r>
              <a: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preguntas tienes todavía sobre la fe católica? </a:t>
            </a:r>
            <a:r>
              <a:rPr lang="es-ES" sz="1400" dirty="0"/>
              <a:t>(Busque señales de que "los fundamentos de las enseñanzas cristianas católicas han echado raíces“)</a:t>
            </a:r>
          </a:p>
          <a:p>
            <a:r>
              <a: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¿Estás listo para comprometerte a entrar al Catecumenado a través del Rito de Aceptación?</a:t>
            </a:r>
          </a:p>
          <a:p>
            <a:r>
              <a:rPr lang="es-ES" sz="1400" dirty="0"/>
              <a:t>Preguntas que se le harán en el Rito de Aceptación       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pides a la Iglesia de Dios?      </a:t>
            </a:r>
          </a:p>
          <a:p>
            <a:pPr>
              <a:buFont typeface="+mj-lt"/>
              <a:buAutoNum type="arabicPeriod"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te otorga la fe?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0E292F-A8D1-460B-B36C-F28E83A9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ECBFFB-78AD-47FD-82B4-873CC442B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7624" y="298590"/>
            <a:ext cx="920576" cy="131685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2883E235-CA5A-EB29-DBF1-62F0A36AC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77949"/>
      </p:ext>
    </p:extLst>
  </p:cSld>
  <p:clrMapOvr>
    <a:masterClrMapping/>
  </p:clrMapOvr>
  <p:transition advClick="0" advTm="4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12" y="385515"/>
            <a:ext cx="7696200" cy="757485"/>
          </a:xfrm>
        </p:spPr>
        <p:txBody>
          <a:bodyPr/>
          <a:lstStyle/>
          <a:p>
            <a:pPr algn="ctr" eaLnBrk="1" hangingPunct="1"/>
            <a:r>
              <a:rPr lang="en-US" dirty="0"/>
              <a:t>TERCERA CONVERSACION</a:t>
            </a:r>
            <a:endParaRPr lang="en-US" sz="2500" i="1" dirty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828800"/>
            <a:ext cx="4267200" cy="451104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Preparación para el                         Rito de Elección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MX" sz="2000" dirty="0"/>
              <a:t>Discernimiento y Compromiso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¿Hay alguna diferencia ahora en la forma en que te sientes acerca de la Iglesia Católica? ¿De tus amigos? 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¿Alguna duda de la enseñanza católica? 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forma en que el mundo se ve? ¿Dios? ¿Jesús? ¿tú mismo? ¿tu pasado? ¿tu futuro? </a:t>
            </a:r>
            <a:r>
              <a:rPr lang="en-US" sz="2000" dirty="0"/>
              <a:t>(</a:t>
            </a:r>
            <a:r>
              <a:rPr lang="es-ES" sz="2000" dirty="0"/>
              <a:t>Describa la diferencia con detalle) 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¿Este proceso tuvo algo que ver?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B336F6-7890-4779-8564-BED71ABF8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7200" y="1676400"/>
            <a:ext cx="4876800" cy="4663440"/>
          </a:xfrm>
        </p:spPr>
        <p:txBody>
          <a:bodyPr/>
          <a:lstStyle/>
          <a:p>
            <a:r>
              <a:rPr lang="es-E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has respondido a la Palabra tanto en oración como en una vida de servicio?  </a:t>
            </a:r>
          </a:p>
          <a:p>
            <a:r>
              <a:rPr lang="es-E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¿Ha crecido tu capacidad de dar y recibir amor? Si es así, por favor descríbelo. </a:t>
            </a:r>
          </a:p>
          <a:p>
            <a:r>
              <a:rPr lang="es-E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¿Deseas contribuir al crecimiento y desarrollo de esta comunidad? ¿Como?  </a:t>
            </a:r>
          </a:p>
          <a:p>
            <a:r>
              <a:rPr lang="es-MX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E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que todavía se interpone o necesita crecer entre ti y tu familia, amigos,        comunidad, Dios?</a:t>
            </a:r>
          </a:p>
          <a:p>
            <a:r>
              <a:rPr lang="es-E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¿Desea comprometerse a convertirse en uno de los "Elegidos" en el primer domingo de Cuaresma y, de ser así, te sientes preparado para dar este paso? </a:t>
            </a:r>
          </a:p>
          <a:p>
            <a:r>
              <a:rPr lang="es-E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crees que podrías pasar mejor el tiempo de preparación para la Vigilia Pascual durante la Cuaresma?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0E292F-A8D1-460B-B36C-F28E83A9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ECBFFB-78AD-47FD-82B4-873CC442B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7624" y="298590"/>
            <a:ext cx="920576" cy="131685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581BDA45-6176-A729-D943-4E77410C7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085197"/>
      </p:ext>
    </p:extLst>
  </p:cSld>
  <p:clrMapOvr>
    <a:masterClrMapping/>
  </p:clrMapOvr>
  <p:transition advClick="0" advTm="4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829" y="202474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CUARTA CONVERSACION</a:t>
            </a:r>
            <a:endParaRPr lang="en-US" sz="2500" i="1" dirty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828800"/>
            <a:ext cx="45720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MISTAGOGIA                        Reflexión y Discernimiento del encuentro con Cristo</a:t>
            </a:r>
          </a:p>
          <a:p>
            <a:pPr eaLnBrk="1" hangingPunct="1">
              <a:lnSpc>
                <a:spcPct val="90000"/>
              </a:lnSpc>
            </a:pP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Recordando los símbolos, las acciones, los textos de la Palabra, los sacramentos recibidos, la música del evento.</a:t>
            </a:r>
          </a:p>
          <a:p>
            <a:pPr eaLnBrk="1" hangingPunct="1">
              <a:lnSpc>
                <a:spcPct val="90000"/>
              </a:lnSpc>
            </a:pP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sobre lo que fue memorable, atractivo o incómodo. ¿Qué fue lo que mas te llamo la atención o no entendiste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s-E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nos enseña la Escritura y la Tradición?          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B0148F-4B5D-481E-9E4D-34E759B8E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6300" y="1767840"/>
            <a:ext cx="4229100" cy="4556760"/>
          </a:xfrm>
        </p:spPr>
        <p:txBody>
          <a:bodyPr/>
          <a:lstStyle/>
          <a:p>
            <a:r>
              <a:rPr lang="es-ES" sz="2400" dirty="0"/>
              <a:t>Conexión con mi vida, situaciones diarias, relaciones personales, el mundo;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ahora qué”?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me está diciendo el Espíritu Santo?</a:t>
            </a:r>
          </a:p>
          <a:p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¿A que me esta retando, confrontando, afirmando?                             ¿Por qué eso importa? ¿Cómo voy a vivir de manera diferente ahora?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0E292F-A8D1-460B-B36C-F28E83A9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ECBFFB-78AD-47FD-82B4-873CC442B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7624" y="298590"/>
            <a:ext cx="920576" cy="131685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193DB2DF-2FDF-DBED-7ECF-24BAED576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159143"/>
      </p:ext>
    </p:extLst>
  </p:cSld>
  <p:clrMapOvr>
    <a:masterClrMapping/>
  </p:clrMapOvr>
  <p:transition advClick="0" advTm="4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98664" y="304800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sz="4400" dirty="0"/>
              <a:t>RESUMIENDO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664" y="1905000"/>
            <a:ext cx="8616736" cy="4461940"/>
          </a:xfrm>
        </p:spPr>
        <p:txBody>
          <a:bodyPr/>
          <a:lstStyle/>
          <a:p>
            <a:pPr eaLnBrk="1" hangingPunct="1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conversaciones son críticas y muy importantes</a:t>
            </a:r>
          </a:p>
          <a:p>
            <a:pPr eaLnBrk="1" hangingPunct="1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información reunida es necesaria</a:t>
            </a:r>
          </a:p>
          <a:p>
            <a:pPr eaLnBrk="1" hangingPunct="1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Determinar del camino a los sacramentos</a:t>
            </a:r>
          </a:p>
          <a:p>
            <a:pPr eaLnBrk="1" hangingPunct="1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Discernimiento de la preparación</a:t>
            </a:r>
          </a:p>
          <a:p>
            <a:pPr eaLnBrk="1" hangingPunct="1"/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Mistagógia:                                                  Abriéndonos a nuestro encuentro con Cristo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B7F9FA-34F7-4A87-9644-E445F2D4D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528" y="304800"/>
            <a:ext cx="926672" cy="131685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2A00D6-EDE4-44D8-A594-025A18494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31528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53C77C7-BB31-2BF4-12A3-5AC793463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583546"/>
      </p:ext>
    </p:extLst>
  </p:cSld>
  <p:clrMapOvr>
    <a:masterClrMapping/>
  </p:clrMapOvr>
  <p:transition advClick="0" advTm="4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400" b="1" dirty="0"/>
              <a:t>RECURSOS</a:t>
            </a:r>
            <a:br>
              <a:rPr lang="en-US" sz="4400" b="1" dirty="0"/>
            </a:br>
            <a:endParaRPr lang="en-US" sz="4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4E90EB-B59E-4750-A48A-0630FCDEA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28F3F3FA-EF3B-9732-CBE4-E22BC4F3F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4114799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241117"/>
      </p:ext>
    </p:extLst>
  </p:cSld>
  <p:clrMapOvr>
    <a:masterClrMapping/>
  </p:clrMapOvr>
  <p:transition advClick="0" advTm="43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351" y="1930565"/>
            <a:ext cx="8633298" cy="43636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</a:pPr>
            <a:endParaRPr lang="en-US" sz="4000" b="1" i="1" dirty="0"/>
          </a:p>
          <a:p>
            <a:pPr algn="ctr" eaLnBrk="1" hangingPunct="1">
              <a:lnSpc>
                <a:spcPct val="80000"/>
              </a:lnSpc>
              <a:buNone/>
            </a:pPr>
            <a:endParaRPr lang="en-US" sz="4000" b="1" i="1" dirty="0"/>
          </a:p>
          <a:p>
            <a:pPr algn="ctr" eaLnBrk="1" hangingPunct="1">
              <a:lnSpc>
                <a:spcPct val="80000"/>
              </a:lnSpc>
              <a:buNone/>
            </a:pPr>
            <a:r>
              <a:rPr lang="es-MX" sz="4000" b="1" i="1" dirty="0"/>
              <a:t>¿Sugerencias para temas, formación, ritos</a:t>
            </a:r>
            <a:r>
              <a:rPr lang="es-MX" sz="4000" b="1" dirty="0"/>
              <a:t>?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es-MX" sz="4000" b="1" dirty="0"/>
              <a:t>¿Hoy que se llevan</a:t>
            </a:r>
            <a:r>
              <a:rPr lang="en-US" sz="4000" b="1" dirty="0"/>
              <a:t>?</a:t>
            </a:r>
            <a:endParaRPr lang="es-MX" sz="4000" b="1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81000" y="1828800"/>
            <a:ext cx="81470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2">
            <a:extLst>
              <a:ext uri="{FF2B5EF4-FFF2-40B4-BE49-F238E27FC236}">
                <a16:creationId xmlns:a16="http://schemas.microsoft.com/office/drawing/2014/main" id="{5DC4408D-97BF-4885-8F66-A47043ADD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246928" y="41202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PROXIMOS FOROS ABIERTOS  </a:t>
            </a:r>
            <a:br>
              <a:rPr lang="en-US" dirty="0"/>
            </a:br>
            <a:endParaRPr lang="en-US" sz="2500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97237E-3BF1-4E74-8105-125523350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2384" y="322974"/>
            <a:ext cx="920576" cy="131685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F19D68-B72F-4736-B5F9-92D451F14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2384" y="6395992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0CC57D6-4EDA-EB62-833C-8C9D0FA80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966993"/>
      </p:ext>
    </p:extLst>
  </p:cSld>
  <p:clrMapOvr>
    <a:masterClrMapping/>
  </p:clrMapOvr>
  <p:transition advClick="0" advTm="5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351" y="1930565"/>
            <a:ext cx="8633298" cy="43636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</a:pPr>
            <a:endParaRPr lang="en-US" sz="4000" b="1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81000" y="1828800"/>
            <a:ext cx="81470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2">
            <a:extLst>
              <a:ext uri="{FF2B5EF4-FFF2-40B4-BE49-F238E27FC236}">
                <a16:creationId xmlns:a16="http://schemas.microsoft.com/office/drawing/2014/main" id="{5DC4408D-97BF-4885-8F66-A47043ADD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8496" y="395058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4800" b="1" dirty="0"/>
              <a:t>PREGUNTAS</a:t>
            </a:r>
            <a:endParaRPr lang="en-US" sz="4800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97237E-3BF1-4E74-8105-125523350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2384" y="322974"/>
            <a:ext cx="920576" cy="1316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2882A3-B4AD-49C9-B039-8750BA8E7F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6740" y="1930565"/>
            <a:ext cx="3670520" cy="426567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F19D68-B72F-4736-B5F9-92D451F14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2384" y="6395992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30E70AF5-7573-053E-B079-8B9CC5353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660062"/>
      </p:ext>
    </p:extLst>
  </p:cSld>
  <p:clrMapOvr>
    <a:masterClrMapping/>
  </p:clrMapOvr>
  <p:transition advClick="0" advTm="58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614" y="478650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sz="4400" dirty="0"/>
              <a:t>ORACION DE CIERRE</a:t>
            </a:r>
            <a:endParaRPr lang="en-US" sz="4400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50250"/>
            <a:ext cx="8839200" cy="44743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bondadoso, nos has llamado por Nuestro nombre para ser tus hijos y tus siervos.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Ayúdanos a servir a tu pueblo con el amor de Cristo.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pesar de los desafíos que enfrentamos, danos Tu gracia para que podamos superar incluso en las circunstancias mas difíciles.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Llena nuestros corazones con Tu amor para que podamos derramarlo sobre aquellos que nos traes en este camino.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Espíritu Santo, pon las palabras correctas en nuestra boca para que podamos enseñar a otros Tu Palabra, Tu Verdad y Tu vida.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Ayúdanos a compartir el misterio pascual, para que, con el poder de Cristo resucitado, podamos acompañarlos en su camino y podamos continuar apoyándolos unos a otros.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Creemos y te lo pedimos en el nombre de Jesus, Nuestro Señor. 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AMEN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9A5B93-01DA-4BFD-8165-2DB07781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D9EA049-3135-91C3-8756-C872D4298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038467"/>
      </p:ext>
    </p:extLst>
  </p:cSld>
  <p:clrMapOvr>
    <a:masterClrMapping/>
  </p:clrMapOvr>
  <p:transition advClick="0" advTm="48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3074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sz="5400" dirty="0"/>
              <a:t>FORO RICA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8600" y="1574940"/>
            <a:ext cx="9372600" cy="528306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El FORO Arquidiocesano de RICA esta formado por líderes con experiencia en el Ministerio de Iniciación Cristiana.</a:t>
            </a:r>
            <a:endParaRPr lang="es-MX" b="0" i="0" dirty="0">
              <a:solidFill>
                <a:srgbClr val="3A3A3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3A3A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En colaboración con la Oficina de Formación y Evangelización de la Arquidiócesis de Atlanta.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3A3A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 ofrecen reuniones abiertas a todos los equipos de RICA de cada parroquia (Talleres y presentación de temas).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3A3A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Interacción con los lideres y catequistas de RICA</a:t>
            </a:r>
            <a:endParaRPr lang="es-MX" b="0" i="0" dirty="0">
              <a:solidFill>
                <a:srgbClr val="3A3A3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3A3A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Apoyo, consultoría y asesoría en la implementación del proceso de RICA.</a:t>
            </a:r>
            <a:endParaRPr lang="es-MX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		</a:t>
            </a:r>
            <a:r>
              <a:rPr lang="en-US" sz="2800" dirty="0"/>
              <a:t>	</a:t>
            </a:r>
            <a:endParaRPr lang="en-US" sz="2200" b="1" i="1" dirty="0">
              <a:solidFill>
                <a:srgbClr val="336666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i="1" dirty="0">
                <a:solidFill>
                  <a:srgbClr val="336666"/>
                </a:solidFill>
              </a:rPr>
              <a:t> </a:t>
            </a:r>
            <a:endParaRPr lang="en-US" sz="19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EDCCAA-E7BB-4840-B6D6-85BF8830A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30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F8DA7A-28FD-4CE9-9396-1F7A157E24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4409" y="555626"/>
            <a:ext cx="1506139" cy="76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601886"/>
      </p:ext>
    </p:extLst>
  </p:cSld>
  <p:clrMapOvr>
    <a:masterClrMapping/>
  </p:clrMapOvr>
  <p:transition advClick="0" advTm="4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3074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sz="5400" dirty="0"/>
              <a:t>CONTACTO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09799"/>
            <a:ext cx="8991600" cy="365760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/>
              <a:t>Dr. Luis Guzman (404) 538 – 3980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 err="1"/>
              <a:t>Catedral</a:t>
            </a:r>
            <a:r>
              <a:rPr lang="en-US" sz="4000" b="1" dirty="0"/>
              <a:t> de Cristo Rey, Atlanta, GA.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elguzman@bellsouth.net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/>
              <a:t>	</a:t>
            </a:r>
            <a:r>
              <a:rPr lang="en-US" sz="2200" dirty="0"/>
              <a:t>	</a:t>
            </a:r>
            <a:r>
              <a:rPr lang="en-US" sz="2800" dirty="0"/>
              <a:t>	</a:t>
            </a:r>
            <a:endParaRPr lang="en-US" sz="2200" b="1" i="1" dirty="0">
              <a:solidFill>
                <a:srgbClr val="336666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i="1" dirty="0">
                <a:solidFill>
                  <a:srgbClr val="336666"/>
                </a:solidFill>
              </a:rPr>
              <a:t> </a:t>
            </a:r>
            <a:endParaRPr lang="en-US" sz="19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F037CD-22C2-4CA7-8DE6-4E97AA1EE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288" y="303074"/>
            <a:ext cx="916912" cy="132107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EDCCAA-E7BB-4840-B6D6-85BF8830A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30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7360DB4C-07E3-D9D5-2771-919D02E74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362855"/>
      </p:ext>
    </p:extLst>
  </p:cSld>
  <p:clrMapOvr>
    <a:masterClrMapping/>
  </p:clrMapOvr>
  <p:transition advClick="0" advTm="48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3074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sz="5400" dirty="0"/>
              <a:t>MIEMBROS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839200" cy="4473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marL="0" indent="0" algn="ctr">
              <a:buNone/>
            </a:pPr>
            <a:endParaRPr lang="en-US" sz="4000" b="1" dirty="0">
              <a:solidFill>
                <a:srgbClr val="99CC0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sz="3600" b="1" dirty="0">
                <a:solidFill>
                  <a:srgbClr val="99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://rciaatlanta.org/forum-member/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		</a:t>
            </a:r>
            <a:r>
              <a:rPr lang="en-US" sz="2800" dirty="0"/>
              <a:t>	</a:t>
            </a:r>
            <a:endParaRPr lang="en-US" sz="2200" b="1" i="1" dirty="0">
              <a:solidFill>
                <a:srgbClr val="336666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i="1" dirty="0">
                <a:solidFill>
                  <a:srgbClr val="336666"/>
                </a:solidFill>
              </a:rPr>
              <a:t> </a:t>
            </a:r>
            <a:endParaRPr lang="en-US" sz="19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EDCCAA-E7BB-4840-B6D6-85BF8830A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30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94AED7-70C2-4541-9D10-C7305D4DD6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3507" y="487024"/>
            <a:ext cx="1640893" cy="83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792520"/>
      </p:ext>
    </p:extLst>
  </p:cSld>
  <p:clrMapOvr>
    <a:masterClrMapping/>
  </p:clrMapOvr>
  <p:transition advClick="0" advTm="48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dirty="0"/>
              <a:t>ORACION</a:t>
            </a:r>
            <a:br>
              <a:rPr lang="en-US" sz="4000" b="1" dirty="0"/>
            </a:br>
            <a:endParaRPr lang="en-US" sz="4000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44641E-0DF1-4CC6-8897-5B88334E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CC2A2C-5785-410A-BE35-19EFCBB07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3824" y="304800"/>
            <a:ext cx="920576" cy="1316850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44E501BA-E197-0799-98BC-FD175DEB9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EB27B28-2250-071F-D108-C551338331FB}"/>
              </a:ext>
            </a:extLst>
          </p:cNvPr>
          <p:cNvSpPr txBox="1"/>
          <p:nvPr/>
        </p:nvSpPr>
        <p:spPr>
          <a:xfrm>
            <a:off x="457200" y="1800641"/>
            <a:ext cx="815240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Dios de amor, mientras celebro la resurrección de Cristo, ayúdame a creer verdaderamente y a llenarme de gozo.</a:t>
            </a:r>
          </a:p>
          <a:p>
            <a:r>
              <a:rPr lang="es-ES" dirty="0"/>
              <a:t>Señor, este día y todos los días, ayúdame a ver que la resurrección es tu promesa, que lo que dijo Jesus y la vida que vivió, son la verdad. </a:t>
            </a:r>
          </a:p>
          <a:p>
            <a:r>
              <a:rPr lang="es-ES" dirty="0"/>
              <a:t>Y que uniéndome a él y compartiendo cada vez más su vida de amor abnegado —</a:t>
            </a:r>
            <a:r>
              <a:rPr lang="es-ES" i="1" dirty="0"/>
              <a:t>buscando y ofreciendo perdón, aligerando cargas, llevando cuidado, sanación y justicia a los demás,</a:t>
            </a:r>
            <a:r>
              <a:rPr lang="es-ES" dirty="0"/>
              <a:t> incluso cuando el costo parece alto—.</a:t>
            </a:r>
          </a:p>
          <a:p>
            <a:r>
              <a:rPr lang="es-ES" dirty="0"/>
              <a:t>Así participaré de la vida de Dios, de la vida eterna, de su divino y desbordante amor. </a:t>
            </a:r>
          </a:p>
          <a:p>
            <a:r>
              <a:rPr lang="es-ES" dirty="0"/>
              <a:t>Dios de esperanza, con tu promesa en la resurrección, no me importa cuán aterrador sean las tumbas de mi vida, al final todas estarán vacías y el amor triunfará.</a:t>
            </a:r>
          </a:p>
          <a:p>
            <a:r>
              <a:rPr lang="es-ES" dirty="0"/>
              <a:t>Hoy ayúdame a unirme con todo tu pueblo redimido para proclamar esto, vivir esto, y para ser feliz haciendo tu voluntad.</a:t>
            </a:r>
          </a:p>
          <a:p>
            <a:pPr algn="ctr"/>
            <a:r>
              <a:rPr lang="es-ES" dirty="0"/>
              <a:t>AMEN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546208"/>
      </p:ext>
    </p:extLst>
  </p:cSld>
  <p:clrMapOvr>
    <a:masterClrMapping/>
  </p:clrMapOvr>
  <p:transition advClick="0" advTm="48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591D12-083D-460B-A1CD-CEAC7FE8E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MISION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0C3CC6-BD3C-4F40-81A2-26A15A01A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648200"/>
          </a:xfrm>
        </p:spPr>
        <p:txBody>
          <a:bodyPr/>
          <a:lstStyle/>
          <a:p>
            <a:r>
              <a:rPr lang="es-E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Promover en toda la Arquidiócesis de Atlanta la visión y la completa implementación del Rito de Iniciación Cristiana tal como se promulga en el texto del Rito de Iniciación Cristiana para Adultos</a:t>
            </a:r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s-ES" sz="1800" dirty="0"/>
              <a:t>(NCCB, 1988; revisado y adoptado en septiembre de 2012)</a:t>
            </a:r>
            <a:endParaRPr lang="en-US" sz="18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2FB112-FCE4-414C-86C2-F15F5A5E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1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3074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sz="5400" b="1" dirty="0"/>
              <a:t>METAS</a:t>
            </a:r>
            <a:endParaRPr lang="en-US" sz="5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22388"/>
            <a:ext cx="8763000" cy="4979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r>
              <a:rPr lang="es-ES" sz="2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 un “modelo” de trabajo en conjunto para formar un equipo            (1 a 1) colaborativo en el proceso para ayudar a los que llegan buscando como recibir/completar sus sacramentos.</a:t>
            </a:r>
          </a:p>
          <a:p>
            <a:r>
              <a:rPr lang="es-ES" sz="2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Apoyar la visión del Rito/Orden de Iniciación Cristiana promoviendo talleres invitando a líderes locales y nacionales.</a:t>
            </a:r>
          </a:p>
          <a:p>
            <a:r>
              <a:rPr lang="es-ES" sz="2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Colaborar estrechamente con la Oficina de Formación y Discipulado en el área de Iniciación Cristiana.</a:t>
            </a:r>
          </a:p>
          <a:p>
            <a:r>
              <a:rPr lang="es-ES" sz="2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Asistir a la comunidad multicultural y parroquias rurales en la implementación y adaptación del Rito de Iniciación Cristiana en circunstancias particulares.</a:t>
            </a:r>
          </a:p>
          <a:p>
            <a:r>
              <a:rPr lang="es-ES" sz="2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Apoyar los esfuerzos de implementación y adaptación del Rito de Iniciación Cristiana para niños no bautizados en edad catequética (+7).</a:t>
            </a:r>
            <a:endParaRPr lang="en-US" sz="2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endParaRPr lang="en-US" sz="2400" b="1" i="1" dirty="0">
              <a:solidFill>
                <a:srgbClr val="336666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i="1" dirty="0">
                <a:solidFill>
                  <a:srgbClr val="336666"/>
                </a:solidFill>
              </a:rPr>
              <a:t> </a:t>
            </a:r>
            <a:endParaRPr lang="en-US" sz="19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EDCCAA-E7BB-4840-B6D6-85BF8830A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30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BF1E00-C131-4E9D-BA7D-12BCA84AA1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9527" y="535908"/>
            <a:ext cx="1544873" cy="78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54168"/>
      </p:ext>
    </p:extLst>
  </p:cSld>
  <p:clrMapOvr>
    <a:masterClrMapping/>
  </p:clrMapOvr>
  <p:transition advClick="0" advTm="4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42900"/>
            <a:ext cx="8077200" cy="1143000"/>
          </a:xfrm>
        </p:spPr>
        <p:txBody>
          <a:bodyPr/>
          <a:lstStyle/>
          <a:p>
            <a:pPr algn="ctr" eaLnBrk="1" hangingPunct="1"/>
            <a:r>
              <a:rPr lang="en-US" sz="4800" b="1" dirty="0"/>
              <a:t>OBJETIVOS</a:t>
            </a:r>
            <a:endParaRPr lang="en-US" sz="4800" i="1" dirty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7630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el proceso del RICA como un camino que requiere acompañamiento a los Catecúmenos y Candidatos.</a:t>
            </a: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s-E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cuándo y por qué es necesario tener estas "conversaciones" en el proceso de RICA.</a:t>
            </a:r>
          </a:p>
          <a:p>
            <a:pPr eaLnBrk="1" hangingPunct="1">
              <a:lnSpc>
                <a:spcPct val="90000"/>
              </a:lnSpc>
            </a:pPr>
            <a:r>
              <a:rPr lang="es-E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Distinguir la diferencia entre “Conversación”, “Entrevista” y “Discernimiento”.</a:t>
            </a:r>
          </a:p>
          <a:p>
            <a:pPr eaLnBrk="1" hangingPunct="1">
              <a:lnSpc>
                <a:spcPct val="90000"/>
              </a:lnSpc>
            </a:pPr>
            <a:r>
              <a:rPr lang="es-E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Aprender a recopilar información de los que buscan y/o preguntan como completar su iniciación y determinar el mejor camino hacia la fe católica para ellos.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ECBFFB-78AD-47FD-82B4-873CC442B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7624" y="298590"/>
            <a:ext cx="920576" cy="131685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59639-049C-47CD-9D2C-BBBFA1881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15B63F9-EC6E-5189-4790-7BCC3721B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183125"/>
      </p:ext>
    </p:extLst>
  </p:cSld>
  <p:clrMapOvr>
    <a:masterClrMapping/>
  </p:clrMapOvr>
  <p:transition advClick="0" advTm="4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42900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sz="3600" i="1" dirty="0"/>
              <a:t>INICIACION DEL PROCESO        POR PARTE DEL EQUIPO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90116"/>
            <a:ext cx="8452024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</a:t>
            </a:r>
          </a:p>
          <a:p>
            <a:pPr eaLnBrk="1" hangingPunct="1">
              <a:lnSpc>
                <a:spcPct val="90000"/>
              </a:lnSpc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Actitud de bienvenida </a:t>
            </a:r>
          </a:p>
          <a:p>
            <a:pPr eaLnBrk="1" hangingPunct="1">
              <a:lnSpc>
                <a:spcPct val="90000"/>
              </a:lnSpc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Director/Coordinador de RICA</a:t>
            </a:r>
          </a:p>
          <a:p>
            <a:pPr eaLnBrk="1" hangingPunct="1">
              <a:lnSpc>
                <a:spcPct val="90000"/>
              </a:lnSpc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Administrador</a:t>
            </a:r>
          </a:p>
          <a:p>
            <a:pPr eaLnBrk="1" hangingPunct="1">
              <a:lnSpc>
                <a:spcPct val="90000"/>
              </a:lnSpc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Acompañantes/voluntarios</a:t>
            </a:r>
          </a:p>
          <a:p>
            <a:pPr eaLnBrk="1" hangingPunct="1">
              <a:lnSpc>
                <a:spcPct val="90000"/>
              </a:lnSpc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Catequista</a:t>
            </a:r>
          </a:p>
          <a:p>
            <a:pPr eaLnBrk="1" hangingPunct="1">
              <a:lnSpc>
                <a:spcPct val="90000"/>
              </a:lnSpc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Contacto inicial por parte del buscador/Primera reunión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0E292F-A8D1-460B-B36C-F28E83A9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37624" y="6391656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3AE6FFD-5D13-0735-FF79-5E0978B58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24" y="24057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219208"/>
      </p:ext>
    </p:extLst>
  </p:cSld>
  <p:clrMapOvr>
    <a:masterClrMapping/>
  </p:clrMapOvr>
  <p:transition advClick="0" advTm="4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52400"/>
            <a:ext cx="9296399" cy="5131196"/>
            <a:chOff x="259147" y="533400"/>
            <a:chExt cx="7490746" cy="4960412"/>
          </a:xfrm>
        </p:grpSpPr>
        <p:pic>
          <p:nvPicPr>
            <p:cNvPr id="4" name="Picture 3" descr="path on the Way of Faith - color.png"/>
            <p:cNvPicPr/>
            <p:nvPr/>
          </p:nvPicPr>
          <p:blipFill>
            <a:blip r:embed="rId3" cstate="print"/>
            <a:srcRect t="2732" b="6186"/>
            <a:stretch>
              <a:fillRect/>
            </a:stretch>
          </p:blipFill>
          <p:spPr>
            <a:xfrm>
              <a:off x="259147" y="533400"/>
              <a:ext cx="7490746" cy="4960412"/>
            </a:xfrm>
            <a:prstGeom prst="rect">
              <a:avLst/>
            </a:prstGeom>
          </p:spPr>
        </p:pic>
        <p:pic>
          <p:nvPicPr>
            <p:cNvPr id="5" name="Picture 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699759">
              <a:off x="4377450" y="4800125"/>
              <a:ext cx="2158128" cy="451570"/>
            </a:xfrm>
            <a:prstGeom prst="rect">
              <a:avLst/>
            </a:prstGeom>
          </p:spPr>
        </p:pic>
      </p:grpSp>
      <p:graphicFrame>
        <p:nvGraphicFramePr>
          <p:cNvPr id="8" name="Content Placeholder 2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898648698"/>
              </p:ext>
            </p:extLst>
          </p:nvPr>
        </p:nvGraphicFramePr>
        <p:xfrm>
          <a:off x="1167926" y="5606126"/>
          <a:ext cx="78486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Rectangle 8"/>
          <p:cNvSpPr/>
          <p:nvPr/>
        </p:nvSpPr>
        <p:spPr>
          <a:xfrm>
            <a:off x="1318361" y="5603893"/>
            <a:ext cx="266741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47513" y="5648722"/>
            <a:ext cx="266741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62119" y="5633026"/>
            <a:ext cx="266741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</a:p>
        </p:txBody>
      </p:sp>
      <p:pic>
        <p:nvPicPr>
          <p:cNvPr id="12" name="Picture 11" descr="generaldirectoryforcatechesis.jpg"/>
          <p:cNvPicPr>
            <a:picLocks noChangeAspect="1"/>
          </p:cNvPicPr>
          <p:nvPr/>
        </p:nvPicPr>
        <p:blipFill>
          <a:blip r:embed="rId10" cstate="print"/>
          <a:srcRect l="18000" r="18000"/>
          <a:stretch>
            <a:fillRect/>
          </a:stretch>
        </p:blipFill>
        <p:spPr>
          <a:xfrm>
            <a:off x="114529" y="4876800"/>
            <a:ext cx="1143000" cy="13989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1143000" y="6047106"/>
            <a:ext cx="7696200" cy="228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1200" i="1" dirty="0"/>
              <a:t>Directorio General para la Catequesis, Capitulo 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0678" y="6544017"/>
            <a:ext cx="14558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50" dirty="0"/>
              <a:t>Copyright © TeamRCIA.com. </a:t>
            </a:r>
          </a:p>
          <a:p>
            <a:pPr algn="ctr"/>
            <a:r>
              <a:rPr lang="en-US" sz="750" dirty="0"/>
              <a:t>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328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31166</TotalTime>
  <Words>1542</Words>
  <Application>Microsoft Office PowerPoint</Application>
  <PresentationFormat>Presentación en pantalla (4:3)</PresentationFormat>
  <Paragraphs>199</Paragraphs>
  <Slides>20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Arial Narrow</vt:lpstr>
      <vt:lpstr>Times New Roman</vt:lpstr>
      <vt:lpstr>Wingdings</vt:lpstr>
      <vt:lpstr>Studio</vt:lpstr>
      <vt:lpstr>BIENVENIDOS</vt:lpstr>
      <vt:lpstr>FORO RICA</vt:lpstr>
      <vt:lpstr>MIEMBROS</vt:lpstr>
      <vt:lpstr>ORACION </vt:lpstr>
      <vt:lpstr>MISION</vt:lpstr>
      <vt:lpstr>METAS</vt:lpstr>
      <vt:lpstr>OBJETIVOS</vt:lpstr>
      <vt:lpstr>INICIACION DEL PROCESO        POR PARTE DEL EQUIPO</vt:lpstr>
      <vt:lpstr>Presentación de PowerPoint</vt:lpstr>
      <vt:lpstr>PRIMERA CONVERSACION</vt:lpstr>
      <vt:lpstr>PARA TENER EN CUENTA</vt:lpstr>
      <vt:lpstr>SEGUNDA CONVERSACION</vt:lpstr>
      <vt:lpstr>TERCERA CONVERSACION</vt:lpstr>
      <vt:lpstr>CUARTA CONVERSACION</vt:lpstr>
      <vt:lpstr>RESUMIENDO</vt:lpstr>
      <vt:lpstr>RECURSOS </vt:lpstr>
      <vt:lpstr>PROXIMOS FOROS ABIERTOS   </vt:lpstr>
      <vt:lpstr>PREGUNTAS</vt:lpstr>
      <vt:lpstr>ORACION DE CIERRE</vt:lpstr>
      <vt:lpstr>CONTACTO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Session 5 – Decisions: Our Framework</dc:title>
  <dc:creator>Dick Reimbold</dc:creator>
  <cp:lastModifiedBy>Luis</cp:lastModifiedBy>
  <cp:revision>116</cp:revision>
  <dcterms:created xsi:type="dcterms:W3CDTF">2011-01-15T17:11:02Z</dcterms:created>
  <dcterms:modified xsi:type="dcterms:W3CDTF">2022-05-09T20:44:15Z</dcterms:modified>
</cp:coreProperties>
</file>