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notesMasterIdLst>
    <p:notesMasterId r:id="rId24"/>
  </p:notesMasterIdLst>
  <p:sldIdLst>
    <p:sldId id="315" r:id="rId2"/>
    <p:sldId id="337" r:id="rId3"/>
    <p:sldId id="351" r:id="rId4"/>
    <p:sldId id="319" r:id="rId5"/>
    <p:sldId id="345" r:id="rId6"/>
    <p:sldId id="340" r:id="rId7"/>
    <p:sldId id="341" r:id="rId8"/>
    <p:sldId id="322" r:id="rId9"/>
    <p:sldId id="323" r:id="rId10"/>
    <p:sldId id="342" r:id="rId11"/>
    <p:sldId id="309" r:id="rId12"/>
    <p:sldId id="310" r:id="rId13"/>
    <p:sldId id="329" r:id="rId14"/>
    <p:sldId id="347" r:id="rId15"/>
    <p:sldId id="356" r:id="rId16"/>
    <p:sldId id="350" r:id="rId17"/>
    <p:sldId id="353" r:id="rId18"/>
    <p:sldId id="352" r:id="rId19"/>
    <p:sldId id="355" r:id="rId20"/>
    <p:sldId id="346" r:id="rId21"/>
    <p:sldId id="344" r:id="rId22"/>
    <p:sldId id="35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66"/>
    <a:srgbClr val="CCCC00"/>
    <a:srgbClr val="3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CA05C-080F-10D3-2196-575A1AB4C43E}" v="78" dt="2021-11-15T20:02:09.624"/>
    <p1510:client id="{E7383200-5EE7-4F95-B15F-95BB4E49DAE1}" v="108" dt="2021-10-26T18:52:45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224" autoAdjust="0"/>
  </p:normalViewPr>
  <p:slideViewPr>
    <p:cSldViewPr>
      <p:cViewPr varScale="1">
        <p:scale>
          <a:sx n="106" d="100"/>
          <a:sy n="106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0458FC-4789-42CB-AE8A-BA1B5EE02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0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4A7AB-3FAC-4921-BA19-552942D846B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611883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393700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2BDA65-F36E-415C-BF66-03C8574EE2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10-01m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0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B24915-B374-4D69-9E60-E1DCCDEEBE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10-01n</a:t>
            </a:r>
          </a:p>
        </p:txBody>
      </p:sp>
    </p:spTree>
    <p:extLst>
      <p:ext uri="{BB962C8B-B14F-4D97-AF65-F5344CB8AC3E}">
        <p14:creationId xmlns:p14="http://schemas.microsoft.com/office/powerpoint/2010/main" val="344292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9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1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A9B00F-9BBC-4326-A763-81BD2143BB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10-03a</a:t>
            </a:r>
          </a:p>
        </p:txBody>
      </p:sp>
    </p:spTree>
    <p:extLst>
      <p:ext uri="{BB962C8B-B14F-4D97-AF65-F5344CB8AC3E}">
        <p14:creationId xmlns:p14="http://schemas.microsoft.com/office/powerpoint/2010/main" val="2347484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31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3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8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8F4281-7259-44C9-B484-13F05A7FCC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4A7AB-3FAC-4921-BA19-552942D846B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3953560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A9B00F-9BBC-4326-A763-81BD2143BB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10-03a</a:t>
            </a:r>
          </a:p>
        </p:txBody>
      </p:sp>
    </p:spTree>
    <p:extLst>
      <p:ext uri="{BB962C8B-B14F-4D97-AF65-F5344CB8AC3E}">
        <p14:creationId xmlns:p14="http://schemas.microsoft.com/office/powerpoint/2010/main" val="261762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4A7AB-3FAC-4921-BA19-552942D846B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2373247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4A7AB-3FAC-4921-BA19-552942D846B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396969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316801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222874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B24915-B374-4D69-9E60-E1DCCDEEBE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10-01n</a:t>
            </a:r>
          </a:p>
        </p:txBody>
      </p:sp>
    </p:spTree>
    <p:extLst>
      <p:ext uri="{BB962C8B-B14F-4D97-AF65-F5344CB8AC3E}">
        <p14:creationId xmlns:p14="http://schemas.microsoft.com/office/powerpoint/2010/main" val="98372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27129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403752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Track 4  Page 117</a:t>
            </a:r>
          </a:p>
        </p:txBody>
      </p:sp>
    </p:spTree>
    <p:extLst>
      <p:ext uri="{BB962C8B-B14F-4D97-AF65-F5344CB8AC3E}">
        <p14:creationId xmlns:p14="http://schemas.microsoft.com/office/powerpoint/2010/main" val="91542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13FB0-9F06-4C80-9B92-F82AF901BB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Track 4  Page 117</a:t>
            </a:r>
          </a:p>
          <a:p>
            <a:pPr eaLnBrk="1" hangingPunct="1"/>
            <a:r>
              <a:rPr lang="en-US" dirty="0"/>
              <a:t>10-1h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6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22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2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1F873-162C-4220-89EE-3A1415EE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5351-9277-42E9-8A3E-55F32A42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33E7-DF95-4370-BF67-F9533ACBE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B16B8-947D-4FBB-B241-B6415930D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CD0A-C1C4-4417-9372-EBCE8D6B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79DE-3491-4A52-B43E-591F23B53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1AEF-0AC6-4F79-A32E-2681CC81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C4F9-D7DE-41D5-8D3C-9C45A45EA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807B-658B-4FAA-BC26-48D640D5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5A3F-3E39-4E43-A71D-4455DB5D8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2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4E2E-F940-49D3-9DE3-13ED8FB70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BB79CCD0-935B-4914-9DAD-CB8C1D2D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8212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12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arce@stphilipbenizi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elguzman@bellsouth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3074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5400" b="1" dirty="0"/>
              <a:t>BIENVENIDOS</a:t>
            </a:r>
            <a:endParaRPr lang="en-US" sz="5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3825"/>
            <a:ext cx="8229600" cy="4930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FORO de RICA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</a:rPr>
              <a:t>“RICA </a:t>
            </a:r>
            <a:r>
              <a:rPr lang="en-US" sz="4400" b="1" i="1" dirty="0" err="1">
                <a:solidFill>
                  <a:srgbClr val="FF0000"/>
                </a:solidFill>
              </a:rPr>
              <a:t>Adaptado</a:t>
            </a:r>
            <a:r>
              <a:rPr lang="en-US" sz="4400" b="1" i="1" dirty="0">
                <a:solidFill>
                  <a:srgbClr val="FF0000"/>
                </a:solidFill>
              </a:rPr>
              <a:t> para </a:t>
            </a:r>
            <a:r>
              <a:rPr lang="en-US" sz="4400" b="1" i="1" dirty="0" err="1">
                <a:solidFill>
                  <a:srgbClr val="FF0000"/>
                </a:solidFill>
              </a:rPr>
              <a:t>Niños</a:t>
            </a:r>
            <a:r>
              <a:rPr lang="en-US" sz="4400" b="1" i="1" dirty="0">
                <a:solidFill>
                  <a:srgbClr val="FF0000"/>
                </a:solidFill>
              </a:rPr>
              <a:t>”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	</a:t>
            </a:r>
            <a:r>
              <a:rPr lang="en-US" sz="2800" dirty="0"/>
              <a:t>	</a:t>
            </a:r>
            <a:endParaRPr lang="en-US" sz="2200" b="1" i="1" dirty="0">
              <a:solidFill>
                <a:srgbClr val="336666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336666"/>
                </a:solidFill>
              </a:rPr>
              <a:t> </a:t>
            </a:r>
            <a:endParaRPr lang="en-US"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DCCAA-E7BB-4840-B6D6-85BF8830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30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607BE-6AF8-420C-9EF0-49EC5CD37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795912"/>
            <a:ext cx="4724400" cy="21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42727"/>
      </p:ext>
    </p:extLst>
  </p:cSld>
  <p:clrMapOvr>
    <a:masterClrMapping/>
  </p:clrMapOvr>
  <p:transition advClick="0" advTm="48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29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dirty="0"/>
              <a:t>PÁRRAFO 154. A</a:t>
            </a:r>
            <a:br>
              <a:rPr lang="en-US" sz="4400" b="1" dirty="0"/>
            </a:br>
            <a:r>
              <a:rPr lang="es-MX" sz="3600" b="1" dirty="0"/>
              <a:t>Primer Escrutinio (Exorcismo)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sz="2000" dirty="0"/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. . Por la virtud de tu nombre, que invocamos con fe, acompáñalos ahora y sánalos. Domina al Espíritu maligno, derrotado cuando resucitaste.                                          </a:t>
            </a:r>
            <a:r>
              <a:rPr lang="es-MX" sz="320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el Espíritu Santo muestra el camino de salvación a tus elegidos</a:t>
            </a:r>
            <a:endParaRPr lang="es-MX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D828D-1C41-4DA5-92DA-C109CE53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7624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C67D36-762A-4169-9F83-4E14851F7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9819"/>
      </p:ext>
    </p:extLst>
  </p:cSld>
  <p:clrMapOvr>
    <a:masterClrMapping/>
  </p:clrMapOvr>
  <p:transition advClick="0" advTm="4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955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6226"/>
            <a:ext cx="9144000" cy="4737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8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/>
              <a:t>	</a:t>
            </a:r>
            <a:r>
              <a:rPr lang="es-ES" sz="4000" b="1" dirty="0"/>
              <a:t>SE NECESITA DEL PUEBLO</a:t>
            </a:r>
            <a:r>
              <a:rPr lang="es-ES" sz="3000" dirty="0"/>
              <a:t>	</a:t>
            </a:r>
          </a:p>
          <a:p>
            <a:pPr lvl="3" eaLnBrk="1" hangingPunct="1"/>
            <a:r>
              <a:rPr lang="es-ES" sz="3000" dirty="0"/>
              <a:t>Niños (+8) / Adolescentes (+13)</a:t>
            </a:r>
          </a:p>
          <a:p>
            <a:pPr lvl="3" eaLnBrk="1" hangingPunct="1"/>
            <a:r>
              <a:rPr lang="es-ES" sz="3000" dirty="0"/>
              <a:t>La Familia</a:t>
            </a:r>
          </a:p>
          <a:p>
            <a:pPr lvl="3" eaLnBrk="1" hangingPunct="1"/>
            <a:r>
              <a:rPr lang="es-ES" sz="3000" dirty="0"/>
              <a:t>La Comunidad</a:t>
            </a:r>
          </a:p>
          <a:p>
            <a:pPr lvl="3" eaLnBrk="1" hangingPunct="1"/>
            <a:r>
              <a:rPr lang="es-ES" sz="3000" dirty="0"/>
              <a:t>El Equipo de RICA/ Catequistas / Pastores (Sacerdotes) / Diáconos / Ministros</a:t>
            </a:r>
            <a:endParaRPr lang="es-ES" sz="3000" b="1" i="1" dirty="0"/>
          </a:p>
          <a:p>
            <a:pPr algn="ctr" eaLnBrk="1" hangingPunct="1">
              <a:buFont typeface="Wingdings" pitchFamily="2" charset="2"/>
              <a:buNone/>
            </a:pPr>
            <a:endParaRPr lang="en-US" sz="4000" b="1" i="1" dirty="0"/>
          </a:p>
          <a:p>
            <a:pPr algn="ctr" eaLnBrk="1" hangingPunct="1">
              <a:buFont typeface="Wingdings" pitchFamily="2" charset="2"/>
              <a:buNone/>
            </a:pPr>
            <a:endParaRPr lang="en-US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0CD1F-7E97-4A6E-929B-1848AF3F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4096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352E15-A62E-4E0E-9299-3FD8160E1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</p:cSld>
  <p:clrMapOvr>
    <a:masterClrMapping/>
  </p:clrMapOvr>
  <p:transition advClick="0" advTm="19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24" y="376364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191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/>
              <a:t>METAS DE LA FORMACION</a:t>
            </a:r>
            <a:endParaRPr lang="en-US" sz="4000" b="1" i="1" dirty="0"/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4000" dirty="0"/>
              <a:t>Meta de </a:t>
            </a:r>
            <a:r>
              <a:rPr lang="es-ES" sz="4000" u="sng" dirty="0"/>
              <a:t>Educación Religiosa </a:t>
            </a:r>
            <a:r>
              <a:rPr lang="es-ES" sz="4000" dirty="0"/>
              <a:t>= </a:t>
            </a:r>
            <a:r>
              <a:rPr lang="es-ES" sz="4000" i="1" dirty="0"/>
              <a:t>Recepción de Sacramentos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4000" dirty="0"/>
              <a:t>Meta del </a:t>
            </a:r>
            <a:r>
              <a:rPr lang="es-ES" sz="4000" u="sng" dirty="0"/>
              <a:t>RICA </a:t>
            </a:r>
            <a:r>
              <a:rPr lang="es-ES" sz="4000" dirty="0"/>
              <a:t>=                       </a:t>
            </a:r>
            <a:r>
              <a:rPr lang="es-ES" sz="4000" i="1" dirty="0"/>
              <a:t>Iniciación dentro de la vida de la Iglesia Católica</a:t>
            </a:r>
            <a:endParaRPr lang="es-ES" sz="4000" b="1" i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A96005-62FB-4728-97B4-8BCBEA13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385567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EFED46-0168-4E01-BD16-93867EB30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</p:cSld>
  <p:clrMapOvr>
    <a:masterClrMapping/>
  </p:clrMapOvr>
  <p:transition advClick="0" advTm="1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664" y="3048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4824"/>
            <a:ext cx="9067800" cy="4549776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/>
              <a:t>MODELOS DE FORMACION:                       PROS y CONTRAS</a:t>
            </a:r>
          </a:p>
          <a:p>
            <a:pPr lvl="3" eaLnBrk="1" hangingPunct="1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Diamante</a:t>
            </a:r>
            <a:r>
              <a:rPr lang="es-ES" sz="2800" dirty="0"/>
              <a:t>: Familia/Intergeneracional</a:t>
            </a:r>
          </a:p>
          <a:p>
            <a:pPr lvl="3" eaLnBrk="1" hangingPunct="1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Platino</a:t>
            </a:r>
            <a:r>
              <a:rPr lang="es-ES" sz="2800" dirty="0"/>
              <a:t>: Catecumenado de Niños Solamente</a:t>
            </a:r>
          </a:p>
          <a:p>
            <a:pPr lvl="3" eaLnBrk="1" hangingPunct="1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</a:t>
            </a:r>
            <a:r>
              <a:rPr lang="es-ES" sz="2800" dirty="0"/>
              <a:t>: Educación Religiosa con Ritos</a:t>
            </a:r>
          </a:p>
          <a:p>
            <a:pPr lvl="3" eaLnBrk="1" hangingPunct="1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</a:t>
            </a:r>
            <a:r>
              <a:rPr lang="es-ES" sz="2800" dirty="0"/>
              <a:t>: En escuela Católica (+) </a:t>
            </a:r>
          </a:p>
          <a:p>
            <a:pPr lvl="3" eaLnBrk="1" hangingPunct="1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Bronce</a:t>
            </a:r>
            <a:r>
              <a:rPr lang="es-ES" sz="2800" dirty="0"/>
              <a:t> : Educación Religiosa Tradicional/ Pastoral Juvenil</a:t>
            </a:r>
            <a:endParaRPr lang="es-E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BE4C8-2761-4C0C-B368-09C4C0CB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1528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A174C1-608E-4889-8323-D04F726AF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5332"/>
      </p:ext>
    </p:extLst>
  </p:cSld>
  <p:clrMapOvr>
    <a:masterClrMapping/>
  </p:clrMapOvr>
  <p:transition advClick="0" advTm="4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664" y="3048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676399"/>
            <a:ext cx="9448800" cy="480060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/>
              <a:t>RITOS LITURGICOS:  </a:t>
            </a:r>
          </a:p>
          <a:p>
            <a:pPr algn="ctr" eaLnBrk="1" hangingPunct="1">
              <a:buNone/>
            </a:pPr>
            <a:r>
              <a:rPr lang="en-US" sz="2800" b="1" dirty="0"/>
              <a:t>UN SOLO BAUTISMO - DOS RITOS</a:t>
            </a:r>
          </a:p>
          <a:p>
            <a:pPr lvl="1" eaLnBrk="1" hangingPunct="1"/>
            <a:r>
              <a:rPr lang="es-ES" sz="3000" dirty="0"/>
              <a:t>Orden de Bautismo de Niños (Rito infantil -7)</a:t>
            </a:r>
          </a:p>
          <a:p>
            <a:pPr lvl="1" eaLnBrk="1" hangingPunct="1"/>
            <a:r>
              <a:rPr lang="es-ES" sz="3000" dirty="0"/>
              <a:t>Rito de Iniciación Cristiana para Adultos (+8)</a:t>
            </a:r>
          </a:p>
          <a:p>
            <a:pPr marL="457200" lvl="1" indent="0" algn="ctr" eaLnBrk="1" hangingPunct="1">
              <a:buNone/>
            </a:pPr>
            <a:r>
              <a:rPr lang="es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del Derecho Canónico y                                        Estatutos Nacionales para el Catecumenado</a:t>
            </a:r>
          </a:p>
          <a:p>
            <a:pPr lvl="3" eaLnBrk="1" hangingPunct="1"/>
            <a:r>
              <a:rPr lang="es-ES" sz="2600" dirty="0"/>
              <a:t>Canon 842.2 y Estatuto 14</a:t>
            </a:r>
          </a:p>
          <a:p>
            <a:pPr lvl="3" eaLnBrk="1" hangingPunct="1"/>
            <a:r>
              <a:rPr lang="es-ES" sz="2600" dirty="0"/>
              <a:t>Canon 852.1 y Estatuto 18</a:t>
            </a:r>
          </a:p>
          <a:p>
            <a:pPr lvl="3" eaLnBrk="1" hangingPunct="1"/>
            <a:r>
              <a:rPr lang="es-ES" sz="2600" dirty="0"/>
              <a:t>Canon 883.2, 885.2 y Estatuto 13 &amp; 35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44769-F5D7-4A92-AC9F-F2C12A98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6288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D8E5C5-D962-49C6-8762-CD98AF754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0042"/>
      </p:ext>
    </p:extLst>
  </p:cSld>
  <p:clrMapOvr>
    <a:masterClrMapping/>
  </p:clrMapOvr>
  <p:transition advClick="0" advTm="4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70184" cy="4782426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800" b="1" dirty="0"/>
              <a:t>CODIGO DE DERECHO CANONICO</a:t>
            </a:r>
          </a:p>
          <a:p>
            <a:pPr eaLnBrk="1" hangingPunct="1">
              <a:buNone/>
            </a:pPr>
            <a:r>
              <a:rPr lang="es-ES" sz="1600" dirty="0">
                <a:effectLst/>
                <a:ea typeface="Calibri" panose="020F0502020204030204" pitchFamily="34" charset="0"/>
              </a:rPr>
              <a:t>842 §2  Los sacramentos del Bautismo, de la Confirmación y de la Sagrada Comunión (Eucaristía) están tan interrelacionados qu</a:t>
            </a:r>
            <a:r>
              <a:rPr lang="es-ES" sz="1600" dirty="0">
                <a:ea typeface="Calibri" panose="020F0502020204030204" pitchFamily="34" charset="0"/>
              </a:rPr>
              <a:t>e son necesarios para la plena iniciación Cristiana. </a:t>
            </a:r>
            <a:endParaRPr lang="es-ES" sz="1600" dirty="0">
              <a:effectLst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883 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§2 </a:t>
            </a:r>
            <a:r>
              <a:rPr lang="es-E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presbítero que administra en la recepción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 de los sacramentos de estos niños de edad catequética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</a:rPr>
              <a:t>recibe de la ley la facultad para confirmarlos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885 §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s-E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600" dirty="0">
                <a:ea typeface="Calibri" panose="020F0502020204030204" pitchFamily="34" charset="0"/>
              </a:rPr>
              <a:t>Un presbítero que tiene facultad para confirmar </a:t>
            </a:r>
            <a:r>
              <a:rPr lang="es-ES" sz="1600" b="1" dirty="0">
                <a:ea typeface="Calibri" panose="020F0502020204030204" pitchFamily="34" charset="0"/>
              </a:rPr>
              <a:t>debe de usarla</a:t>
            </a:r>
            <a:r>
              <a:rPr lang="es-ES" sz="1600" dirty="0">
                <a:ea typeface="Calibri" panose="020F0502020204030204" pitchFamily="34" charset="0"/>
              </a:rPr>
              <a:t> </a:t>
            </a:r>
            <a:r>
              <a:rPr lang="es-ES" sz="1600" b="1" dirty="0">
                <a:ea typeface="Calibri" panose="020F0502020204030204" pitchFamily="34" charset="0"/>
              </a:rPr>
              <a:t>para aquellos en cuyo favor se ha otorgado esa facultad.</a:t>
            </a:r>
          </a:p>
          <a:p>
            <a:pPr eaLnBrk="1" hangingPunct="1">
              <a:buNone/>
            </a:pPr>
            <a:r>
              <a:rPr lang="es-ES" sz="2400" b="1" dirty="0"/>
              <a:t>ESTATUTOS NACIONALES DEL CATECUMENADO</a:t>
            </a:r>
            <a:endParaRPr lang="es-ES" sz="3000" b="1" i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es-ES" sz="1600" dirty="0"/>
              <a:t>13. Presbíteros que bautizan deben confirmar (Canon 885:2); un obispo que desee confirmar a los neófitos debe reservarse para si mismo el Bautismo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s-ES" sz="1600" dirty="0"/>
              <a:t>14. Los elegidos adultos, incluyendo los  niños de edad catequética, </a:t>
            </a:r>
            <a:r>
              <a:rPr lang="es-E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de recibir los tres sacramentos de iniciación en una sola celebración eucarística.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s-ES" sz="1600" dirty="0"/>
              <a:t>35. La secuencia tradicional de la </a:t>
            </a:r>
            <a:r>
              <a:rPr lang="es-E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Confirmación antes de Eucaristía </a:t>
            </a:r>
            <a:r>
              <a:rPr lang="es-ES" sz="1600" dirty="0"/>
              <a:t>debe ser respetada; el sacerdote recibe de la ley misma (883.2) la facultad de confirmar al candidato y esta obligado a hacer uso de ella (canon 885.2). </a:t>
            </a:r>
            <a:r>
              <a:rPr lang="es-E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Confirmación de tales candidatos no debe de posponerse, ni se les debe admitir a la Eucaristía antes de ser confirmados</a:t>
            </a:r>
            <a:r>
              <a:rPr lang="es-ES" sz="1600" dirty="0"/>
              <a:t>.  Un obispo que desee confirmar debe reservar para si mismo el Rito de Recepción.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C4408D-97BF-4885-8F66-A47043ADD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595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 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A1D43-C4EB-41E2-A5A2-77DE779A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384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63B61-0C0E-4CE9-9852-DAC9DF99A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40406"/>
      </p:ext>
    </p:extLst>
  </p:cSld>
  <p:clrMapOvr>
    <a:masterClrMapping/>
  </p:clrMapOvr>
  <p:transition advClick="0" advTm="5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664" y="3048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676400"/>
            <a:ext cx="9296400" cy="4495799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" sz="3600" b="1" dirty="0"/>
              <a:t>RITOS DEL RICA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s-ES" sz="2300" dirty="0"/>
              <a:t>Rito de Aceptación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s-ES" sz="2300" dirty="0"/>
              <a:t>Rito de Elección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s-ES" sz="2300" dirty="0"/>
              <a:t>Escrutinios o Celebraciones Penitenciales 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s-ES" sz="2300" dirty="0"/>
              <a:t>Ritos Menores:</a:t>
            </a:r>
          </a:p>
          <a:p>
            <a:pPr lvl="4" eaLnBrk="1" hangingPunct="1"/>
            <a:r>
              <a:rPr lang="es-ES" sz="2300" dirty="0"/>
              <a:t>Bendiciones</a:t>
            </a:r>
          </a:p>
          <a:p>
            <a:pPr lvl="4" eaLnBrk="1" hangingPunct="1"/>
            <a:r>
              <a:rPr lang="es-ES" sz="2300" dirty="0"/>
              <a:t>Exorcismos</a:t>
            </a:r>
          </a:p>
          <a:p>
            <a:pPr lvl="4" eaLnBrk="1" hangingPunct="1"/>
            <a:r>
              <a:rPr lang="es-ES" sz="2300" dirty="0"/>
              <a:t>Presentaciones</a:t>
            </a:r>
          </a:p>
          <a:p>
            <a:pPr lvl="4" eaLnBrk="1" hangingPunct="1"/>
            <a:r>
              <a:rPr lang="es-ES" sz="2300" dirty="0"/>
              <a:t>Ritos de Preparación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s-ES" sz="2300" dirty="0"/>
              <a:t>Ritos de Iniciación:  Bautismo, Confirmación, Eucaristía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A00D6-EDE4-44D8-A594-025A1849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1528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F39C7D-5E4A-40AA-BDC1-5532F8487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79639"/>
      </p:ext>
    </p:extLst>
  </p:cSld>
  <p:clrMapOvr>
    <a:masterClrMapping/>
  </p:clrMapOvr>
  <p:transition advClick="0" advTm="4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664" y="3048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 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991600" cy="50292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/>
              <a:t>RESUMEN</a:t>
            </a:r>
          </a:p>
          <a:p>
            <a:pPr lvl="3" eaLnBrk="1" hangingPunct="1"/>
            <a:r>
              <a:rPr lang="es-ES" sz="2400" dirty="0"/>
              <a:t>La Iniciación de Niños, Jóvenes, y Adultos es un solo RITO.</a:t>
            </a:r>
          </a:p>
          <a:p>
            <a:pPr lvl="3" eaLnBrk="1" hangingPunct="1"/>
            <a:r>
              <a:rPr lang="es-ES" sz="2400" dirty="0"/>
              <a:t>Mejor hacer algo que nada. </a:t>
            </a:r>
          </a:p>
          <a:p>
            <a:pPr lvl="3" eaLnBrk="1" hangingPunct="1"/>
            <a:r>
              <a:rPr lang="es-ES" sz="2400" dirty="0"/>
              <a:t>Flexibilidad: diferentes modelos, siempre de acuerdo al Código de Derecho Canónico. </a:t>
            </a:r>
          </a:p>
          <a:p>
            <a:pPr lvl="3" eaLnBrk="1" hangingPunct="1"/>
            <a:r>
              <a:rPr lang="es-ES" sz="2400" dirty="0"/>
              <a:t>En todos los Ritos deben participar los Niños (+8) </a:t>
            </a:r>
          </a:p>
          <a:p>
            <a:pPr lvl="3" eaLnBrk="1" hangingPunct="1"/>
            <a:r>
              <a:rPr lang="es-ES" sz="2400" dirty="0"/>
              <a:t>Preparación: Conversión y Discipulado</a:t>
            </a:r>
          </a:p>
          <a:p>
            <a:pPr lvl="3" eaLnBrk="1" hangingPunct="1"/>
            <a:r>
              <a:rPr lang="es-ES" sz="2400" dirty="0"/>
              <a:t>Rito de Iniciación: Bautismo, Confirmación, y Eucaristía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A00D6-EDE4-44D8-A594-025A1849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1528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361E67-373F-4CBA-8882-33AEB8395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3546"/>
      </p:ext>
    </p:extLst>
  </p:cSld>
  <p:clrMapOvr>
    <a:masterClrMapping/>
  </p:clrMapOvr>
  <p:transition advClick="0" advTm="4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664" y="3048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 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6940"/>
            <a:ext cx="9067800" cy="521106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200" b="1" dirty="0"/>
              <a:t>RECURSOS de LTP</a:t>
            </a:r>
          </a:p>
          <a:p>
            <a:pPr lvl="1" eaLnBrk="1" hangingPunct="1"/>
            <a:r>
              <a:rPr lang="en-US" sz="2000" dirty="0" err="1"/>
              <a:t>Senseman</a:t>
            </a:r>
            <a:r>
              <a:rPr lang="en-US" sz="2000" dirty="0"/>
              <a:t>, Rita Burns.  </a:t>
            </a:r>
            <a:r>
              <a:rPr lang="es-ES" sz="2000" u="sng" dirty="0"/>
              <a:t>Guía para adaptar el RICA para niños</a:t>
            </a:r>
            <a:r>
              <a:rPr lang="en-US" sz="2000" u="sng" dirty="0"/>
              <a:t>.</a:t>
            </a:r>
            <a:r>
              <a:rPr lang="en-US" sz="2000" dirty="0"/>
              <a:t>  </a:t>
            </a:r>
          </a:p>
          <a:p>
            <a:pPr lvl="1" eaLnBrk="1" hangingPunct="1"/>
            <a:r>
              <a:rPr lang="en-US" sz="2000" dirty="0" err="1"/>
              <a:t>Tudela</a:t>
            </a:r>
            <a:r>
              <a:rPr lang="en-US" sz="2000" dirty="0"/>
              <a:t>, Michaela I.  </a:t>
            </a:r>
            <a:r>
              <a:rPr lang="en-US" sz="2000" u="sng" dirty="0" err="1"/>
              <a:t>Guia</a:t>
            </a:r>
            <a:r>
              <a:rPr lang="en-US" sz="2000" u="sng" dirty="0"/>
              <a:t> para el RICA con </a:t>
            </a:r>
            <a:r>
              <a:rPr lang="en-US" sz="2000" u="sng" dirty="0" err="1"/>
              <a:t>Niños</a:t>
            </a:r>
            <a:r>
              <a:rPr lang="en-US" sz="2000" u="sng" dirty="0"/>
              <a:t>:  </a:t>
            </a:r>
            <a:r>
              <a:rPr lang="en-US" sz="2000" u="sng" dirty="0" err="1"/>
              <a:t>Preguntas</a:t>
            </a:r>
            <a:r>
              <a:rPr lang="en-US" sz="2000" u="sng" dirty="0"/>
              <a:t> y </a:t>
            </a:r>
            <a:r>
              <a:rPr lang="en-US" sz="2000" u="sng" dirty="0" err="1"/>
              <a:t>Respuestas</a:t>
            </a:r>
            <a:r>
              <a:rPr lang="en-US" sz="2000" u="sng" dirty="0"/>
              <a:t> para </a:t>
            </a:r>
            <a:r>
              <a:rPr lang="en-US" sz="2000" u="sng" dirty="0" err="1"/>
              <a:t>Papás</a:t>
            </a:r>
            <a:r>
              <a:rPr lang="en-US" sz="20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E90EB-B59E-4750-A48A-0630FCDE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9416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B7B7E-F7D6-42E7-9C17-49DAB53EF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67"/>
          <a:stretch/>
        </p:blipFill>
        <p:spPr>
          <a:xfrm>
            <a:off x="2209800" y="3475740"/>
            <a:ext cx="4724400" cy="2848860"/>
          </a:xfrm>
          <a:prstGeom prst="rect">
            <a:avLst/>
          </a:prstGeom>
        </p:spPr>
      </p:pic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2C7C4A-0B08-474C-AD12-9DDF2CC8B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5707"/>
      </p:ext>
    </p:extLst>
  </p:cSld>
  <p:clrMapOvr>
    <a:masterClrMapping/>
  </p:clrMapOvr>
  <p:transition advClick="0" advTm="4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664" y="3048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4824"/>
            <a:ext cx="9067800" cy="4397375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200" b="1" dirty="0"/>
              <a:t>RECURSOS de Liguori</a:t>
            </a:r>
          </a:p>
          <a:p>
            <a:pPr lvl="1" eaLnBrk="1" hangingPunct="1"/>
            <a:r>
              <a:rPr lang="en-US" sz="2000" u="sng" dirty="0" err="1"/>
              <a:t>Jornada</a:t>
            </a:r>
            <a:r>
              <a:rPr lang="en-US" sz="2000" u="sng" dirty="0"/>
              <a:t> de Fe para </a:t>
            </a:r>
            <a:r>
              <a:rPr lang="en-US" sz="2000" u="sng" dirty="0" err="1"/>
              <a:t>Niños</a:t>
            </a:r>
            <a:r>
              <a:rPr lang="en-US" sz="2000" dirty="0"/>
              <a:t>.</a:t>
            </a:r>
            <a:endParaRPr lang="en-US" sz="2000" u="sng" dirty="0"/>
          </a:p>
          <a:p>
            <a:pPr marL="457200" lvl="1" indent="0" eaLnBrk="1" hangingPunct="1">
              <a:buNone/>
            </a:pPr>
            <a:r>
              <a:rPr lang="en-US" sz="2000" dirty="0"/>
              <a:t>          (Ingles y </a:t>
            </a:r>
            <a:r>
              <a:rPr lang="en-US" sz="2000" dirty="0" err="1"/>
              <a:t>Español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E90EB-B59E-4750-A48A-0630FCDE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9416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20207-7CDE-4842-9B9D-F3F56E179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00" y="2353686"/>
            <a:ext cx="3077464" cy="3952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539"/>
          <a:stretch/>
        </p:blipFill>
        <p:spPr>
          <a:xfrm>
            <a:off x="986706" y="3097182"/>
            <a:ext cx="3160058" cy="3205162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062E55-FF69-4798-BF5E-33EDC922FE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1117"/>
      </p:ext>
    </p:extLst>
  </p:cSld>
  <p:clrMapOvr>
    <a:masterClrMapping/>
  </p:clrMapOvr>
  <p:transition advClick="0" advTm="4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96200" cy="12954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93825"/>
            <a:ext cx="7772400" cy="5006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marL="0" indent="0" algn="ctr">
              <a:buNone/>
            </a:pPr>
            <a:r>
              <a:rPr lang="en-US" sz="2200" b="1" dirty="0"/>
              <a:t>ORACION INICIAL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Dios nos llama a Él, le damos gracias por darnos la oportunidad de reunirnos.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Ayúdanos a crecer en conocimiento y sabiduría para acercar a los niños hacia </a:t>
            </a:r>
            <a:r>
              <a:rPr lang="es-ES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 Que nuestras mentes y corazones estén abiertos hoy y todos los días.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Inspíranos a compartir nuestros dones y amor con los niños a quienes servimos para que te </a:t>
            </a:r>
            <a:r>
              <a:rPr lang="es-ES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conozcan como; Padre</a:t>
            </a: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Hijo y </a:t>
            </a:r>
            <a:r>
              <a:rPr lang="es-ES" sz="200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Espíritu Santo, y </a:t>
            </a: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reciban los Sacramentos de Iniciación.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con nuestro testimonio del Misterio Pascual y de vivir nuestra misión bautismal ilumine a los niños y a las familias que vienen a nosotros, para que el Cuerpo de Cristo pueda crecer y fortalecerse.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 lo pedimos en el nombre de Jesús</a:t>
            </a:r>
            <a:r>
              <a:rPr lang="es-ES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Amén</a:t>
            </a:r>
            <a:endParaRPr lang="en-US" sz="1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4641E-0DF1-4CC6-8897-5B88334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364E1D-9833-4400-8841-51F9A976E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46208"/>
      </p:ext>
    </p:extLst>
  </p:cSld>
  <p:clrMapOvr>
    <a:masterClrMapping/>
  </p:clrMapOvr>
  <p:transition advClick="0" advTm="48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351" y="1930565"/>
            <a:ext cx="8633298" cy="43636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4000" b="1" dirty="0"/>
              <a:t>PREGUNTAS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1828800"/>
            <a:ext cx="8147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DC4408D-97BF-4885-8F66-A47043ADD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" y="39378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882A3-B4AD-49C9-B039-8750BA8E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40" y="2514600"/>
            <a:ext cx="3670520" cy="36816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19D68-B72F-4736-B5F9-92D451F1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384" y="6395992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FC1798-3C2C-4521-AD87-BC32B3BAA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0062"/>
      </p:ext>
    </p:extLst>
  </p:cSld>
  <p:clrMapOvr>
    <a:masterClrMapping/>
  </p:clrMapOvr>
  <p:transition advClick="0" advTm="58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 RICA</a:t>
            </a:r>
            <a:br>
              <a:rPr lang="en-US" dirty="0"/>
            </a:br>
            <a:r>
              <a:rPr lang="en-US" i="1" dirty="0" err="1"/>
              <a:t>RICA</a:t>
            </a:r>
            <a:r>
              <a:rPr lang="en-US" i="1" dirty="0"/>
              <a:t>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93825"/>
            <a:ext cx="7696200" cy="4930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marL="0" indent="0" algn="ctr">
              <a:buNone/>
            </a:pPr>
            <a:r>
              <a:rPr lang="es-ES" sz="2200" b="1" dirty="0"/>
              <a:t>Oración final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Amado Señor de todo, te alabamos, te honramos y te damos gracias.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Bendícenos al salir de esta reunión armados con entendimiento, pensamientos e ideas para servir a estos catecúmenos, candidatos y familias.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Aunque a veces parezca imposible, sabemos que contigo todo es posible. "Haz, Señor, que conozca tus caminos, muéstrame tus senderos. En tu verdad guía mis pasos, instrúyeme, tú que eres mi Dios y mi Salvador." (Salmo 25: 4-5).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las familias que tocamos se fortalezcan en su fe y brillen su luz para los demás.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Oramos en el nombre del Padre, del Hijo y del Espíritu Santo. Amén.</a:t>
            </a:r>
            <a:endParaRPr lang="es-ES" sz="1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A5B93-01DA-4BFD-8165-2DB07781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6391656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A267BD-0138-4229-A3C5-228A2FB1C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38467"/>
      </p:ext>
    </p:extLst>
  </p:cSld>
  <p:clrMapOvr>
    <a:masterClrMapping/>
  </p:clrMapOvr>
  <p:transition advClick="0" advTm="48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189" y="303074"/>
            <a:ext cx="7394277" cy="1143000"/>
          </a:xfrm>
        </p:spPr>
        <p:txBody>
          <a:bodyPr/>
          <a:lstStyle/>
          <a:p>
            <a:pPr algn="ctr" eaLnBrk="1" hangingPunct="1"/>
            <a:r>
              <a:rPr lang="en-US" sz="3600" dirty="0"/>
              <a:t>FORO ABIERTO RICA</a:t>
            </a:r>
            <a:br>
              <a:rPr lang="en-US" sz="3600" dirty="0"/>
            </a:br>
            <a:r>
              <a:rPr lang="en-US" sz="3600" i="1" dirty="0" err="1"/>
              <a:t>RICA</a:t>
            </a:r>
            <a:r>
              <a:rPr lang="en-US" sz="3600" i="1" dirty="0"/>
              <a:t> </a:t>
            </a:r>
            <a:r>
              <a:rPr lang="en-US" sz="3600" i="1" dirty="0" err="1"/>
              <a:t>Adaptado</a:t>
            </a:r>
            <a:r>
              <a:rPr lang="en-US" sz="3600" i="1" dirty="0"/>
              <a:t> para </a:t>
            </a:r>
            <a:r>
              <a:rPr lang="en-US" sz="3600" i="1" dirty="0" err="1"/>
              <a:t>Niños</a:t>
            </a:r>
            <a:endParaRPr lang="en-US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686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marL="0" indent="0" algn="ctr">
              <a:buNone/>
            </a:pPr>
            <a:r>
              <a:rPr lang="en-US" sz="4400" b="1" i="1" dirty="0"/>
              <a:t>INFORMACION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800" b="1" dirty="0"/>
              <a:t>DARLEINE ARCE   (706) 302 – 7075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/>
              <a:t>St. Philip </a:t>
            </a:r>
            <a:r>
              <a:rPr lang="en-US" sz="2800" b="1" dirty="0" err="1"/>
              <a:t>Benizi</a:t>
            </a:r>
            <a:r>
              <a:rPr lang="en-US" sz="2800" b="1" dirty="0"/>
              <a:t>, Jonesboro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		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darce@stphilipbenizi.org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b="1" dirty="0"/>
              <a:t>DR. LUIS GUZMAN  (404) 538 – 3980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b="1" dirty="0"/>
              <a:t>Catedral de Cristo Rey, Atlanta</a:t>
            </a:r>
            <a:br>
              <a:rPr lang="es-ES" sz="2200" b="1" dirty="0"/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elguzman@bellsouth.net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336666"/>
                </a:solidFill>
              </a:rPr>
              <a:t> </a:t>
            </a:r>
            <a:endParaRPr lang="en-US"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DCCAA-E7BB-4840-B6D6-85BF8830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30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85C036-AF97-4F2D-8205-52B2A61756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19" r="28272" b="8929"/>
          <a:stretch/>
        </p:blipFill>
        <p:spPr>
          <a:xfrm>
            <a:off x="7571118" y="299767"/>
            <a:ext cx="1120219" cy="14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62855"/>
      </p:ext>
    </p:extLst>
  </p:cSld>
  <p:clrMapOvr>
    <a:masterClrMapping/>
  </p:clrMapOvr>
  <p:transition advClick="0" advTm="4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29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91600" cy="44424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dirty="0"/>
              <a:t>OBJETIVOS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Entender el Misterio Pascual como el corazón y Misión del Ministerio de Iniciación.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Experimentar una transformación gradual y continua de Mente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s-ES" sz="2400" dirty="0"/>
              <a:t>Corazón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s-ES" sz="2400" dirty="0"/>
              <a:t> Misión.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Aplicar plenamente todos los Ritos del Bautismo, la Confirmación y la Eucaristía a los mayores de 8 a</a:t>
            </a:r>
            <a:r>
              <a:rPr lang="es-MX" sz="2400" dirty="0" err="1"/>
              <a:t>ños</a:t>
            </a:r>
            <a:r>
              <a:rPr lang="es-ES" sz="2400" dirty="0"/>
              <a:t>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Formar discípulos (no teólogos)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Participación de la comunidad parroquial como testigos apostólicos del Cuerpo de Cristo (Hechos 2, 42)</a:t>
            </a: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93FF45-637C-4E61-A37F-AEB2D9F7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83125"/>
      </p:ext>
    </p:extLst>
  </p:cSld>
  <p:clrMapOvr>
    <a:masterClrMapping/>
  </p:clrMapOvr>
  <p:transition advClick="0" advTm="4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20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5400" b="1" dirty="0"/>
              <a:t>VISIÓN DEL RITO DE INICIACIÓN CRISTIANA: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SOLO RICA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E292F-A8D1-460B-B36C-F28E83A9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7624" y="6391656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1F0C35-411A-4753-A8E6-BA56FE04E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9675"/>
      </p:ext>
    </p:extLst>
  </p:cSld>
  <p:clrMapOvr>
    <a:masterClrMapping/>
  </p:clrMapOvr>
  <p:transition advClick="0" advTm="4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24" y="376364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46225"/>
            <a:ext cx="8534400" cy="5083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900" dirty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es-ES" sz="3600" b="1" dirty="0"/>
              <a:t>Naturaleza </a:t>
            </a:r>
            <a:r>
              <a:rPr lang="es-ES" sz="3600" b="1" dirty="0" err="1"/>
              <a:t>Catecumenal</a:t>
            </a:r>
            <a:r>
              <a:rPr lang="es-ES" sz="3600" b="1" dirty="0"/>
              <a:t>: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s-ES" sz="3600" b="1" dirty="0"/>
              <a:t>DIRECTORIO PARA LA CATEQUESIS</a:t>
            </a:r>
            <a:endParaRPr lang="es-ES" sz="2000" b="1" i="1" dirty="0"/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000" dirty="0"/>
              <a:t>Testimonio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000" dirty="0" err="1"/>
              <a:t>Kerygma</a:t>
            </a:r>
            <a:endParaRPr lang="es-ES" sz="3000" dirty="0"/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000" dirty="0"/>
              <a:t>Evangelización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/>
              <a:t>			SÍNODO</a:t>
            </a:r>
            <a:r>
              <a:rPr lang="es-ES" sz="3600" b="1" dirty="0"/>
              <a:t>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3600" b="1" dirty="0"/>
              <a:t>			“Caminando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ES" sz="3600" b="1" dirty="0"/>
              <a:t>	Juntos”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162A8-10EA-48E1-B605-C55CA076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97E50E-1804-4FAA-B2CF-028F63B0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02" y="2776150"/>
            <a:ext cx="2189551" cy="33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odo | Archdiocese of San Antonio">
            <a:extLst>
              <a:ext uri="{FF2B5EF4-FFF2-40B4-BE49-F238E27FC236}">
                <a16:creationId xmlns:a16="http://schemas.microsoft.com/office/drawing/2014/main" id="{FA5DCF33-C870-4E1E-AAA8-06FB6CB4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18955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DCF8E4-1174-40A9-955C-D7A6C13FA6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8184"/>
      </p:ext>
    </p:extLst>
  </p:cSld>
  <p:clrMapOvr>
    <a:masterClrMapping/>
  </p:clrMapOvr>
  <p:transition advClick="0" advTm="1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29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209800"/>
            <a:ext cx="7696200" cy="40614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dirty="0"/>
              <a:t>PÁRRAFO 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. . . </a:t>
            </a:r>
            <a:r>
              <a:rPr lang="es-ES" sz="2800" i="1" dirty="0"/>
              <a:t>El pueblo de Dios representado por la Iglesia local, siempre debe entender y mostrar que la iniciación de los adultos es cosa suya y asunto que atañe a todos los bautizados.						      			</a:t>
            </a:r>
            <a:r>
              <a:rPr lang="en-US" sz="2800" i="1" dirty="0"/>
              <a:t>		</a:t>
            </a:r>
            <a:r>
              <a:rPr lang="en-US" sz="2000" i="1" dirty="0"/>
              <a:t>(Ad </a:t>
            </a:r>
            <a:r>
              <a:rPr lang="en-US" sz="2000" i="1" dirty="0" err="1"/>
              <a:t>gentes</a:t>
            </a:r>
            <a:r>
              <a:rPr lang="en-US" sz="2000" i="1" dirty="0"/>
              <a:t>, 14)</a:t>
            </a: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D8B5D-3C66-4316-A01F-99D03809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57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C4EAB0-6C29-45E8-AF60-F11373D8A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0977"/>
      </p:ext>
    </p:extLst>
  </p:cSld>
  <p:clrMapOvr>
    <a:masterClrMapping/>
  </p:clrMapOvr>
  <p:transition advClick="0" advTm="4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29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endParaRPr lang="en-US" sz="2500" i="1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752600"/>
            <a:ext cx="7696200" cy="480681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dirty="0"/>
              <a:t>PÁRRAFO 244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i="1" dirty="0"/>
              <a:t>. . . </a:t>
            </a:r>
            <a:r>
              <a:rPr lang="es-MX" sz="2400" i="1" dirty="0"/>
              <a:t>La Mistagógia es la etapa para que la comunidad y los neófitos crezcan juntos en una percepción mas profunda del misterio pascual y lo hagan parte integral de su vida meditando en el Evangelio, compartiendo en la Eucaristía, y hacienda obras de caridad.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sz="2800" dirty="0"/>
              <a:t>		Conversión y </a:t>
            </a:r>
            <a:r>
              <a:rPr lang="es-ES" sz="2800" dirty="0"/>
              <a:t>Transformación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Asistiendo a Misa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Discipulado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Viviendo un estilo de vida católico</a:t>
            </a:r>
            <a:endParaRPr lang="es-E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639-049C-47CD-9D2C-BBBFA188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2F96C6-E6F7-4B4E-AA32-9BEEC33CF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41535"/>
      </p:ext>
    </p:extLst>
  </p:cSld>
  <p:clrMapOvr>
    <a:masterClrMapping/>
  </p:clrMapOvr>
  <p:transition advClick="0" advTm="4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1724"/>
            <a:ext cx="7696200" cy="1437075"/>
          </a:xfrm>
        </p:spPr>
        <p:txBody>
          <a:bodyPr/>
          <a:lstStyle/>
          <a:p>
            <a:pPr algn="ctr" eaLnBrk="1" hangingPunct="1"/>
            <a:r>
              <a:rPr lang="en-US" dirty="0"/>
              <a:t>FORO ABIERTO</a:t>
            </a:r>
            <a:br>
              <a:rPr lang="en-US" dirty="0"/>
            </a:br>
            <a:r>
              <a:rPr lang="en-US" i="1" dirty="0"/>
              <a:t>RICA </a:t>
            </a:r>
            <a:r>
              <a:rPr lang="en-US" i="1" dirty="0" err="1"/>
              <a:t>Adaptado</a:t>
            </a:r>
            <a:r>
              <a:rPr lang="en-US" i="1" dirty="0"/>
              <a:t> para </a:t>
            </a:r>
            <a:r>
              <a:rPr lang="en-US" i="1" dirty="0" err="1"/>
              <a:t>Niños</a:t>
            </a:r>
            <a:br>
              <a:rPr lang="en-US" sz="2800" i="1" dirty="0"/>
            </a:br>
            <a:endParaRPr lang="en-US" sz="2500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80010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 dirty="0"/>
              <a:t>PREPARACIÓN</a:t>
            </a:r>
            <a:endParaRPr lang="en-US" sz="3600" dirty="0"/>
          </a:p>
          <a:p>
            <a:pPr lvl="1" eaLnBrk="1" hangingPunct="1"/>
            <a:r>
              <a:rPr lang="en-US" sz="3600" dirty="0"/>
              <a:t>El </a:t>
            </a:r>
            <a:r>
              <a:rPr lang="en-US" sz="3600" dirty="0" err="1"/>
              <a:t>tiempo</a:t>
            </a:r>
            <a:r>
              <a:rPr lang="en-US" sz="3600" dirty="0"/>
              <a:t> que sea </a:t>
            </a:r>
            <a:r>
              <a:rPr lang="en-US" sz="3600" dirty="0" err="1"/>
              <a:t>necesario</a:t>
            </a:r>
            <a:r>
              <a:rPr lang="en-US" sz="3600" dirty="0"/>
              <a:t>, no es un </a:t>
            </a:r>
            <a:r>
              <a:rPr lang="en-US" sz="3600" dirty="0" err="1"/>
              <a:t>programa</a:t>
            </a:r>
            <a:r>
              <a:rPr lang="en-US" sz="3600" dirty="0"/>
              <a:t> es un </a:t>
            </a:r>
            <a:r>
              <a:rPr lang="en-US" sz="3600" dirty="0" err="1"/>
              <a:t>proceso</a:t>
            </a:r>
            <a:endParaRPr lang="en-US" sz="3600" dirty="0"/>
          </a:p>
          <a:p>
            <a:pPr lvl="1" eaLnBrk="1" hangingPunct="1"/>
            <a:r>
              <a:rPr lang="en-US" sz="3600" dirty="0"/>
              <a:t>No se </a:t>
            </a:r>
            <a:r>
              <a:rPr lang="en-US" sz="3600" dirty="0" err="1"/>
              <a:t>trata</a:t>
            </a:r>
            <a:r>
              <a:rPr lang="en-US" sz="3600" dirty="0"/>
              <a:t> de </a:t>
            </a:r>
            <a:r>
              <a:rPr lang="en-US" sz="3600" dirty="0" err="1"/>
              <a:t>cumplir</a:t>
            </a:r>
            <a:r>
              <a:rPr lang="en-US" sz="3600" dirty="0"/>
              <a:t> “</a:t>
            </a:r>
            <a:r>
              <a:rPr lang="en-US" sz="3600" dirty="0" err="1"/>
              <a:t>requisitos</a:t>
            </a:r>
            <a:r>
              <a:rPr lang="en-US" sz="3600" dirty="0"/>
              <a:t>”</a:t>
            </a:r>
          </a:p>
          <a:p>
            <a:pPr lvl="1" eaLnBrk="1" hangingPunct="1"/>
            <a:r>
              <a:rPr lang="es-ES" sz="3600" dirty="0"/>
              <a:t>No se aplica el modelo de año escolar (curso), no es apropiado para la iniciación cristiana.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6B8D5-9173-495D-B182-D2D0CA17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464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5EFB72-A184-42BC-BD52-3E9E6182D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9473"/>
      </p:ext>
    </p:extLst>
  </p:cSld>
  <p:clrMapOvr>
    <a:masterClrMapping/>
  </p:clrMapOvr>
  <p:transition advClick="0" advTm="26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62" y="3810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FORO ABIERTO</a:t>
            </a:r>
            <a:br>
              <a:rPr lang="en-US" sz="3200" dirty="0"/>
            </a:br>
            <a:r>
              <a:rPr lang="en-US" sz="3200" i="1" dirty="0"/>
              <a:t>RICA </a:t>
            </a:r>
            <a:r>
              <a:rPr lang="en-US" sz="3200" i="1" dirty="0" err="1"/>
              <a:t>Adaptado</a:t>
            </a:r>
            <a:r>
              <a:rPr lang="en-US" sz="3200" i="1" dirty="0"/>
              <a:t> para </a:t>
            </a:r>
            <a:r>
              <a:rPr lang="en-US" sz="3200" i="1" dirty="0" err="1"/>
              <a:t>Niños</a:t>
            </a:r>
            <a:endParaRPr lang="en-US" sz="2100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599"/>
            <a:ext cx="9144000" cy="4811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4000" b="1" dirty="0"/>
              <a:t>PÁRRAFO 75</a:t>
            </a:r>
          </a:p>
          <a:p>
            <a:pPr lvl="1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etapa del Catecumenado los candidatos reciben formación y guía pastoral, con una Catequesis sobre el misterio de la salvación, la Palabra y la Tradición </a:t>
            </a:r>
            <a:r>
              <a:rPr lang="es-ES" sz="2800" dirty="0"/>
              <a:t>(aprenden sobre la fe católica y crecen en ella).</a:t>
            </a:r>
          </a:p>
          <a:p>
            <a:pPr lvl="1"/>
            <a:r>
              <a:rPr lang="es-ES" sz="2400" b="1" dirty="0"/>
              <a:t>En Comunidad </a:t>
            </a:r>
            <a:r>
              <a:rPr lang="es-ES" sz="2400" dirty="0"/>
              <a:t>— Participando en el estilo de vida católico (oración y buenas obras)</a:t>
            </a:r>
          </a:p>
          <a:p>
            <a:pPr lvl="1"/>
            <a:r>
              <a:rPr lang="es-ES" sz="2400" b="1" dirty="0"/>
              <a:t>Liturgia y Culto </a:t>
            </a:r>
            <a:r>
              <a:rPr lang="es-ES" sz="2400" dirty="0"/>
              <a:t>— Con la Misa y otras oportunidades</a:t>
            </a:r>
          </a:p>
          <a:p>
            <a:pPr lvl="1"/>
            <a:r>
              <a:rPr lang="es-ES" sz="2400" b="1" dirty="0"/>
              <a:t>Misión </a:t>
            </a:r>
            <a:r>
              <a:rPr lang="es-ES" sz="2400" dirty="0"/>
              <a:t>— Dando testimonio de la Buena Nueva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774AB-3BF5-4735-925F-B5BAB739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3762" y="6400800"/>
            <a:ext cx="1600200" cy="457200"/>
          </a:xfrm>
        </p:spPr>
        <p:txBody>
          <a:bodyPr/>
          <a:lstStyle/>
          <a:p>
            <a:pPr>
              <a:defRPr/>
            </a:pPr>
            <a:fld id="{1F5B16B8-947D-4FBB-B241-B6415930DB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711515-B689-42FB-AE88-E514E2678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9" r="28272" b="8929"/>
          <a:stretch/>
        </p:blipFill>
        <p:spPr>
          <a:xfrm>
            <a:off x="7628627" y="342899"/>
            <a:ext cx="1033955" cy="13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437"/>
      </p:ext>
    </p:extLst>
  </p:cSld>
  <p:clrMapOvr>
    <a:masterClrMapping/>
  </p:clrMapOvr>
  <p:transition advClick="0" advTm="241000"/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23280</TotalTime>
  <Words>1484</Words>
  <Application>Microsoft Office PowerPoint</Application>
  <PresentationFormat>On-screen Show (4:3)</PresentationFormat>
  <Paragraphs>209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Studio</vt:lpstr>
      <vt:lpstr>BIENVENIDOS</vt:lpstr>
      <vt:lpstr>FORO ABIERTO RICA Adaptado para Niños</vt:lpstr>
      <vt:lpstr>FORO ABIERTO RICA Adaptado para Niños</vt:lpstr>
      <vt:lpstr>FORO ABIERTO RICA Adaptado para Niños</vt:lpstr>
      <vt:lpstr>FORO ABIERTO RICA Adaptado para Niños</vt:lpstr>
      <vt:lpstr>FORO ABIERTO RICA Adaptado para Niños</vt:lpstr>
      <vt:lpstr>FORO ABIERTO RICA Adaptado para Niños</vt:lpstr>
      <vt:lpstr>FORO ABIERTO RICA Adaptado para Niños </vt:lpstr>
      <vt:lpstr>FORO ABIERTO RICA Adaptado para Niños</vt:lpstr>
      <vt:lpstr>FORO ABIERTO RICA Adaptado para Niños</vt:lpstr>
      <vt:lpstr>FORO ABIERTO RICA Adaptado para Niños</vt:lpstr>
      <vt:lpstr>FORO ABIERTO RICA Adaptado para Niños</vt:lpstr>
      <vt:lpstr>FORO ABIERTO RICA Adaptado para Niños</vt:lpstr>
      <vt:lpstr>FORO ABIERTO RICA Adaptado para Niños</vt:lpstr>
      <vt:lpstr>FORO ABIERTO  RICA Adaptado para Niños</vt:lpstr>
      <vt:lpstr>FORO ABIERTO RICA Adaptado para Niños</vt:lpstr>
      <vt:lpstr>FORO ABIERTO  RICA Adaptado para Niños</vt:lpstr>
      <vt:lpstr>FORO ABIERTO  RICA Adaptado para Niños</vt:lpstr>
      <vt:lpstr>FORO ABIERTO RICA Adaptado para Niños</vt:lpstr>
      <vt:lpstr>FORO ABIERTO RICA Adaptado para Niños</vt:lpstr>
      <vt:lpstr>FORO ABIERTO RICA RICA Adaptado para Niños</vt:lpstr>
      <vt:lpstr>FORO ABIERTO RICA RICA Adaptado para Niños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Session 5 – Decisions: Our Framework</dc:title>
  <dc:creator>Dick Reimbold</dc:creator>
  <cp:lastModifiedBy>Luis</cp:lastModifiedBy>
  <cp:revision>129</cp:revision>
  <dcterms:created xsi:type="dcterms:W3CDTF">2011-01-15T17:11:02Z</dcterms:created>
  <dcterms:modified xsi:type="dcterms:W3CDTF">2021-11-16T13:40:26Z</dcterms:modified>
</cp:coreProperties>
</file>