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1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44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8/20/2021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B798297-976C-4BDD-B974-FEDACE31AB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6339" y="4592821"/>
            <a:ext cx="8144134" cy="1117687"/>
          </a:xfrm>
        </p:spPr>
        <p:txBody>
          <a:bodyPr/>
          <a:lstStyle/>
          <a:p>
            <a:pPr algn="ctr"/>
            <a:r>
              <a:rPr lang="en-US" dirty="0"/>
              <a:t>Charles B. Jones, Jr. – English - August 19, 2021</a:t>
            </a:r>
          </a:p>
          <a:p>
            <a:pPr algn="ctr"/>
            <a:r>
              <a:rPr lang="en-US" dirty="0"/>
              <a:t>Spanish – August 26., 2021</a:t>
            </a:r>
          </a:p>
          <a:p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D35FD1B-B108-4CE0-A826-1699EBD632D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4000" dirty="0"/>
              <a:t>Marital Issues: A Toolkit </a:t>
            </a:r>
            <a:br>
              <a:rPr lang="en-US" sz="4000" dirty="0"/>
            </a:br>
            <a:r>
              <a:rPr lang="en-US" sz="4000" dirty="0"/>
              <a:t>For R.C.I.A. Teams</a:t>
            </a:r>
          </a:p>
        </p:txBody>
      </p:sp>
    </p:spTree>
    <p:extLst>
      <p:ext uri="{BB962C8B-B14F-4D97-AF65-F5344CB8AC3E}">
        <p14:creationId xmlns:p14="http://schemas.microsoft.com/office/powerpoint/2010/main" val="27529630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6B2E2-BB91-4576-93CE-F174A4BC2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the Holy Spirit Bless Your Ministry…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E3DD8F-A667-4B4C-9B8F-D310B3379A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 for attending…</a:t>
            </a:r>
          </a:p>
          <a:p>
            <a:endParaRPr lang="en-US" dirty="0"/>
          </a:p>
          <a:p>
            <a:r>
              <a:rPr lang="en-US" dirty="0"/>
              <a:t>Disclosure: Information within is not an official statement of the Catholic Archdiocese of Atlanta or Metropolitan Tribunal. Seek information.</a:t>
            </a:r>
          </a:p>
          <a:p>
            <a:endParaRPr lang="en-US" dirty="0"/>
          </a:p>
          <a:p>
            <a:r>
              <a:rPr lang="en-US" dirty="0"/>
              <a:t>Sample forms are available. There are no official </a:t>
            </a:r>
            <a:r>
              <a:rPr lang="en-US"/>
              <a:t>Archdiocese forms. </a:t>
            </a:r>
          </a:p>
        </p:txBody>
      </p:sp>
    </p:spTree>
    <p:extLst>
      <p:ext uri="{BB962C8B-B14F-4D97-AF65-F5344CB8AC3E}">
        <p14:creationId xmlns:p14="http://schemas.microsoft.com/office/powerpoint/2010/main" val="1928395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798A6-4730-4CDB-9B92-837952DB3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Welcome and 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70AF2F-0648-4834-9933-CCDE45664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600" dirty="0"/>
              <a:t>Terry Zobel, Chair</a:t>
            </a:r>
          </a:p>
          <a:p>
            <a:pPr algn="ctr"/>
            <a:r>
              <a:rPr lang="en-US" sz="3600" dirty="0"/>
              <a:t>Archdiocesan Forum 	for the R.C.I.A.</a:t>
            </a:r>
          </a:p>
          <a:p>
            <a:pPr algn="ctr"/>
            <a:endParaRPr lang="en-US" sz="3600" dirty="0"/>
          </a:p>
          <a:p>
            <a:pPr algn="ctr"/>
            <a:r>
              <a:rPr lang="en-US" sz="3600" dirty="0"/>
              <a:t>Opening Prayer – Terry Zobel</a:t>
            </a:r>
          </a:p>
        </p:txBody>
      </p:sp>
    </p:spTree>
    <p:extLst>
      <p:ext uri="{BB962C8B-B14F-4D97-AF65-F5344CB8AC3E}">
        <p14:creationId xmlns:p14="http://schemas.microsoft.com/office/powerpoint/2010/main" val="4032461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817A2-77F7-4A1E-AE10-531C389DD8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Recap Part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831064-FC04-4543-94CE-BF2612219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The Church and what Tribunals do. A place where justice is administered. The Bishop is the Chief Judge.</a:t>
            </a:r>
          </a:p>
          <a:p>
            <a:r>
              <a:rPr lang="en-US" dirty="0"/>
              <a:t>Tribunals resolve many Church issues, the most common is the validity of marriage. The Church doesn’t annul marriages. </a:t>
            </a:r>
          </a:p>
          <a:p>
            <a:r>
              <a:rPr lang="en-US" dirty="0"/>
              <a:t>Consent makes marriage. It has unity and indissolubility. There is natural and sacramental marriage. The Church presumes validity of all marriages. </a:t>
            </a:r>
          </a:p>
          <a:p>
            <a:r>
              <a:rPr lang="en-US" dirty="0"/>
              <a:t>“A permanent partnership between a man and a woman ordered to the procreation of offspring by means of some sexual cooperation” (Canon 1096.1)</a:t>
            </a:r>
          </a:p>
        </p:txBody>
      </p:sp>
    </p:spTree>
    <p:extLst>
      <p:ext uri="{BB962C8B-B14F-4D97-AF65-F5344CB8AC3E}">
        <p14:creationId xmlns:p14="http://schemas.microsoft.com/office/powerpoint/2010/main" val="836860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235399-F760-47FC-87A6-3B5ACB4DAA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Session Goals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9986BB-9336-4015-BBE5-198CBBE94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Quickly and accurately </a:t>
            </a:r>
            <a:r>
              <a:rPr lang="en-US" dirty="0" err="1"/>
              <a:t>identifty</a:t>
            </a:r>
            <a:r>
              <a:rPr lang="en-US" dirty="0"/>
              <a:t> marital issues.</a:t>
            </a:r>
          </a:p>
          <a:p>
            <a:r>
              <a:rPr lang="en-US" dirty="0"/>
              <a:t>Know what questions and forms serve as your tools.</a:t>
            </a:r>
          </a:p>
          <a:p>
            <a:r>
              <a:rPr lang="en-US" dirty="0"/>
              <a:t>Serve as a resource to direct persons with marital issues to the proper person(s) for resolution. </a:t>
            </a:r>
          </a:p>
          <a:p>
            <a:r>
              <a:rPr lang="en-US" dirty="0"/>
              <a:t>Know resources at your disposal.</a:t>
            </a:r>
          </a:p>
          <a:p>
            <a:r>
              <a:rPr lang="en-US" dirty="0"/>
              <a:t>Have a process to incorporate those that may not immediately enter the Church due to marital issues.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2615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9FCED1-5744-4128-9CC5-A6F35800C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Problem…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BD20B1-EBCC-4C4B-A780-780F88148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R.C.I.A. confronts persons that have marital issues – annulment. </a:t>
            </a:r>
            <a:r>
              <a:rPr lang="en-US" dirty="0" err="1"/>
              <a:t>Convalidation</a:t>
            </a:r>
            <a:r>
              <a:rPr lang="en-US" dirty="0"/>
              <a:t>, pending marriage – requiring resolution.</a:t>
            </a:r>
          </a:p>
          <a:p>
            <a:r>
              <a:rPr lang="en-US" dirty="0"/>
              <a:t>R.C.I.A. confronts matters as to Baptism status.</a:t>
            </a:r>
          </a:p>
          <a:p>
            <a:r>
              <a:rPr lang="en-US" dirty="0"/>
              <a:t>Issues are not always identified quickly and resolution is delayed.</a:t>
            </a:r>
          </a:p>
          <a:p>
            <a:r>
              <a:rPr lang="en-US" dirty="0"/>
              <a:t>DRE’s don’t always have the resources where to direct persons.</a:t>
            </a:r>
          </a:p>
          <a:p>
            <a:r>
              <a:rPr lang="en-US" dirty="0"/>
              <a:t>Marital issues can impinge on a person entering the Church. </a:t>
            </a:r>
          </a:p>
          <a:p>
            <a:r>
              <a:rPr lang="en-US" dirty="0"/>
              <a:t>Persons with marital issues should continue to be part of the R.C.I.A. process, not turned away. </a:t>
            </a:r>
            <a:r>
              <a:rPr lang="en-US" dirty="0" err="1"/>
              <a:t>Mystagogia</a:t>
            </a:r>
            <a:r>
              <a:rPr lang="en-US" dirty="0"/>
              <a:t> is all-year.</a:t>
            </a:r>
          </a:p>
        </p:txBody>
      </p:sp>
    </p:spTree>
    <p:extLst>
      <p:ext uri="{BB962C8B-B14F-4D97-AF65-F5344CB8AC3E}">
        <p14:creationId xmlns:p14="http://schemas.microsoft.com/office/powerpoint/2010/main" val="34693710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0F67F4-FB20-4532-87A2-897CAA92F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Toolkit…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F3AF34-EE1B-4756-BB6F-CE65FF8E7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“It is not how many tools you have in the toolkit. It is how to skillfully use the tools at your disposal creatively for success…”</a:t>
            </a:r>
          </a:p>
          <a:p>
            <a:endParaRPr lang="en-US" dirty="0"/>
          </a:p>
          <a:p>
            <a:r>
              <a:rPr lang="en-US" dirty="0"/>
              <a:t>The Interview or Intake Form</a:t>
            </a:r>
          </a:p>
          <a:p>
            <a:r>
              <a:rPr lang="en-US" dirty="0"/>
              <a:t>The Interview Process and Questions</a:t>
            </a:r>
          </a:p>
          <a:p>
            <a:r>
              <a:rPr lang="en-US" dirty="0"/>
              <a:t>Baptism Questions</a:t>
            </a:r>
          </a:p>
          <a:p>
            <a:r>
              <a:rPr lang="en-US" dirty="0"/>
              <a:t>Knowing Resources and Direction for Sending</a:t>
            </a:r>
          </a:p>
          <a:p>
            <a:r>
              <a:rPr lang="en-US" dirty="0"/>
              <a:t>Incorporation of Those With Pending Marital Issues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30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51031D-8E93-46D9-8EB4-3366117B8C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Few Points To Ponder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7B72BB-3FAF-4CC9-B45C-EABAFAEF21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Marital issues should be confronted as soon as possible. But, the individual is responsible for its resolution, not the DRE.</a:t>
            </a:r>
          </a:p>
          <a:p>
            <a:r>
              <a:rPr lang="en-US" dirty="0"/>
              <a:t>R.C.I.A. is more accurately Initiation or Catechetical Ministry</a:t>
            </a:r>
          </a:p>
          <a:p>
            <a:r>
              <a:rPr lang="en-US" dirty="0"/>
              <a:t>DRE and Teams should never promise a time limit on marital </a:t>
            </a:r>
            <a:r>
              <a:rPr lang="en-US" dirty="0" err="1"/>
              <a:t>issues.It</a:t>
            </a:r>
            <a:r>
              <a:rPr lang="en-US" dirty="0"/>
              <a:t> is probable, annulment matters can exceed one year and there is no guarantee as to a favorable decision. Similar for marriages and </a:t>
            </a:r>
            <a:r>
              <a:rPr lang="en-US" dirty="0" err="1"/>
              <a:t>Convalidation</a:t>
            </a:r>
            <a:r>
              <a:rPr lang="en-US" dirty="0"/>
              <a:t>. Nor promise an outcome. </a:t>
            </a:r>
          </a:p>
          <a:p>
            <a:r>
              <a:rPr lang="en-US" dirty="0"/>
              <a:t>The Elect normally enter the Church at Easter Vigil. Candidates can be received upon readiness.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06386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F15FE-F808-462E-97CF-07B934E4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Case Studies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6A6977-65AA-49FD-B222-3B7B520810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58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5BBF64-AD34-4DAF-862C-B3718110A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3B4725-9F71-4B03-AB36-3DFC32DB43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Team R.C.I.A.</a:t>
            </a:r>
          </a:p>
          <a:p>
            <a:pPr marL="0" indent="0">
              <a:buNone/>
            </a:pPr>
            <a:r>
              <a:rPr lang="en-US" dirty="0"/>
              <a:t>LTP</a:t>
            </a:r>
          </a:p>
          <a:p>
            <a:pPr marL="0" indent="0">
              <a:buNone/>
            </a:pPr>
            <a:r>
              <a:rPr lang="en-US" dirty="0"/>
              <a:t>Archdiocesan Forum for the R.C.I.A.</a:t>
            </a:r>
          </a:p>
          <a:p>
            <a:pPr marL="0" indent="0">
              <a:buNone/>
            </a:pPr>
            <a:r>
              <a:rPr lang="en-US" dirty="0"/>
              <a:t>Office of Faith Formation – Archdiocese of Atlanta</a:t>
            </a:r>
          </a:p>
        </p:txBody>
      </p:sp>
    </p:spTree>
    <p:extLst>
      <p:ext uri="{BB962C8B-B14F-4D97-AF65-F5344CB8AC3E}">
        <p14:creationId xmlns:p14="http://schemas.microsoft.com/office/powerpoint/2010/main" val="2432354364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261</TotalTime>
  <Words>516</Words>
  <Application>Microsoft Office PowerPoint</Application>
  <PresentationFormat>Widescreen</PresentationFormat>
  <Paragraphs>558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Trebuchet MS</vt:lpstr>
      <vt:lpstr>Berlin</vt:lpstr>
      <vt:lpstr>Marital Issues: A Toolkit  For R.C.I.A. Teams</vt:lpstr>
      <vt:lpstr>Welcome and Introduction</vt:lpstr>
      <vt:lpstr>Recap Part 1</vt:lpstr>
      <vt:lpstr>Session Goals</vt:lpstr>
      <vt:lpstr>The Problem…</vt:lpstr>
      <vt:lpstr>The Toolkit…</vt:lpstr>
      <vt:lpstr>A Few Points To Ponder</vt:lpstr>
      <vt:lpstr>Case Studies </vt:lpstr>
      <vt:lpstr>Resources</vt:lpstr>
      <vt:lpstr>May the Holy Spirit Bless Your Ministry…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Marital Issues: A Toolkit  For R.C.I.A. Teams</dc:title>
  <dc:creator>Jones</dc:creator>
  <cp:lastModifiedBy>Benedict Esposito</cp:lastModifiedBy>
  <cp:revision>3</cp:revision>
  <dcterms:created xsi:type="dcterms:W3CDTF">2021-08-18T22:20:48Z</dcterms:created>
  <dcterms:modified xsi:type="dcterms:W3CDTF">2021-08-20T13:54:05Z</dcterms:modified>
</cp:coreProperties>
</file>