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91" r:id="rId3"/>
    <p:sldId id="322" r:id="rId4"/>
    <p:sldId id="257" r:id="rId5"/>
    <p:sldId id="296" r:id="rId6"/>
    <p:sldId id="303" r:id="rId7"/>
    <p:sldId id="304" r:id="rId8"/>
    <p:sldId id="305" r:id="rId9"/>
    <p:sldId id="306" r:id="rId10"/>
    <p:sldId id="308" r:id="rId11"/>
    <p:sldId id="307" r:id="rId12"/>
    <p:sldId id="309" r:id="rId13"/>
    <p:sldId id="311" r:id="rId14"/>
    <p:sldId id="310" r:id="rId15"/>
    <p:sldId id="312" r:id="rId16"/>
    <p:sldId id="313" r:id="rId17"/>
    <p:sldId id="314" r:id="rId18"/>
    <p:sldId id="315" r:id="rId19"/>
    <p:sldId id="317" r:id="rId20"/>
    <p:sldId id="318" r:id="rId21"/>
    <p:sldId id="319" r:id="rId22"/>
    <p:sldId id="320" r:id="rId23"/>
    <p:sldId id="321" r:id="rId24"/>
    <p:sldId id="290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0" autoAdjust="0"/>
    <p:restoredTop sz="94660"/>
  </p:normalViewPr>
  <p:slideViewPr>
    <p:cSldViewPr>
      <p:cViewPr varScale="1">
        <p:scale>
          <a:sx n="124" d="100"/>
          <a:sy n="124" d="100"/>
        </p:scale>
        <p:origin x="8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CD684D-8A43-487C-9975-B4252936FFE1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7037876-6FBA-4D14-9ABE-F68AB257A73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 tribunales </a:t>
            </a:r>
            <a:r>
              <a:rPr lang="es-ES" dirty="0"/>
              <a:t>de la Iglesia Católica y el </a:t>
            </a:r>
            <a:r>
              <a:rPr lang="es-ES" dirty="0" smtClean="0"/>
              <a:t>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581400"/>
            <a:ext cx="6629400" cy="1549399"/>
          </a:xfrm>
        </p:spPr>
        <p:txBody>
          <a:bodyPr/>
          <a:lstStyle/>
          <a:p>
            <a:r>
              <a:rPr lang="es-ES" dirty="0"/>
              <a:t>Una presentación </a:t>
            </a:r>
            <a:r>
              <a:rPr lang="es-ES" dirty="0" smtClean="0"/>
              <a:t>para el Foro </a:t>
            </a:r>
            <a:r>
              <a:rPr lang="es-ES" dirty="0"/>
              <a:t>Arquidiocesano para el RICA</a:t>
            </a:r>
          </a:p>
          <a:p>
            <a:r>
              <a:rPr lang="es-ES" dirty="0"/>
              <a:t>13 de mayo de </a:t>
            </a:r>
            <a:r>
              <a:rPr lang="es-E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8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 smtClean="0"/>
              <a:t>La </a:t>
            </a:r>
            <a:r>
              <a:rPr lang="es-ES" sz="2800" i="1" dirty="0"/>
              <a:t>comprensión católica del matrimonio</a:t>
            </a:r>
            <a:r>
              <a:rPr lang="es-ES" sz="2800" i="1" dirty="0" smtClean="0"/>
              <a:t>: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D</a:t>
            </a:r>
            <a:r>
              <a:rPr lang="es-ES" sz="2800" i="1" dirty="0" smtClean="0"/>
              <a:t>efinición </a:t>
            </a:r>
            <a:r>
              <a:rPr lang="es-ES" sz="2800" i="1" dirty="0"/>
              <a:t>canónica </a:t>
            </a:r>
            <a:r>
              <a:rPr lang="es-ES" sz="2800" i="1" dirty="0" smtClean="0"/>
              <a:t>del </a:t>
            </a:r>
            <a:r>
              <a:rPr lang="es-ES" sz="2800" i="1" dirty="0"/>
              <a:t>matrimonio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err="1"/>
              <a:t>Unidad</a:t>
            </a:r>
            <a:r>
              <a:rPr lang="en-US" sz="2800" i="1" dirty="0"/>
              <a:t> e </a:t>
            </a:r>
            <a:r>
              <a:rPr lang="en-US" sz="2800" i="1" dirty="0" err="1"/>
              <a:t>indisolubilidad</a:t>
            </a:r>
            <a:r>
              <a:rPr lang="en-U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err="1"/>
              <a:t>Matrimonio</a:t>
            </a:r>
            <a:r>
              <a:rPr lang="en-US" sz="2800" i="1" dirty="0"/>
              <a:t> natural </a:t>
            </a:r>
            <a:r>
              <a:rPr lang="en-US" sz="2800" i="1" dirty="0" smtClean="0"/>
              <a:t>vs. sacramental.</a:t>
            </a:r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/>
              <a:t>El </a:t>
            </a:r>
            <a:r>
              <a:rPr lang="en-US" sz="2800" i="1" dirty="0" err="1"/>
              <a:t>consentimiento</a:t>
            </a:r>
            <a:r>
              <a:rPr lang="en-US" sz="2800" i="1" dirty="0"/>
              <a:t> </a:t>
            </a:r>
            <a:r>
              <a:rPr lang="en-US" sz="2800" i="1" dirty="0" err="1" smtClean="0"/>
              <a:t>conforma</a:t>
            </a:r>
            <a:r>
              <a:rPr lang="en-US" sz="2800" i="1" dirty="0" smtClean="0"/>
              <a:t> el </a:t>
            </a:r>
            <a:r>
              <a:rPr lang="en-US" sz="2800" i="1" dirty="0" err="1" smtClean="0"/>
              <a:t>matrimonio</a:t>
            </a:r>
            <a:r>
              <a:rPr lang="en-US" sz="2800" i="1" dirty="0" smtClean="0"/>
              <a:t>. 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 Iglesia Católica presume que todos los matrimonios son válidos.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 </a:t>
            </a:r>
            <a:r>
              <a:rPr lang="en-US" dirty="0" err="1"/>
              <a:t>naturaleza</a:t>
            </a:r>
            <a:r>
              <a:rPr lang="en-US" dirty="0"/>
              <a:t> del </a:t>
            </a:r>
            <a:r>
              <a:rPr lang="en-US" dirty="0" err="1" smtClean="0"/>
              <a:t>matrimonio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 smtClean="0"/>
              <a:t>Definición </a:t>
            </a:r>
            <a:r>
              <a:rPr lang="es-ES" sz="2800" i="1" dirty="0"/>
              <a:t>canónica de matrimonio</a:t>
            </a:r>
            <a:r>
              <a:rPr lang="es-ES" sz="2800" i="1" dirty="0" smtClean="0"/>
              <a:t>:</a:t>
            </a:r>
            <a:endParaRPr lang="en-US" sz="2800" i="1" dirty="0" smtClean="0"/>
          </a:p>
          <a:p>
            <a:pPr marL="301943" lvl="1" indent="0">
              <a:buNone/>
            </a:pPr>
            <a:endParaRPr lang="en-US" sz="2800" i="1" dirty="0"/>
          </a:p>
          <a:p>
            <a:pPr marL="301943" lvl="1" indent="0">
              <a:buNone/>
            </a:pPr>
            <a:r>
              <a:rPr lang="es-ES" sz="2800" i="1" dirty="0" smtClean="0"/>
              <a:t>"Un </a:t>
            </a:r>
            <a:r>
              <a:rPr lang="es-ES" sz="2800" i="1" dirty="0"/>
              <a:t>consorcio permanente entre un varón y una mujer, ordenado a la procreación de la prole mediante una cierta cooperación sexual".</a:t>
            </a:r>
            <a:endParaRPr lang="es-ES" sz="2800" i="1" dirty="0" smtClean="0"/>
          </a:p>
          <a:p>
            <a:pPr marL="301943" lvl="1" indent="0">
              <a:buNone/>
            </a:pPr>
            <a:r>
              <a:rPr lang="es-ES" sz="2800" i="1" dirty="0" smtClean="0"/>
              <a:t>(</a:t>
            </a:r>
            <a:r>
              <a:rPr lang="es-ES" sz="2800" i="1" dirty="0"/>
              <a:t>can. 1096 § 1)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 </a:t>
            </a:r>
            <a:r>
              <a:rPr lang="en-US" dirty="0" err="1"/>
              <a:t>naturaleza</a:t>
            </a:r>
            <a:r>
              <a:rPr lang="en-US" dirty="0"/>
              <a:t> del </a:t>
            </a:r>
            <a:r>
              <a:rPr lang="en-US" dirty="0" err="1"/>
              <a:t>matrimonio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/>
              <a:t>La comprensión católica del matrimonio</a:t>
            </a:r>
            <a:r>
              <a:rPr lang="es-ES" sz="2800" i="1" dirty="0" smtClean="0"/>
              <a:t>: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Definición </a:t>
            </a:r>
            <a:r>
              <a:rPr lang="es-ES" sz="2800" i="1" dirty="0"/>
              <a:t>canónica </a:t>
            </a:r>
            <a:r>
              <a:rPr lang="es-ES" sz="2800" i="1" dirty="0" smtClean="0"/>
              <a:t>del </a:t>
            </a:r>
            <a:r>
              <a:rPr lang="es-ES" sz="2800" i="1" dirty="0"/>
              <a:t>matrimonio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err="1"/>
              <a:t>Unidad</a:t>
            </a:r>
            <a:r>
              <a:rPr lang="en-US" sz="2800" i="1" dirty="0"/>
              <a:t> e </a:t>
            </a:r>
            <a:r>
              <a:rPr lang="en-US" sz="2800" i="1" dirty="0" err="1"/>
              <a:t>indisolubilidad</a:t>
            </a:r>
            <a:r>
              <a:rPr lang="en-U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err="1"/>
              <a:t>Matrimonio</a:t>
            </a:r>
            <a:r>
              <a:rPr lang="en-US" sz="2800" i="1" dirty="0"/>
              <a:t> natural </a:t>
            </a:r>
            <a:r>
              <a:rPr lang="en-US" sz="2800" i="1" dirty="0" smtClean="0"/>
              <a:t>vs. </a:t>
            </a:r>
            <a:r>
              <a:rPr lang="en-US" sz="2800" i="1" dirty="0"/>
              <a:t>sacramental</a:t>
            </a:r>
            <a:r>
              <a:rPr lang="en-US" sz="2800" i="1" dirty="0" smtClean="0"/>
              <a:t>. 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 Iglesia Católica presume que todos los matrimonios son válidos.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 </a:t>
            </a:r>
            <a:r>
              <a:rPr lang="en-US" dirty="0" err="1"/>
              <a:t>naturaleza</a:t>
            </a:r>
            <a:r>
              <a:rPr lang="en-US" dirty="0"/>
              <a:t> del </a:t>
            </a:r>
            <a:r>
              <a:rPr lang="en-US" dirty="0" err="1"/>
              <a:t>matrimonio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8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Bodas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 err="1" smtClean="0"/>
              <a:t>atólicas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/>
              <a:t>Requisitos adicionales </a:t>
            </a:r>
            <a:r>
              <a:rPr lang="es-ES" sz="2800" i="1" dirty="0" smtClean="0"/>
              <a:t>de las bodas de los católicos: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Forma </a:t>
            </a:r>
            <a:r>
              <a:rPr lang="es-ES" sz="2800" i="1" dirty="0"/>
              <a:t>canónica </a:t>
            </a:r>
            <a:r>
              <a:rPr lang="es-ES" sz="2800" i="1" dirty="0" smtClean="0"/>
              <a:t>del matrimonio.</a:t>
            </a:r>
            <a:endParaRPr lang="en-US" sz="2800" i="1" dirty="0" smtClean="0"/>
          </a:p>
          <a:p>
            <a:pPr marL="1095693" lvl="2" indent="-514350">
              <a:buFont typeface="+mj-lt"/>
              <a:buAutoNum type="romanLcPeriod"/>
            </a:pPr>
            <a:r>
              <a:rPr lang="en-US" sz="2400" i="1" dirty="0" err="1"/>
              <a:t>Oficiante</a:t>
            </a:r>
            <a:r>
              <a:rPr lang="en-US" sz="2400" i="1" dirty="0"/>
              <a:t> </a:t>
            </a:r>
            <a:r>
              <a:rPr lang="en-US" sz="2400" i="1" dirty="0" err="1" smtClean="0"/>
              <a:t>autorizado</a:t>
            </a:r>
            <a:r>
              <a:rPr lang="en-US" sz="2400" i="1" dirty="0" smtClean="0"/>
              <a:t>.</a:t>
            </a:r>
          </a:p>
          <a:p>
            <a:pPr marL="1095693" lvl="2" indent="-514350">
              <a:buFont typeface="+mj-lt"/>
              <a:buAutoNum type="romanLcPeriod"/>
            </a:pPr>
            <a:r>
              <a:rPr lang="en-US" sz="2400" i="1" dirty="0"/>
              <a:t>Dos </a:t>
            </a:r>
            <a:r>
              <a:rPr lang="en-US" sz="2400" i="1" dirty="0" err="1" smtClean="0"/>
              <a:t>testigos</a:t>
            </a:r>
            <a:r>
              <a:rPr lang="en-US" sz="24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u="sng" dirty="0"/>
              <a:t>Solo</a:t>
            </a:r>
            <a:r>
              <a:rPr lang="es-ES" sz="2800" i="1" dirty="0"/>
              <a:t> se aplica a los </a:t>
            </a:r>
            <a:r>
              <a:rPr lang="es-ES" sz="2800" i="1" u="sng" dirty="0" smtClean="0"/>
              <a:t>católicos.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Bodas </a:t>
            </a:r>
            <a:r>
              <a:rPr lang="en-US" dirty="0" err="1"/>
              <a:t>Católicas</a:t>
            </a:r>
            <a:r>
              <a:rPr lang="en-US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562" y="4114800"/>
            <a:ext cx="5486876" cy="251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Divorciarse y </a:t>
            </a:r>
            <a:r>
              <a:rPr lang="en-US" dirty="0" err="1" smtClean="0"/>
              <a:t>volverse</a:t>
            </a:r>
            <a:r>
              <a:rPr lang="en-US" dirty="0" smtClean="0"/>
              <a:t> a </a:t>
            </a:r>
            <a:r>
              <a:rPr lang="en-US" dirty="0" err="1" smtClean="0"/>
              <a:t>casar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/>
              <a:t>El problema que presenta </a:t>
            </a:r>
            <a:r>
              <a:rPr lang="es-ES" sz="2800" i="1" dirty="0" smtClean="0"/>
              <a:t>divorciase y volverse a casar :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Las propiedades de unidad e indisolubilidad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Creencias no católicas sobre el </a:t>
            </a:r>
            <a:r>
              <a:rPr lang="es-ES" sz="2800" i="1" dirty="0" smtClean="0"/>
              <a:t>matrimonio.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smtClean="0"/>
              <a:t>“</a:t>
            </a:r>
            <a:r>
              <a:rPr lang="en-US" sz="2800" i="1" dirty="0" err="1"/>
              <a:t>Adulterio</a:t>
            </a:r>
            <a:r>
              <a:rPr lang="en-US" sz="2800" i="1" dirty="0"/>
              <a:t> </a:t>
            </a:r>
            <a:r>
              <a:rPr lang="en-US" sz="2800" i="1" dirty="0" err="1"/>
              <a:t>público</a:t>
            </a:r>
            <a:r>
              <a:rPr lang="en-US" sz="2800" i="1" dirty="0"/>
              <a:t> y </a:t>
            </a:r>
            <a:r>
              <a:rPr lang="en-US" sz="2800" i="1" dirty="0" err="1"/>
              <a:t>permanente</a:t>
            </a:r>
            <a:r>
              <a:rPr lang="en-US" sz="2800" i="1" dirty="0"/>
              <a:t>” </a:t>
            </a:r>
            <a:r>
              <a:rPr lang="en-US" sz="2800" i="1" dirty="0" smtClean="0"/>
              <a:t>(CIC 2384).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Divorciarse y volverse a casar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Implicaciones para </a:t>
            </a:r>
            <a:r>
              <a:rPr lang="en-US" dirty="0" smtClean="0"/>
              <a:t>el RICA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2800" i="1" dirty="0" smtClean="0"/>
              <a:t>Los </a:t>
            </a:r>
            <a:r>
              <a:rPr lang="en-US" sz="2800" i="1" dirty="0" err="1" smtClean="0"/>
              <a:t>catecúmenos</a:t>
            </a:r>
            <a:r>
              <a:rPr lang="en-US" sz="2800" i="1" dirty="0"/>
              <a:t>, </a:t>
            </a:r>
            <a:r>
              <a:rPr lang="en-US" sz="2800" i="1" dirty="0" err="1" smtClean="0"/>
              <a:t>los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candidatos</a:t>
            </a:r>
            <a:r>
              <a:rPr lang="en-US" sz="2800" i="1" dirty="0" smtClean="0"/>
              <a:t> y el RICA: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Deben </a:t>
            </a:r>
            <a:r>
              <a:rPr lang="es-ES" sz="2800" i="1" dirty="0"/>
              <a:t>estar debidamente </a:t>
            </a:r>
            <a:r>
              <a:rPr lang="es-ES" sz="2800" i="1" dirty="0" smtClean="0"/>
              <a:t>dispuestos </a:t>
            </a:r>
            <a:r>
              <a:rPr lang="es-ES" sz="2800" i="1" dirty="0"/>
              <a:t>a recibir los </a:t>
            </a:r>
            <a:r>
              <a:rPr lang="es-ES" sz="2800" i="1" dirty="0" smtClean="0"/>
              <a:t>sacramentos.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Una cuestión reservada principalmente </a:t>
            </a:r>
            <a:r>
              <a:rPr lang="es-ES" sz="2800" i="1" dirty="0" smtClean="0"/>
              <a:t>para el </a:t>
            </a:r>
            <a:r>
              <a:rPr lang="es-ES" sz="2800" i="1" dirty="0"/>
              <a:t>foro </a:t>
            </a:r>
            <a:r>
              <a:rPr lang="es-ES" sz="2800" i="1" dirty="0" smtClean="0"/>
              <a:t>interno.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Sin embargo, el matrimonio es una realidad </a:t>
            </a:r>
            <a:r>
              <a:rPr lang="es-ES" sz="2800" i="1" dirty="0" smtClean="0"/>
              <a:t>pública.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Debe asegurarse de que </a:t>
            </a:r>
            <a:r>
              <a:rPr lang="es-ES" sz="2800" i="1" dirty="0"/>
              <a:t>los matrimonios sean válidos.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Implicaciones para </a:t>
            </a:r>
            <a:r>
              <a:rPr lang="en-US" dirty="0" smtClean="0"/>
              <a:t>el RICA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Identificando</a:t>
            </a:r>
            <a:r>
              <a:rPr lang="en-US" dirty="0" smtClean="0"/>
              <a:t> </a:t>
            </a:r>
            <a:r>
              <a:rPr lang="en-US" dirty="0" err="1"/>
              <a:t>problemas</a:t>
            </a:r>
            <a:r>
              <a:rPr lang="en-US" dirty="0"/>
              <a:t> matrimoniales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1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Nuestro</a:t>
            </a:r>
            <a:r>
              <a:rPr lang="en-US" sz="3600" dirty="0" smtClean="0"/>
              <a:t> </a:t>
            </a:r>
            <a:r>
              <a:rPr lang="en-US" sz="3600" dirty="0" err="1" smtClean="0"/>
              <a:t>itinerario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7833" y="228600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s-ES" sz="2800" dirty="0"/>
              <a:t>El </a:t>
            </a:r>
            <a:r>
              <a:rPr lang="es-ES" sz="2800" dirty="0" smtClean="0"/>
              <a:t>tribunal </a:t>
            </a:r>
            <a:r>
              <a:rPr lang="es-ES" sz="2800" dirty="0"/>
              <a:t>de la </a:t>
            </a:r>
            <a:r>
              <a:rPr lang="es-ES" sz="2800" dirty="0" smtClean="0"/>
              <a:t>Iglesia</a:t>
            </a:r>
          </a:p>
          <a:p>
            <a:r>
              <a:rPr lang="en-US" sz="2800" dirty="0"/>
              <a:t>La </a:t>
            </a:r>
            <a:r>
              <a:rPr lang="en-US" sz="2800" dirty="0" err="1"/>
              <a:t>naturaleza</a:t>
            </a:r>
            <a:r>
              <a:rPr lang="en-US" sz="2800" dirty="0"/>
              <a:t> del </a:t>
            </a:r>
            <a:r>
              <a:rPr lang="en-US" sz="2800" dirty="0" err="1" smtClean="0"/>
              <a:t>matrimonio</a:t>
            </a:r>
            <a:endParaRPr lang="en-US" sz="2800" dirty="0" smtClean="0"/>
          </a:p>
          <a:p>
            <a:r>
              <a:rPr lang="en-US" sz="2800" dirty="0" err="1"/>
              <a:t>Bodas</a:t>
            </a:r>
            <a:r>
              <a:rPr lang="en-US" sz="2800" dirty="0"/>
              <a:t> </a:t>
            </a:r>
            <a:r>
              <a:rPr lang="en-US" sz="2800" dirty="0" err="1"/>
              <a:t>c</a:t>
            </a:r>
            <a:r>
              <a:rPr lang="en-US" sz="2800" dirty="0" err="1" smtClean="0"/>
              <a:t>atólicas</a:t>
            </a:r>
            <a:r>
              <a:rPr lang="en-US" sz="2800" dirty="0" smtClean="0"/>
              <a:t> </a:t>
            </a:r>
          </a:p>
          <a:p>
            <a:r>
              <a:rPr lang="es-ES" sz="2800" dirty="0" smtClean="0"/>
              <a:t>Divorciarse y volverse a casar</a:t>
            </a:r>
          </a:p>
          <a:p>
            <a:r>
              <a:rPr lang="en-US" sz="2800" dirty="0"/>
              <a:t>Implicaciones para </a:t>
            </a:r>
            <a:r>
              <a:rPr lang="en-US" sz="2800" dirty="0" smtClean="0"/>
              <a:t>el RICA</a:t>
            </a:r>
          </a:p>
          <a:p>
            <a:r>
              <a:rPr lang="es-ES" sz="2800" dirty="0" smtClean="0"/>
              <a:t>Identificando problemas</a:t>
            </a:r>
          </a:p>
          <a:p>
            <a:r>
              <a:rPr lang="en-US" sz="2800" dirty="0" err="1" smtClean="0"/>
              <a:t>Preguntas</a:t>
            </a:r>
            <a:r>
              <a:rPr lang="en-US" sz="2800" dirty="0" smtClean="0"/>
              <a:t> </a:t>
            </a:r>
            <a:r>
              <a:rPr lang="en-US" sz="2800" dirty="0"/>
              <a:t>y </a:t>
            </a:r>
            <a:r>
              <a:rPr lang="en-US" sz="2800" dirty="0" err="1"/>
              <a:t>respuestas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743200"/>
            <a:ext cx="305192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52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s-ES" sz="2800" i="1" dirty="0"/>
              <a:t>Varias situaciones matrimoniales que </a:t>
            </a:r>
            <a:r>
              <a:rPr lang="es-ES" sz="2800" i="1" dirty="0" smtClean="0"/>
              <a:t>encontrará: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/>
              <a:t>¡</a:t>
            </a:r>
            <a:r>
              <a:rPr lang="en-US" sz="2800" i="1" dirty="0" err="1"/>
              <a:t>Demasiadas</a:t>
            </a:r>
            <a:r>
              <a:rPr lang="en-US" sz="2800" i="1" dirty="0"/>
              <a:t> </a:t>
            </a:r>
            <a:r>
              <a:rPr lang="en-US" sz="2800" i="1" dirty="0" err="1"/>
              <a:t>posibilidades</a:t>
            </a:r>
            <a:r>
              <a:rPr lang="en-US" sz="2800" i="1" dirty="0"/>
              <a:t> para </a:t>
            </a:r>
            <a:r>
              <a:rPr lang="en-US" sz="2800" i="1" dirty="0" err="1"/>
              <a:t>abordar</a:t>
            </a:r>
            <a:r>
              <a:rPr lang="en-US" sz="2800" i="1" dirty="0" smtClean="0"/>
              <a:t>! 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Principio </a:t>
            </a:r>
            <a:r>
              <a:rPr lang="es-ES" sz="2800" i="1" dirty="0"/>
              <a:t>básico: </a:t>
            </a:r>
            <a:r>
              <a:rPr lang="es-ES" sz="2800" i="1" dirty="0" smtClean="0"/>
              <a:t>Si </a:t>
            </a:r>
            <a:r>
              <a:rPr lang="es-ES" sz="2800" i="1" dirty="0"/>
              <a:t>hay más de un matrimonio, necesitan más atención</a:t>
            </a:r>
            <a:r>
              <a:rPr lang="es-ES" sz="2800" i="1" dirty="0" smtClean="0"/>
              <a:t>. </a:t>
            </a:r>
            <a:endParaRPr lang="en-US" sz="2800" i="1" dirty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Excepción: </a:t>
            </a:r>
            <a:r>
              <a:rPr lang="es-ES" sz="2800" i="1" dirty="0" smtClean="0"/>
              <a:t>Divorciados </a:t>
            </a:r>
            <a:r>
              <a:rPr lang="es-ES" sz="2800" i="1" dirty="0"/>
              <a:t>pero no vueltos a casar ni </a:t>
            </a:r>
            <a:r>
              <a:rPr lang="es-ES" sz="2800" i="1" dirty="0" smtClean="0"/>
              <a:t>cohabitando. 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 err="1"/>
              <a:t>Uso</a:t>
            </a:r>
            <a:r>
              <a:rPr lang="en-US" sz="2800" i="1" dirty="0"/>
              <a:t> de </a:t>
            </a:r>
            <a:r>
              <a:rPr lang="en-US" sz="2800" i="1" dirty="0" err="1"/>
              <a:t>formularios</a:t>
            </a:r>
            <a:r>
              <a:rPr lang="en-US" sz="2800" i="1" dirty="0"/>
              <a:t>, </a:t>
            </a:r>
            <a:r>
              <a:rPr lang="en-US" sz="2800" i="1" dirty="0" err="1"/>
              <a:t>cuestionarios</a:t>
            </a:r>
            <a:r>
              <a:rPr lang="en-US" sz="2800" i="1" dirty="0"/>
              <a:t>, </a:t>
            </a:r>
            <a:r>
              <a:rPr lang="en-US" sz="2800" i="1" dirty="0" err="1"/>
              <a:t>entrevistas</a:t>
            </a:r>
            <a:r>
              <a:rPr lang="en-US" sz="2800" i="1" dirty="0"/>
              <a:t>, </a:t>
            </a:r>
            <a:r>
              <a:rPr lang="en-US" sz="2800" i="1" dirty="0" smtClean="0"/>
              <a:t>etc.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Póngase </a:t>
            </a:r>
            <a:r>
              <a:rPr lang="es-ES" sz="2800" i="1" dirty="0" smtClean="0"/>
              <a:t>de acuerdo con su párroco</a:t>
            </a:r>
            <a:r>
              <a:rPr lang="en-U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Identificando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/>
              <a:t>matrimoniales</a:t>
            </a:r>
          </a:p>
        </p:txBody>
      </p:sp>
    </p:spTree>
    <p:extLst>
      <p:ext uri="{BB962C8B-B14F-4D97-AF65-F5344CB8AC3E}">
        <p14:creationId xmlns:p14="http://schemas.microsoft.com/office/powerpoint/2010/main" val="39083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mensaje</a:t>
            </a:r>
            <a:r>
              <a:rPr lang="en-US" dirty="0" smtClean="0"/>
              <a:t> final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816293" lvl="1" indent="-514350">
              <a:buFont typeface="+mj-lt"/>
              <a:buAutoNum type="arabicPeriod"/>
            </a:pP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Esto no es una tortura </a:t>
            </a:r>
            <a:r>
              <a:rPr lang="es-ES" sz="2800" i="1" dirty="0" smtClean="0"/>
              <a:t>eclesiástica, burocrática</a:t>
            </a:r>
            <a:r>
              <a:rPr lang="es-E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Más </a:t>
            </a:r>
            <a:r>
              <a:rPr lang="es-ES" sz="2800" i="1" dirty="0" smtClean="0"/>
              <a:t>bien es fidelidad a las palabras </a:t>
            </a:r>
            <a:r>
              <a:rPr lang="es-ES" sz="2800" i="1" dirty="0"/>
              <a:t>de Jesús</a:t>
            </a:r>
            <a:r>
              <a:rPr lang="es-ES" sz="2800" i="1" dirty="0" smtClean="0"/>
              <a:t>. 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Un requisito de la salvación </a:t>
            </a:r>
            <a:r>
              <a:rPr lang="es-ES" sz="2800" i="1" dirty="0"/>
              <a:t>de las </a:t>
            </a:r>
            <a:r>
              <a:rPr lang="es-ES" sz="2800" i="1" dirty="0" smtClean="0"/>
              <a:t>almas, </a:t>
            </a:r>
            <a:r>
              <a:rPr lang="en-US" sz="2800" i="1" dirty="0" smtClean="0"/>
              <a:t>“</a:t>
            </a:r>
            <a:r>
              <a:rPr lang="es-ES" sz="2800" i="1" dirty="0"/>
              <a:t>la ley suprema en la </a:t>
            </a:r>
            <a:r>
              <a:rPr lang="es-ES" sz="2800" i="1" dirty="0" smtClean="0"/>
              <a:t>Iglesia</a:t>
            </a:r>
            <a:r>
              <a:rPr lang="en-US" sz="2800" i="1" dirty="0" smtClean="0"/>
              <a:t>”. (can. 1752</a:t>
            </a:r>
            <a:r>
              <a:rPr lang="en-US" sz="2800" i="1" dirty="0" smtClean="0"/>
              <a:t>)</a:t>
            </a:r>
          </a:p>
          <a:p>
            <a:pPr marL="816293" lvl="1" indent="-514350">
              <a:buFont typeface="+mj-lt"/>
              <a:buAutoNum type="arabicPeriod"/>
            </a:pPr>
            <a:endParaRPr lang="en-US" sz="2800" i="1" dirty="0" smtClean="0"/>
          </a:p>
          <a:p>
            <a:pPr marL="301943" lvl="1" indent="0">
              <a:buNone/>
            </a:pP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 </a:t>
            </a:r>
            <a:r>
              <a:rPr lang="en-US" dirty="0" err="1" smtClean="0"/>
              <a:t>mensaje</a:t>
            </a:r>
            <a:r>
              <a:rPr lang="en-US" dirty="0" smtClean="0"/>
              <a:t> final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4191000"/>
            <a:ext cx="1666407" cy="225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7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Preguntas</a:t>
            </a:r>
            <a:r>
              <a:rPr lang="en-US" dirty="0"/>
              <a:t> y </a:t>
            </a:r>
            <a:r>
              <a:rPr lang="en-US" dirty="0" err="1"/>
              <a:t>respuestas</a:t>
            </a:r>
            <a:r>
              <a:rPr lang="en-US" dirty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Gracias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6771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Nuestro</a:t>
            </a:r>
            <a:r>
              <a:rPr lang="en-US" sz="3600" dirty="0" smtClean="0"/>
              <a:t> </a:t>
            </a:r>
            <a:r>
              <a:rPr lang="en-US" sz="3600" dirty="0" err="1" smtClean="0"/>
              <a:t>objetivo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24400" y="2198952"/>
            <a:ext cx="4237566" cy="3450696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/>
              <a:t>Explicar la naturaleza y el propósito de los tribunales de la Iglesia</a:t>
            </a:r>
            <a:r>
              <a:rPr lang="es-ES" sz="2800" dirty="0" smtClean="0"/>
              <a:t>.</a:t>
            </a:r>
          </a:p>
          <a:p>
            <a:r>
              <a:rPr lang="es-ES" sz="2800" dirty="0"/>
              <a:t>Iluminar la razón fundamental detrás de las cuestiones matrimoniales y el RICA</a:t>
            </a:r>
            <a:r>
              <a:rPr lang="es-ES" sz="2800" dirty="0" smtClean="0"/>
              <a:t>.</a:t>
            </a:r>
            <a:r>
              <a:rPr lang="en-US" sz="2800" dirty="0" smtClean="0"/>
              <a:t> </a:t>
            </a:r>
            <a:endParaRPr lang="es-ES" sz="2800" dirty="0" smtClean="0"/>
          </a:p>
          <a:p>
            <a:r>
              <a:rPr lang="es-ES" sz="2800" dirty="0"/>
              <a:t>Hacer más </a:t>
            </a:r>
            <a:r>
              <a:rPr lang="es-ES" sz="2800" dirty="0" smtClean="0"/>
              <a:t>eficaz el ministerio de </a:t>
            </a:r>
            <a:r>
              <a:rPr lang="es-ES" sz="2800" dirty="0"/>
              <a:t>catecúmenos y candidatos.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33" y="2743200"/>
            <a:ext cx="4199467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3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</a:t>
            </a:r>
            <a:r>
              <a:rPr lang="es-ES" dirty="0" smtClean="0"/>
              <a:t>tribunal </a:t>
            </a:r>
            <a:r>
              <a:rPr lang="es-ES" dirty="0"/>
              <a:t>de la </a:t>
            </a:r>
            <a:r>
              <a:rPr lang="es-ES" dirty="0" smtClean="0"/>
              <a:t>Iglesia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2800" i="1" dirty="0"/>
              <a:t>¿Qué </a:t>
            </a:r>
            <a:r>
              <a:rPr lang="en-US" sz="2800" i="1" dirty="0" err="1"/>
              <a:t>es</a:t>
            </a:r>
            <a:r>
              <a:rPr lang="en-US" sz="2800" i="1" dirty="0"/>
              <a:t> un tribunal</a:t>
            </a:r>
            <a:r>
              <a:rPr lang="en-US" sz="2800" i="1" dirty="0" smtClean="0"/>
              <a:t>?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El lugar donde se administra la justicia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 junta u órgano que ejerce el poder judicial</a:t>
            </a:r>
            <a:r>
              <a:rPr lang="es-ES" sz="2800" i="1" dirty="0" smtClean="0"/>
              <a:t>.</a:t>
            </a:r>
            <a:r>
              <a:rPr lang="en-US" sz="2800" i="1" dirty="0" smtClean="0"/>
              <a:t> </a:t>
            </a:r>
          </a:p>
          <a:p>
            <a:pPr marL="301943" lvl="1" indent="0">
              <a:buNone/>
            </a:pPr>
            <a:endParaRPr lang="en-US" sz="2800" i="1" dirty="0" smtClean="0"/>
          </a:p>
          <a:p>
            <a:pPr marL="301943" lvl="1" indent="0">
              <a:buNone/>
            </a:pPr>
            <a:r>
              <a:rPr lang="es-ES" sz="2800" i="1" dirty="0"/>
              <a:t>El obispo es el juez principal de la </a:t>
            </a:r>
            <a:r>
              <a:rPr lang="es-ES" sz="2800" i="1" dirty="0" smtClean="0"/>
              <a:t>diócesis.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Asistido por su vicario </a:t>
            </a:r>
            <a:r>
              <a:rPr lang="es-ES" sz="2800" i="1" dirty="0" smtClean="0"/>
              <a:t>judicial.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n-US" sz="2800" i="1" dirty="0"/>
              <a:t>Y </a:t>
            </a:r>
            <a:r>
              <a:rPr lang="en-US" sz="2800" i="1" dirty="0" err="1"/>
              <a:t>otros</a:t>
            </a:r>
            <a:r>
              <a:rPr lang="en-US" sz="2800" i="1" dirty="0"/>
              <a:t> </a:t>
            </a:r>
            <a:r>
              <a:rPr lang="en-US" sz="2800" i="1" dirty="0" err="1"/>
              <a:t>jueces</a:t>
            </a:r>
            <a:r>
              <a:rPr lang="en-US" sz="2800" i="1" dirty="0"/>
              <a:t>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El </a:t>
            </a:r>
            <a:r>
              <a:rPr lang="es-ES" dirty="0" smtClean="0"/>
              <a:t>tribunal </a:t>
            </a:r>
            <a:r>
              <a:rPr lang="es-ES" dirty="0"/>
              <a:t>de la Iglesia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2800" i="1" dirty="0" smtClean="0"/>
              <a:t>El </a:t>
            </a:r>
            <a:r>
              <a:rPr lang="en-US" sz="2800" i="1" dirty="0" err="1" smtClean="0"/>
              <a:t>papel</a:t>
            </a:r>
            <a:r>
              <a:rPr lang="en-US" sz="2800" i="1" dirty="0" smtClean="0"/>
              <a:t> </a:t>
            </a:r>
            <a:r>
              <a:rPr lang="en-US" sz="2800" i="1" dirty="0"/>
              <a:t>del t</a:t>
            </a:r>
            <a:r>
              <a:rPr lang="en-US" sz="2800" i="1" dirty="0" smtClean="0"/>
              <a:t>ribunal: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Proteger y promover la justicia en la </a:t>
            </a:r>
            <a:r>
              <a:rPr lang="es-ES" sz="2800" i="1" dirty="0" smtClean="0"/>
              <a:t>diócesis.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Resolviendo dudas y disputas que surjan en la Iglesia</a:t>
            </a:r>
            <a:r>
              <a:rPr lang="es-E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Utilizando las herramientas de procedimiento judicial previstas en el derecho canónico</a:t>
            </a:r>
            <a:r>
              <a:rPr lang="es-E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Los casos más comunes se refieren a la validez del matrimonio.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El </a:t>
            </a:r>
            <a:r>
              <a:rPr lang="es-ES" dirty="0" smtClean="0"/>
              <a:t>tribunal </a:t>
            </a:r>
            <a:r>
              <a:rPr lang="es-ES" dirty="0"/>
              <a:t>de la Iglesia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 lnSpcReduction="10000"/>
          </a:bodyPr>
          <a:lstStyle/>
          <a:p>
            <a:pPr marL="301943" lvl="1" indent="0">
              <a:buNone/>
            </a:pPr>
            <a:r>
              <a:rPr lang="es-ES" sz="2800" i="1" dirty="0"/>
              <a:t>La naturaleza de los casos de matrimonio: 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El matrimonio cambia el </a:t>
            </a:r>
            <a:r>
              <a:rPr lang="es-ES" sz="2800" i="1" dirty="0" smtClean="0"/>
              <a:t>estatus </a:t>
            </a:r>
            <a:r>
              <a:rPr lang="es-ES" sz="2800" i="1" dirty="0"/>
              <a:t>de una persona en la Iglesia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El estatus determina derechos y responsabilidades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Todos los matrimonios se presumen válidos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Si surge una duda sobre la validez de un matrimonio, se puede buscar una aclaración</a:t>
            </a:r>
            <a:r>
              <a:rPr lang="es-E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El foro para resolver la duda es el </a:t>
            </a:r>
            <a:r>
              <a:rPr lang="es-ES" sz="2800" i="1" dirty="0" smtClean="0"/>
              <a:t>tribunal </a:t>
            </a:r>
            <a:r>
              <a:rPr lang="es-ES" sz="2800" i="1" dirty="0"/>
              <a:t>de la Iglesia.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El </a:t>
            </a:r>
            <a:r>
              <a:rPr lang="es-ES" dirty="0" smtClean="0"/>
              <a:t>tribunal </a:t>
            </a:r>
            <a:r>
              <a:rPr lang="es-ES" dirty="0"/>
              <a:t>de la Iglesia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5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4502"/>
            <a:ext cx="8229600" cy="448149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2800" i="1" dirty="0" err="1" smtClean="0"/>
              <a:t>Desmintiendo</a:t>
            </a:r>
            <a:r>
              <a:rPr lang="en-US" sz="2800" i="1" dirty="0" smtClean="0"/>
              <a:t> </a:t>
            </a:r>
            <a:r>
              <a:rPr lang="en-US" sz="2800" i="1" dirty="0" err="1"/>
              <a:t>algunas</a:t>
            </a:r>
            <a:r>
              <a:rPr lang="en-US" sz="2800" i="1" dirty="0"/>
              <a:t> </a:t>
            </a:r>
            <a:r>
              <a:rPr lang="en-US" sz="2800" i="1" dirty="0" smtClean="0"/>
              <a:t>ideas </a:t>
            </a:r>
            <a:r>
              <a:rPr lang="en-US" sz="2800" i="1" dirty="0" err="1"/>
              <a:t>erróneas</a:t>
            </a:r>
            <a:r>
              <a:rPr lang="en-US" sz="2800" i="1" dirty="0"/>
              <a:t> </a:t>
            </a:r>
            <a:r>
              <a:rPr lang="en-US" sz="2800" i="1" dirty="0" err="1" smtClean="0"/>
              <a:t>comunes</a:t>
            </a:r>
            <a:r>
              <a:rPr lang="en-US" sz="2800" i="1" dirty="0" smtClean="0"/>
              <a:t>: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 Iglesia no anula los matrimonios</a:t>
            </a:r>
            <a:r>
              <a:rPr lang="es-ES" sz="2800" i="1" dirty="0" smtClean="0"/>
              <a:t>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 smtClean="0"/>
              <a:t>Una </a:t>
            </a:r>
            <a:r>
              <a:rPr lang="es-ES" sz="2800" i="1" dirty="0"/>
              <a:t>declaración de </a:t>
            </a:r>
            <a:r>
              <a:rPr lang="es-ES" sz="2800" i="1" dirty="0" smtClean="0"/>
              <a:t>nulidad </a:t>
            </a:r>
            <a:r>
              <a:rPr lang="es-ES" sz="2800" i="1" dirty="0"/>
              <a:t>no está </a:t>
            </a:r>
            <a:r>
              <a:rPr lang="es-ES" sz="2800" i="1" dirty="0" smtClean="0"/>
              <a:t>garantizada.</a:t>
            </a:r>
            <a:endParaRPr lang="en-US" sz="2800" i="1" dirty="0" smtClean="0"/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Una persona no puede comprar una declaración de </a:t>
            </a:r>
            <a:r>
              <a:rPr lang="es-ES" sz="2800" i="1" dirty="0" smtClean="0"/>
              <a:t>nulidad</a:t>
            </a:r>
            <a:r>
              <a:rPr lang="en-US" sz="2800" i="1" dirty="0" smtClean="0"/>
              <a:t>.</a:t>
            </a:r>
          </a:p>
          <a:p>
            <a:pPr marL="816293" lvl="1" indent="-514350">
              <a:buFont typeface="+mj-lt"/>
              <a:buAutoNum type="arabicPeriod"/>
            </a:pPr>
            <a:r>
              <a:rPr lang="es-ES" sz="2800" i="1" dirty="0"/>
              <a:t>Las declaraciones de nulidad no son un "divorcio católico". </a:t>
            </a:r>
            <a:endParaRPr lang="en-US" sz="28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El </a:t>
            </a:r>
            <a:r>
              <a:rPr lang="es-ES" dirty="0" smtClean="0"/>
              <a:t>tribunal </a:t>
            </a:r>
            <a:r>
              <a:rPr lang="es-ES" dirty="0"/>
              <a:t>de la Iglesia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naturaleza</a:t>
            </a:r>
            <a:r>
              <a:rPr lang="en-US" dirty="0"/>
              <a:t> del </a:t>
            </a:r>
            <a:r>
              <a:rPr lang="en-US" dirty="0" err="1" smtClean="0"/>
              <a:t>matrimonio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</TotalTime>
  <Words>673</Words>
  <Application>Microsoft Office PowerPoint</Application>
  <PresentationFormat>On-screen Show (4:3)</PresentationFormat>
  <Paragraphs>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Candara</vt:lpstr>
      <vt:lpstr>Symbol</vt:lpstr>
      <vt:lpstr>Waveform</vt:lpstr>
      <vt:lpstr>Los tribunales de la Iglesia Católica y el RICA</vt:lpstr>
      <vt:lpstr>Nuestro itinerario</vt:lpstr>
      <vt:lpstr>Nuestro objetivo</vt:lpstr>
      <vt:lpstr>El tribunal de la Iglesia</vt:lpstr>
      <vt:lpstr>El tribunal de la Iglesia </vt:lpstr>
      <vt:lpstr>El tribunal de la Iglesia </vt:lpstr>
      <vt:lpstr>El tribunal de la Iglesia </vt:lpstr>
      <vt:lpstr>El tribunal de la Iglesia </vt:lpstr>
      <vt:lpstr>La naturaleza del matrimonio</vt:lpstr>
      <vt:lpstr>La naturaleza del matrimonio</vt:lpstr>
      <vt:lpstr>La naturaleza del matrimonio</vt:lpstr>
      <vt:lpstr>La naturaleza del matrimonio</vt:lpstr>
      <vt:lpstr>Bodas católicas </vt:lpstr>
      <vt:lpstr>Bodas Católicas </vt:lpstr>
      <vt:lpstr>Divorciarse y volverse a casar </vt:lpstr>
      <vt:lpstr>Divorciarse y volverse a casar</vt:lpstr>
      <vt:lpstr>Implicaciones para el RICA </vt:lpstr>
      <vt:lpstr>Implicaciones para el RICA </vt:lpstr>
      <vt:lpstr>Identificando problemas matrimoniales </vt:lpstr>
      <vt:lpstr>Identificando problemas matrimoniales</vt:lpstr>
      <vt:lpstr>Un mensaje final</vt:lpstr>
      <vt:lpstr>Un mensaje final</vt:lpstr>
      <vt:lpstr>Preguntas y respuestas </vt:lpstr>
      <vt:lpstr>Gracias</vt:lpstr>
    </vt:vector>
  </TitlesOfParts>
  <Company>Archdiocese of Atlanta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Daniel  Ketter</dc:creator>
  <cp:lastModifiedBy>Tatiana Villa</cp:lastModifiedBy>
  <cp:revision>104</cp:revision>
  <cp:lastPrinted>2021-05-10T21:06:29Z</cp:lastPrinted>
  <dcterms:created xsi:type="dcterms:W3CDTF">2016-08-29T14:11:44Z</dcterms:created>
  <dcterms:modified xsi:type="dcterms:W3CDTF">2021-05-12T19:57:53Z</dcterms:modified>
</cp:coreProperties>
</file>