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5143500" cx="9144000"/>
  <p:notesSz cx="6858000" cy="9144000"/>
  <p:embeddedFontLst>
    <p:embeddedFont>
      <p:font typeface="Montserrat"/>
      <p:regular r:id="rId22"/>
      <p:bold r:id="rId23"/>
      <p:italic r:id="rId24"/>
      <p:boldItalic r:id="rId25"/>
    </p:embeddedFont>
    <p:embeddedFont>
      <p:font typeface="Lato"/>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CFB5B00-5412-4CB5-A65F-130953468D4B}">
  <a:tblStyle styleId="{ECFB5B00-5412-4CB5-A65F-130953468D4B}"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Montserrat-regular.fntdata"/><Relationship Id="rId21" Type="http://schemas.openxmlformats.org/officeDocument/2006/relationships/slide" Target="slides/slide15.xml"/><Relationship Id="rId24" Type="http://schemas.openxmlformats.org/officeDocument/2006/relationships/font" Target="fonts/Montserrat-italic.fntdata"/><Relationship Id="rId23" Type="http://schemas.openxmlformats.org/officeDocument/2006/relationships/font" Target="fonts/Montserrat-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Lato-regular.fntdata"/><Relationship Id="rId25" Type="http://schemas.openxmlformats.org/officeDocument/2006/relationships/font" Target="fonts/Montserrat-boldItalic.fntdata"/><Relationship Id="rId28" Type="http://schemas.openxmlformats.org/officeDocument/2006/relationships/font" Target="fonts/Lato-italic.fntdata"/><Relationship Id="rId27" Type="http://schemas.openxmlformats.org/officeDocument/2006/relationships/font" Target="fonts/Lato-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Lato-boldItalic.fntdata"/><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itmoji.com/games/"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p4panorama.com/panos/HOLYLAND/" TargetMode="External"/><Relationship Id="rId3" Type="http://schemas.openxmlformats.org/officeDocument/2006/relationships/hyperlink" Target="http://www.museivaticani.va/content/museivaticani/en/collezioni/musei/tour-virtuali-elenco.html" TargetMode="External"/><Relationship Id="rId4" Type="http://schemas.openxmlformats.org/officeDocument/2006/relationships/hyperlink" Target="https://www.nationalgeographic.com/science/2020/04/coronavirus-zoom-fatigue-is-taxing-the-brain-here-is-why-that-happens/"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9018b9def2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9018b9def2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94ce0b9d58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94ce0b9d58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050">
                <a:solidFill>
                  <a:srgbClr val="666666"/>
                </a:solidFill>
                <a:highlight>
                  <a:srgbClr val="FFFFFF"/>
                </a:highlight>
              </a:rPr>
              <a:t>Flipgrid </a:t>
            </a:r>
            <a:r>
              <a:rPr lang="en" sz="1050">
                <a:solidFill>
                  <a:srgbClr val="666666"/>
                </a:solidFill>
                <a:highlight>
                  <a:srgbClr val="FFFFFF"/>
                </a:highlight>
              </a:rPr>
              <a:t>permite grabar videos cortos (de hasta 10 minutos de duración) O grabar la pantalla (para lecciones) O cualquier combinación de los anteriores. Incluso cuentan con pizarrones blancos y pizarrones en los que los participantes pueden interactuar mientras responden al mensaje.</a:t>
            </a:r>
            <a:endParaRPr sz="1050">
              <a:solidFill>
                <a:srgbClr val="666666"/>
              </a:solidFill>
              <a:highlight>
                <a:srgbClr val="FFFFFF"/>
              </a:highlight>
            </a:endParaRPr>
          </a:p>
          <a:p>
            <a:pPr indent="0" lvl="0" marL="0" rtl="0" algn="l">
              <a:spcBef>
                <a:spcPts val="0"/>
              </a:spcBef>
              <a:spcAft>
                <a:spcPts val="0"/>
              </a:spcAft>
              <a:buClr>
                <a:schemeClr val="dk1"/>
              </a:buClr>
              <a:buSzPts val="1100"/>
              <a:buFont typeface="Arial"/>
              <a:buNone/>
            </a:pPr>
            <a:r>
              <a:t/>
            </a:r>
            <a:endParaRPr sz="1050">
              <a:solidFill>
                <a:srgbClr val="666666"/>
              </a:solidFill>
              <a:highlight>
                <a:srgbClr val="FFFFFF"/>
              </a:highlight>
            </a:endParaRPr>
          </a:p>
          <a:p>
            <a:pPr indent="0" lvl="0" marL="0" rtl="0" algn="l">
              <a:spcBef>
                <a:spcPts val="0"/>
              </a:spcBef>
              <a:spcAft>
                <a:spcPts val="0"/>
              </a:spcAft>
              <a:buClr>
                <a:schemeClr val="dk1"/>
              </a:buClr>
              <a:buSzPts val="1100"/>
              <a:buFont typeface="Arial"/>
              <a:buNone/>
            </a:pPr>
            <a:r>
              <a:rPr b="1" lang="en" sz="1050">
                <a:solidFill>
                  <a:srgbClr val="666666"/>
                </a:solidFill>
                <a:highlight>
                  <a:srgbClr val="FFFFFF"/>
                </a:highlight>
              </a:rPr>
              <a:t>Padlet </a:t>
            </a:r>
            <a:r>
              <a:rPr lang="en" sz="1050">
                <a:solidFill>
                  <a:srgbClr val="666666"/>
                </a:solidFill>
                <a:highlight>
                  <a:srgbClr val="FFFFFF"/>
                </a:highlight>
              </a:rPr>
              <a:t>es un muro virtual que permite a las personas expresar fácilmente sus pensamientos sobre un tema común. Funciona como una hoja de papel en línea donde las personas pueden colocar cualquier contenido (por ejemplo, imágenes, videos, documentos, texto) en cualquier lugar de la página, junto con cualquier persona, desde cualquier dispositivo. Un maestro usa la paleta como una oportunidad para que las personas publiquen preguntas durante una sesión como el concepto de "garaje de estacionamiento" para ideas que vuelva a visitar en los últimos 10 minutos de una sesión.</a:t>
            </a:r>
            <a:endParaRPr sz="1050">
              <a:solidFill>
                <a:srgbClr val="666666"/>
              </a:solidFill>
              <a:highlight>
                <a:srgbClr val="FFFFFF"/>
              </a:highlight>
            </a:endParaRPr>
          </a:p>
          <a:p>
            <a:pPr indent="0" lvl="0" marL="0" rtl="0" algn="l">
              <a:spcBef>
                <a:spcPts val="0"/>
              </a:spcBef>
              <a:spcAft>
                <a:spcPts val="0"/>
              </a:spcAft>
              <a:buClr>
                <a:schemeClr val="dk1"/>
              </a:buClr>
              <a:buSzPts val="1100"/>
              <a:buFont typeface="Arial"/>
              <a:buNone/>
            </a:pPr>
            <a:r>
              <a:t/>
            </a:r>
            <a:endParaRPr b="1" sz="1050">
              <a:solidFill>
                <a:srgbClr val="666666"/>
              </a:solidFill>
              <a:highlight>
                <a:srgbClr val="FFFFFF"/>
              </a:highlight>
            </a:endParaRPr>
          </a:p>
          <a:p>
            <a:pPr indent="0" lvl="0" marL="0" rtl="0" algn="l">
              <a:spcBef>
                <a:spcPts val="0"/>
              </a:spcBef>
              <a:spcAft>
                <a:spcPts val="0"/>
              </a:spcAft>
              <a:buClr>
                <a:schemeClr val="dk1"/>
              </a:buClr>
              <a:buSzPts val="1100"/>
              <a:buFont typeface="Arial"/>
              <a:buNone/>
            </a:pPr>
            <a:r>
              <a:rPr b="1" lang="en" sz="1050">
                <a:solidFill>
                  <a:srgbClr val="666666"/>
                </a:solidFill>
                <a:highlight>
                  <a:srgbClr val="FFFFFF"/>
                </a:highlight>
              </a:rPr>
              <a:t>Moodle </a:t>
            </a:r>
            <a:r>
              <a:rPr lang="en" sz="1050">
                <a:solidFill>
                  <a:srgbClr val="666666"/>
                </a:solidFill>
                <a:highlight>
                  <a:srgbClr val="FFFFFF"/>
                </a:highlight>
              </a:rPr>
              <a:t>es una plataforma de enseñanza de código abierto similar a Google Classroom. Los usuarios pueden crear temas y compartir materiales con sus participantes. La función de cuestionario le permite crear un banco de preguntas compartido al que puede acceder para crear cuestionarios personalizados con múltiples tipos de preguntas.</a:t>
            </a:r>
            <a:endParaRPr sz="1050">
              <a:solidFill>
                <a:srgbClr val="666666"/>
              </a:solidFill>
              <a:highlight>
                <a:srgbClr val="FFFFFF"/>
              </a:highlight>
            </a:endParaRPr>
          </a:p>
          <a:p>
            <a:pPr indent="0" lvl="0" marL="0" rtl="0" algn="l">
              <a:spcBef>
                <a:spcPts val="0"/>
              </a:spcBef>
              <a:spcAft>
                <a:spcPts val="0"/>
              </a:spcAft>
              <a:buClr>
                <a:schemeClr val="dk1"/>
              </a:buClr>
              <a:buSzPts val="1100"/>
              <a:buFont typeface="Arial"/>
              <a:buNone/>
            </a:pPr>
            <a:r>
              <a:t/>
            </a:r>
            <a:endParaRPr sz="1050">
              <a:solidFill>
                <a:srgbClr val="666666"/>
              </a:solidFill>
              <a:highlight>
                <a:srgbClr val="FFFFFF"/>
              </a:highlight>
            </a:endParaRPr>
          </a:p>
          <a:p>
            <a:pPr indent="0" lvl="0" marL="0" rtl="0" algn="l">
              <a:spcBef>
                <a:spcPts val="0"/>
              </a:spcBef>
              <a:spcAft>
                <a:spcPts val="0"/>
              </a:spcAft>
              <a:buClr>
                <a:schemeClr val="dk1"/>
              </a:buClr>
              <a:buSzPts val="1100"/>
              <a:buFont typeface="Arial"/>
              <a:buNone/>
            </a:pPr>
            <a:r>
              <a:rPr b="1" lang="en" sz="1050">
                <a:solidFill>
                  <a:srgbClr val="666666"/>
                </a:solidFill>
                <a:highlight>
                  <a:srgbClr val="FFFFFF"/>
                </a:highlight>
              </a:rPr>
              <a:t>¡BingoBaker.com </a:t>
            </a:r>
            <a:r>
              <a:rPr lang="en" sz="1050">
                <a:solidFill>
                  <a:srgbClr val="666666"/>
                </a:solidFill>
                <a:highlight>
                  <a:srgbClr val="FFFFFF"/>
                </a:highlight>
              </a:rPr>
              <a:t>le permite crear sus propias tarjetas con una lista de palabras que usted proporciona al sistema! Juega públicamente de forma gratuita o por $ 15, puedes comprar acceso de por vida para jugar a través de una URL única vinculada a tu organización. Pueden jugar en línea, simultáneamente mientras dices palabras, o el sistema te permite jugar durante un conjunto de días.</a:t>
            </a:r>
            <a:endParaRPr sz="1050">
              <a:solidFill>
                <a:srgbClr val="666666"/>
              </a:solidFill>
              <a:highlight>
                <a:srgbClr val="FFFFFF"/>
              </a:highlight>
            </a:endParaRPr>
          </a:p>
          <a:p>
            <a:pPr indent="0" lvl="0" marL="0" rtl="0" algn="l">
              <a:spcBef>
                <a:spcPts val="0"/>
              </a:spcBef>
              <a:spcAft>
                <a:spcPts val="0"/>
              </a:spcAft>
              <a:buNone/>
            </a:pPr>
            <a:r>
              <a:t/>
            </a:r>
            <a:endParaRPr sz="1050">
              <a:solidFill>
                <a:srgbClr val="666666"/>
              </a:solidFill>
              <a:highlight>
                <a:srgbClr val="FFFFFF"/>
              </a:highligh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9382413ca2_2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9382413ca2_2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https://www.bitmoji.com/games/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9382413ca2_2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9382413ca2_2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Cada tipo de presentación de aplicaciones tiene integraciones especiales. Por ejemplo, Peardeck y Presentaciones de Google funcionan bien juntos. Zoom y Prezi funcionan bien juntos para la transmisión simultánea.</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Prezi funciona bien con Google Classroom, pero también con algunas plataformas de redes sociales como Facebook y Twitter.</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 La conclusión principal es no sentirse nunca frustrado o abrumado por la gran cantidad de tecnología que existe. Deje que la tecnología trabaje para usted, NO usted para la tecnología.</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9018b9def2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9018b9def2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Nota de Darleine: Para Family RCIA (RICA adaptado para niños), utilizo una combinación de celebraciones dominicales de RCL Benz., junto con videos del evangelio de Holy Heroes y JoF (que escaneo para familias hasta que la suscripción bilingüe esté disponible para comprar).</a:t>
            </a:r>
            <a:endParaRPr/>
          </a:p>
          <a:p>
            <a:pPr indent="0" lvl="0" marL="0" rtl="0" algn="l">
              <a:spcBef>
                <a:spcPts val="0"/>
              </a:spcBef>
              <a:spcAft>
                <a:spcPts val="0"/>
              </a:spcAft>
              <a:buClr>
                <a:schemeClr val="dk1"/>
              </a:buClr>
              <a:buSzPts val="1100"/>
              <a:buFont typeface="Arial"/>
              <a:buNone/>
            </a:pPr>
            <a:r>
              <a:rPr lang="en"/>
              <a:t>Creé una carpeta de Google Drive para que mi equipo de catequesis tuviera acceso a estos recursos (para que yo no tenga que recordar enviarles un correo electrónico semanalmente). ¡Los videos del Evangelio están disponibles en línea gratis! ¡Así que JoF es lo que escaneo cada semana y envío por correo electrónico a las familias a través de Flocknotes, antes de la sesión para que puedan venir con preguntas y estar listas para compartir!</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9298822eb6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9298822eb6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1200"/>
              </a:spcBef>
              <a:spcAft>
                <a:spcPts val="0"/>
              </a:spcAft>
              <a:buClr>
                <a:schemeClr val="lt1"/>
              </a:buClr>
              <a:buSzPts val="1100"/>
              <a:buChar char="●"/>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92988150f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92988150f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Si bien está aquí para quedarse, también debemos recordar </a:t>
            </a:r>
            <a:r>
              <a:rPr b="1" lang="en"/>
              <a:t>usarlo con moderación</a:t>
            </a:r>
            <a:r>
              <a:rPr lang="en"/>
              <a:t>. El Papa Francisco también dijo que es importante que "las redes sociales nunca se conviertan en una amenaza para las relaciones de la vida real al encarcelarnos en una realidad virtual y aislarnos de las relaciones muy reales que nos desafían a crecer".</a:t>
            </a:r>
            <a:endParaRPr/>
          </a:p>
          <a:p>
            <a:pPr indent="0" lvl="0" marL="0" rtl="0" algn="l">
              <a:spcBef>
                <a:spcPts val="0"/>
              </a:spcBef>
              <a:spcAft>
                <a:spcPts val="0"/>
              </a:spcAft>
              <a:buClr>
                <a:schemeClr val="dk1"/>
              </a:buClr>
              <a:buSzPts val="1100"/>
              <a:buFont typeface="Arial"/>
              <a:buNone/>
            </a:pPr>
            <a:r>
              <a:rPr b="1" lang="en"/>
              <a:t>¿Quién planea continuar con una opción de RCIA digital o un híbrido?</a:t>
            </a:r>
            <a:endParaRPr b="1"/>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92988150f4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92988150f4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br>
              <a:rPr lang="en"/>
            </a:b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92988150f4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92988150f4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350">
                <a:latin typeface="Lato"/>
                <a:ea typeface="Lato"/>
                <a:cs typeface="Lato"/>
                <a:sym typeface="Lato"/>
              </a:rPr>
              <a:t>Cada 4 o 5 sesiones no catequéticas. Encuentre una nueva forma de interactuar con los participantes. Pedirles que compartan su biografía.</a:t>
            </a:r>
            <a:br>
              <a:rPr lang="en" sz="1350">
                <a:latin typeface="Lato"/>
                <a:ea typeface="Lato"/>
                <a:cs typeface="Lato"/>
                <a:sym typeface="Lato"/>
              </a:rPr>
            </a:br>
            <a:endParaRPr sz="1350">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 sz="1350">
                <a:latin typeface="Lato"/>
                <a:ea typeface="Lato"/>
                <a:cs typeface="Lato"/>
                <a:sym typeface="Lato"/>
              </a:rPr>
              <a:t>https://www.computerweekly.com/feature/Collaboration-technology-breeding-burnout-keep-it-real</a:t>
            </a:r>
            <a:endParaRPr sz="1350">
              <a:latin typeface="Lato"/>
              <a:ea typeface="Lato"/>
              <a:cs typeface="Lato"/>
              <a:sym typeface="Lato"/>
            </a:endParaRPr>
          </a:p>
          <a:p>
            <a:pPr indent="0" lvl="0" marL="0" rtl="0" algn="l">
              <a:spcBef>
                <a:spcPts val="0"/>
              </a:spcBef>
              <a:spcAft>
                <a:spcPts val="0"/>
              </a:spcAft>
              <a:buNone/>
            </a:pPr>
            <a:r>
              <a:t/>
            </a:r>
            <a:endParaRPr sz="1350">
              <a:latin typeface="Lato"/>
              <a:ea typeface="Lato"/>
              <a:cs typeface="Lato"/>
              <a:sym typeface="La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92988150f4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92988150f4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82272"/>
              </a:lnSpc>
              <a:spcBef>
                <a:spcPts val="1200"/>
              </a:spcBef>
              <a:spcAft>
                <a:spcPts val="0"/>
              </a:spcAft>
              <a:buClr>
                <a:schemeClr val="dk1"/>
              </a:buClr>
              <a:buSzPts val="1100"/>
              <a:buFont typeface="Arial"/>
              <a:buNone/>
            </a:pPr>
            <a:r>
              <a:rPr lang="en"/>
              <a:t>Ofreciendo oportunidades para reunirse en el monasterio o en un parque.</a:t>
            </a:r>
            <a:endParaRPr/>
          </a:p>
          <a:p>
            <a:pPr indent="0" lvl="0" marL="0" rtl="0" algn="l">
              <a:lnSpc>
                <a:spcPct val="182272"/>
              </a:lnSpc>
              <a:spcBef>
                <a:spcPts val="1200"/>
              </a:spcBef>
              <a:spcAft>
                <a:spcPts val="0"/>
              </a:spcAft>
              <a:buClr>
                <a:schemeClr val="dk1"/>
              </a:buClr>
              <a:buSzPts val="1100"/>
              <a:buFont typeface="Arial"/>
              <a:buNone/>
            </a:pPr>
            <a:r>
              <a:rPr lang="en"/>
              <a:t>Visitas virtuales. Los participantes miran y regresan para compartir.</a:t>
            </a:r>
            <a:endParaRPr/>
          </a:p>
          <a:p>
            <a:pPr indent="0" lvl="0" marL="0" rtl="0" algn="l">
              <a:lnSpc>
                <a:spcPct val="182272"/>
              </a:lnSpc>
              <a:spcBef>
                <a:spcPts val="1200"/>
              </a:spcBef>
              <a:spcAft>
                <a:spcPts val="0"/>
              </a:spcAft>
              <a:buNone/>
            </a:pPr>
            <a:r>
              <a:rPr lang="en" u="sng">
                <a:solidFill>
                  <a:schemeClr val="hlink"/>
                </a:solidFill>
                <a:hlinkClick r:id="rId2"/>
              </a:rPr>
              <a:t>https://www.p4panorama.com/panos/HOLYLAND/</a:t>
            </a:r>
            <a:r>
              <a:rPr lang="en"/>
              <a:t> </a:t>
            </a:r>
            <a:br>
              <a:rPr lang="en"/>
            </a:br>
            <a:r>
              <a:rPr lang="en" u="sng">
                <a:solidFill>
                  <a:schemeClr val="hlink"/>
                </a:solidFill>
                <a:hlinkClick r:id="rId3"/>
              </a:rPr>
              <a:t>http://www.museivaticani.va/content/museivaticani/en/collezioni/musei/tour-virtuali-elenco.html</a:t>
            </a:r>
            <a:br>
              <a:rPr lang="en"/>
            </a:br>
            <a:r>
              <a:rPr lang="en"/>
              <a:t>Traiga un testigo: alguien que haya sido.</a:t>
            </a:r>
            <a:endParaRPr sz="1350"/>
          </a:p>
          <a:p>
            <a:pPr indent="0" lvl="0" marL="0" rtl="0" algn="l">
              <a:lnSpc>
                <a:spcPct val="182272"/>
              </a:lnSpc>
              <a:spcBef>
                <a:spcPts val="1200"/>
              </a:spcBef>
              <a:spcAft>
                <a:spcPts val="0"/>
              </a:spcAft>
              <a:buClr>
                <a:schemeClr val="dk1"/>
              </a:buClr>
              <a:buSzPts val="1100"/>
              <a:buFont typeface="Arial"/>
              <a:buNone/>
            </a:pPr>
            <a:r>
              <a:rPr lang="en" sz="1350" u="sng">
                <a:solidFill>
                  <a:srgbClr val="7890CD"/>
                </a:solidFill>
                <a:hlinkClick r:id="rId4">
                  <a:extLst>
                    <a:ext uri="{A12FA001-AC4F-418D-AE19-62706E023703}">
                      <ahyp:hlinkClr val="tx"/>
                    </a:ext>
                  </a:extLst>
                </a:hlinkClick>
              </a:rPr>
              <a:t>https://www.nationalgeographic.com/science/2020/04/coronavirus-zoom-fatigue-is-taxing-the-brain-here-is-why-that-happens/</a:t>
            </a:r>
            <a:endParaRPr sz="1350">
              <a:solidFill>
                <a:schemeClr val="dk1"/>
              </a:solidFill>
            </a:endParaRPr>
          </a:p>
          <a:p>
            <a:pPr indent="0" lvl="0" marL="0" rtl="0" algn="l">
              <a:lnSpc>
                <a:spcPct val="182272"/>
              </a:lnSpc>
              <a:spcBef>
                <a:spcPts val="1200"/>
              </a:spcBef>
              <a:spcAft>
                <a:spcPts val="1200"/>
              </a:spcAft>
              <a:buNone/>
            </a:pPr>
            <a:r>
              <a:t/>
            </a:r>
            <a:endParaRPr sz="135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9018b9def2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9018b9def2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Incorpora tiempo para la reunión. Actividad para romper el hielo. Introdúzcalo al principio. Abra la sesión temprano - anuncie eso. No use la función de sala de espera. Ofrezca horarios en salas para grupos pequeños para consultar con su patrocinador al principio o al final de las sesiones. Comparte números de teléfono. Llame a sus candidatos y catecúmenos.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92988150f4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92988150f4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Y, al trabajar con equipos, agregaría que debería haber alguna forma para que el equipo que organiza la sesión practique su TIEMPO. ¿Cuáles son las señales que usará cuando su catequista de RICA esté compartiendo apasionadamente y dirigiendo una discusión, pero realmente es hora de seguir adelante?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rPr lang="en"/>
              <a:t>Con las plataformas virtuales, es muy difícil dirigir la conversación en una nueva dirección sin parecer grosero al interrumpir. Y no todo el mundo está acostumbrado a facilitar de tal forma que pueda leer un mensaje privado en el chat, procesarlo y, al mismo tiempo, seguir hablando con los participantes sobre un tema totalmente ajeno. Esto requiere cierta delicadeza.</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91fa79fb5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91fa79fb5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Las salas para grupos pequeños son como entrar en una nueva sala.</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9018b9def2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9018b9def2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t>Notas de presentación:</a:t>
            </a:r>
            <a:endParaRPr b="1"/>
          </a:p>
          <a:p>
            <a:pPr indent="0" lvl="0" marL="0" rtl="0" algn="l">
              <a:spcBef>
                <a:spcPts val="0"/>
              </a:spcBef>
              <a:spcAft>
                <a:spcPts val="0"/>
              </a:spcAft>
              <a:buClr>
                <a:schemeClr val="dk1"/>
              </a:buClr>
              <a:buSzPts val="1100"/>
              <a:buFont typeface="Arial"/>
              <a:buNone/>
            </a:pPr>
            <a:r>
              <a:t/>
            </a:r>
            <a:endParaRPr b="1"/>
          </a:p>
          <a:p>
            <a:pPr indent="0" lvl="0" marL="0" rtl="0" algn="l">
              <a:spcBef>
                <a:spcPts val="0"/>
              </a:spcBef>
              <a:spcAft>
                <a:spcPts val="0"/>
              </a:spcAft>
              <a:buClr>
                <a:schemeClr val="dk1"/>
              </a:buClr>
              <a:buSzPts val="1100"/>
              <a:buFont typeface="Arial"/>
              <a:buNone/>
            </a:pPr>
            <a:r>
              <a:rPr lang="en"/>
              <a:t>Para Zoom, hay muchas opciones para agregar paquetes (seminarios web, reuniones grandes, salas de reuniones, etc. Desafortunadamente, cada uno tiene su propio costo. Puede pagar entre $ 20 y $ 90 además del costo del aire acondicionado por mes). La opción mensual, sin embargo, ES un beneficio adicional, por lo que no está obligado a pagar por algo durante todo el año si solo lo necesita durante unos meses.</a:t>
            </a:r>
            <a:endParaRPr/>
          </a:p>
          <a:p>
            <a:pPr indent="0" lvl="0" marL="0" rtl="0" algn="l">
              <a:spcBef>
                <a:spcPts val="0"/>
              </a:spcBef>
              <a:spcAft>
                <a:spcPts val="0"/>
              </a:spcAft>
              <a:buNone/>
            </a:pPr>
            <a:r>
              <a:t/>
            </a:r>
            <a:endParaRPr b="1"/>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no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11.png"/><Relationship Id="rId5" Type="http://schemas.openxmlformats.org/officeDocument/2006/relationships/image" Target="../media/image10.png"/><Relationship Id="rId6"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apprenticesinfaith.com/" TargetMode="External"/><Relationship Id="rId4" Type="http://schemas.openxmlformats.org/officeDocument/2006/relationships/hyperlink" Target="http://www.catechumeneon.org" TargetMode="External"/><Relationship Id="rId5" Type="http://schemas.openxmlformats.org/officeDocument/2006/relationships/hyperlink" Target="https://livingspace.sacredspace.ie/" TargetMode="External"/><Relationship Id="rId6"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venturebeat.com/2020/04/09/microsoft-teams-breaks-daily-record-with-2-7-billion-meeting-minutes-tops-mid-march-high-by-200/" TargetMode="Externa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jp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3"/>
          <p:cNvSpPr txBox="1"/>
          <p:nvPr>
            <p:ph type="ctrTitle"/>
          </p:nvPr>
        </p:nvSpPr>
        <p:spPr>
          <a:xfrm>
            <a:off x="3537150" y="1578400"/>
            <a:ext cx="5017500" cy="15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RICA Virtual</a:t>
            </a:r>
            <a:endParaRPr/>
          </a:p>
        </p:txBody>
      </p:sp>
      <p:sp>
        <p:nvSpPr>
          <p:cNvPr id="135" name="Google Shape;135;p13"/>
          <p:cNvSpPr txBox="1"/>
          <p:nvPr>
            <p:ph idx="1" type="subTitle"/>
          </p:nvPr>
        </p:nvSpPr>
        <p:spPr>
          <a:xfrm>
            <a:off x="4745875" y="3600325"/>
            <a:ext cx="4118100" cy="83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t>Lorraine Miller, Dir. of </a:t>
            </a:r>
            <a:r>
              <a:rPr lang="en" sz="1700"/>
              <a:t>Faith</a:t>
            </a:r>
            <a:r>
              <a:rPr lang="en" sz="1700"/>
              <a:t> Formation</a:t>
            </a:r>
            <a:br>
              <a:rPr lang="en" sz="1700"/>
            </a:br>
            <a:r>
              <a:rPr lang="en" sz="1700"/>
              <a:t>Darleine Arce,  Catechetical Coordinator</a:t>
            </a:r>
            <a:br>
              <a:rPr lang="en" sz="1700"/>
            </a:br>
            <a:r>
              <a:rPr lang="en" sz="1700"/>
              <a:t>St. Philip Benizi Catholic Church</a:t>
            </a:r>
            <a:endParaRPr sz="17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2"/>
          <p:cNvSpPr txBox="1"/>
          <p:nvPr>
            <p:ph type="title"/>
          </p:nvPr>
        </p:nvSpPr>
        <p:spPr>
          <a:xfrm>
            <a:off x="1297500" y="255425"/>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HERRAMIENTAS DE COMUNICACIÓN</a:t>
            </a:r>
            <a:endParaRPr/>
          </a:p>
        </p:txBody>
      </p:sp>
      <p:sp>
        <p:nvSpPr>
          <p:cNvPr id="205" name="Google Shape;205;p22"/>
          <p:cNvSpPr txBox="1"/>
          <p:nvPr>
            <p:ph idx="1" type="body"/>
          </p:nvPr>
        </p:nvSpPr>
        <p:spPr>
          <a:xfrm>
            <a:off x="1043800" y="754550"/>
            <a:ext cx="7691100" cy="417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Mensajería de texto GRATUITA: Grupos de WhatsApp O Messenger O Recordar</a:t>
            </a:r>
            <a:endParaRPr/>
          </a:p>
          <a:p>
            <a:pPr indent="-311150" lvl="0" marL="457200" rtl="0" algn="l">
              <a:spcBef>
                <a:spcPts val="1600"/>
              </a:spcBef>
              <a:spcAft>
                <a:spcPts val="0"/>
              </a:spcAft>
              <a:buSzPts val="1300"/>
              <a:buChar char="●"/>
            </a:pPr>
            <a:r>
              <a:rPr lang="en"/>
              <a:t>WA y Messenger permiten textos más largos (más de 175 caracteres) y tienen funcionalidad para videollamadas 1-1. Messenger tiene "salas" para reuniones de video de varias personas. (WA permite video 1-1)</a:t>
            </a:r>
            <a:endParaRPr/>
          </a:p>
          <a:p>
            <a:pPr indent="-311150" lvl="0" marL="457200" rtl="0" algn="l">
              <a:spcBef>
                <a:spcPts val="0"/>
              </a:spcBef>
              <a:spcAft>
                <a:spcPts val="0"/>
              </a:spcAft>
              <a:buSzPts val="1300"/>
              <a:buChar char="●"/>
            </a:pPr>
            <a:r>
              <a:rPr lang="en"/>
              <a:t>Todos permiten compartir archivos y enlaces multimedia.</a:t>
            </a:r>
            <a:endParaRPr/>
          </a:p>
          <a:p>
            <a:pPr indent="-311150" lvl="0" marL="457200" rtl="0" algn="l">
              <a:spcBef>
                <a:spcPts val="0"/>
              </a:spcBef>
              <a:spcAft>
                <a:spcPts val="0"/>
              </a:spcAft>
              <a:buSzPts val="1300"/>
              <a:buChar char="●"/>
            </a:pPr>
            <a:r>
              <a:rPr lang="en"/>
              <a:t>No puedes compartir pantalla o presentar en ninguno.</a:t>
            </a:r>
            <a:endParaRPr/>
          </a:p>
          <a:p>
            <a:pPr indent="0" lvl="0" marL="0" rtl="0" algn="l">
              <a:spcBef>
                <a:spcPts val="1600"/>
              </a:spcBef>
              <a:spcAft>
                <a:spcPts val="0"/>
              </a:spcAft>
              <a:buNone/>
            </a:pPr>
            <a:r>
              <a:rPr lang="en"/>
              <a:t>Plataformas de costo de Email Marketing (* MailChimp, Constant Contact [20-45 $ / mes], Flocknote [$ 14 / mo])</a:t>
            </a:r>
            <a:endParaRPr/>
          </a:p>
          <a:p>
            <a:pPr indent="-311150" lvl="0" marL="457200" rtl="0" algn="l">
              <a:spcBef>
                <a:spcPts val="1600"/>
              </a:spcBef>
              <a:spcAft>
                <a:spcPts val="0"/>
              </a:spcAft>
              <a:buSzPts val="1300"/>
              <a:buChar char="●"/>
            </a:pPr>
            <a:r>
              <a:rPr lang="en"/>
              <a:t>Permite que se compartan archivos y medios.</a:t>
            </a:r>
            <a:endParaRPr/>
          </a:p>
          <a:p>
            <a:pPr indent="-311150" lvl="0" marL="457200" rtl="0" algn="l">
              <a:spcBef>
                <a:spcPts val="0"/>
              </a:spcBef>
              <a:spcAft>
                <a:spcPts val="0"/>
              </a:spcAft>
              <a:buSzPts val="1300"/>
              <a:buChar char="●"/>
            </a:pPr>
            <a:r>
              <a:rPr lang="en"/>
              <a:t>Mensajes más largos que también se pueden enviar a teléfonos móviles como textos en los que se puede hacer clic (ideal para personas sin correo electrónico)</a:t>
            </a:r>
            <a:endParaRPr/>
          </a:p>
          <a:p>
            <a:pPr indent="-311150" lvl="0" marL="457200" rtl="0" algn="l">
              <a:spcBef>
                <a:spcPts val="0"/>
              </a:spcBef>
              <a:spcAft>
                <a:spcPts val="0"/>
              </a:spcAft>
              <a:buSzPts val="1300"/>
              <a:buChar char="●"/>
            </a:pPr>
            <a:r>
              <a:rPr lang="en"/>
              <a:t>Funcionalidad de texto para unirse y captura de respuestas en UN solo lugar (por lo que no está tratando de encontrar hilos de correo electrónico frente a hilos de texto).</a:t>
            </a:r>
            <a:endParaRPr/>
          </a:p>
          <a:p>
            <a:pPr indent="-311150" lvl="0" marL="457200" rtl="0" algn="l">
              <a:spcBef>
                <a:spcPts val="0"/>
              </a:spcBef>
              <a:spcAft>
                <a:spcPts val="0"/>
              </a:spcAft>
              <a:buSzPts val="1300"/>
              <a:buChar char="●"/>
            </a:pPr>
            <a:r>
              <a:rPr lang="en"/>
              <a:t>* Mailchimp tiene 4 niveles con diferentes costos y ofrecen una tarifa para organizaciones sin fines de lucro. ¡Llame para averiguarlo!</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3"/>
          <p:cNvSpPr txBox="1"/>
          <p:nvPr>
            <p:ph type="title"/>
          </p:nvPr>
        </p:nvSpPr>
        <p:spPr>
          <a:xfrm>
            <a:off x="1297500" y="313775"/>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Apps</a:t>
            </a:r>
            <a:br>
              <a:rPr lang="en"/>
            </a:br>
            <a:r>
              <a:rPr i="1" lang="en" sz="2300"/>
              <a:t>………….</a:t>
            </a:r>
            <a:r>
              <a:rPr i="1" lang="en" sz="1900"/>
              <a:t>para mejorar el aprendizaje / compartir</a:t>
            </a:r>
            <a:endParaRPr i="1" sz="1900"/>
          </a:p>
        </p:txBody>
      </p:sp>
      <p:sp>
        <p:nvSpPr>
          <p:cNvPr id="211" name="Google Shape;211;p23"/>
          <p:cNvSpPr txBox="1"/>
          <p:nvPr/>
        </p:nvSpPr>
        <p:spPr>
          <a:xfrm>
            <a:off x="254225" y="1490150"/>
            <a:ext cx="2061600" cy="3359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00">
                <a:solidFill>
                  <a:schemeClr val="lt1"/>
                </a:solidFill>
                <a:highlight>
                  <a:srgbClr val="1155CC"/>
                </a:highlight>
                <a:latin typeface="Lato"/>
                <a:ea typeface="Lato"/>
                <a:cs typeface="Lato"/>
                <a:sym typeface="Lato"/>
              </a:rPr>
              <a:t>I</a:t>
            </a:r>
            <a:r>
              <a:rPr lang="en" sz="1700">
                <a:solidFill>
                  <a:schemeClr val="lt1"/>
                </a:solidFill>
                <a:highlight>
                  <a:srgbClr val="1155CC"/>
                </a:highlight>
                <a:latin typeface="Lato"/>
                <a:ea typeface="Lato"/>
                <a:cs typeface="Lato"/>
                <a:sym typeface="Lato"/>
              </a:rPr>
              <a:t>nteractivas</a:t>
            </a:r>
            <a:br>
              <a:rPr lang="en" sz="1700">
                <a:solidFill>
                  <a:schemeClr val="lt1"/>
                </a:solidFill>
                <a:highlight>
                  <a:schemeClr val="lt1"/>
                </a:highlight>
                <a:latin typeface="Lato"/>
                <a:ea typeface="Lato"/>
                <a:cs typeface="Lato"/>
                <a:sym typeface="Lato"/>
              </a:rPr>
            </a:br>
            <a:r>
              <a:rPr lang="en" sz="1700">
                <a:solidFill>
                  <a:schemeClr val="lt1"/>
                </a:solidFill>
                <a:latin typeface="Lato"/>
                <a:ea typeface="Lato"/>
                <a:cs typeface="Lato"/>
                <a:sym typeface="Lato"/>
              </a:rPr>
              <a:t>Flipgrid</a:t>
            </a:r>
            <a:br>
              <a:rPr lang="en" sz="1700">
                <a:solidFill>
                  <a:schemeClr val="lt1"/>
                </a:solidFill>
                <a:latin typeface="Lato"/>
                <a:ea typeface="Lato"/>
                <a:cs typeface="Lato"/>
                <a:sym typeface="Lato"/>
              </a:rPr>
            </a:br>
            <a:r>
              <a:rPr lang="en" sz="1700">
                <a:solidFill>
                  <a:schemeClr val="lt1"/>
                </a:solidFill>
                <a:latin typeface="Lato"/>
                <a:ea typeface="Lato"/>
                <a:cs typeface="Lato"/>
                <a:sym typeface="Lato"/>
              </a:rPr>
              <a:t>Padlet</a:t>
            </a:r>
            <a:endParaRPr sz="1700">
              <a:solidFill>
                <a:schemeClr val="lt1"/>
              </a:solidFill>
              <a:latin typeface="Lato"/>
              <a:ea typeface="Lato"/>
              <a:cs typeface="Lato"/>
              <a:sym typeface="Lato"/>
            </a:endParaRPr>
          </a:p>
          <a:p>
            <a:pPr indent="0" lvl="0" marL="0" rtl="0" algn="l">
              <a:lnSpc>
                <a:spcPct val="115000"/>
              </a:lnSpc>
              <a:spcBef>
                <a:spcPts val="1600"/>
              </a:spcBef>
              <a:spcAft>
                <a:spcPts val="0"/>
              </a:spcAft>
              <a:buNone/>
            </a:pPr>
            <a:r>
              <a:rPr lang="en" sz="1700">
                <a:solidFill>
                  <a:schemeClr val="lt1"/>
                </a:solidFill>
                <a:highlight>
                  <a:srgbClr val="1155CC"/>
                </a:highlight>
                <a:latin typeface="Lato"/>
                <a:ea typeface="Lato"/>
                <a:cs typeface="Lato"/>
                <a:sym typeface="Lato"/>
              </a:rPr>
              <a:t>Examinar</a:t>
            </a:r>
            <a:br>
              <a:rPr lang="en" sz="1700">
                <a:solidFill>
                  <a:schemeClr val="lt1"/>
                </a:solidFill>
                <a:highlight>
                  <a:srgbClr val="1155CC"/>
                </a:highlight>
                <a:latin typeface="Lato"/>
                <a:ea typeface="Lato"/>
                <a:cs typeface="Lato"/>
                <a:sym typeface="Lato"/>
              </a:rPr>
            </a:br>
            <a:r>
              <a:rPr lang="en" sz="1700">
                <a:solidFill>
                  <a:schemeClr val="lt1"/>
                </a:solidFill>
                <a:latin typeface="Lato"/>
                <a:ea typeface="Lato"/>
                <a:cs typeface="Lato"/>
                <a:sym typeface="Lato"/>
              </a:rPr>
              <a:t>Quizlet</a:t>
            </a:r>
            <a:br>
              <a:rPr lang="en" sz="1700">
                <a:solidFill>
                  <a:schemeClr val="lt1"/>
                </a:solidFill>
                <a:latin typeface="Lato"/>
                <a:ea typeface="Lato"/>
                <a:cs typeface="Lato"/>
                <a:sym typeface="Lato"/>
              </a:rPr>
            </a:br>
            <a:r>
              <a:rPr lang="en" sz="1700">
                <a:solidFill>
                  <a:schemeClr val="lt1"/>
                </a:solidFill>
                <a:latin typeface="Lato"/>
                <a:ea typeface="Lato"/>
                <a:cs typeface="Lato"/>
                <a:sym typeface="Lato"/>
              </a:rPr>
              <a:t>Kahoot</a:t>
            </a:r>
            <a:br>
              <a:rPr lang="en" sz="1700">
                <a:solidFill>
                  <a:schemeClr val="lt1"/>
                </a:solidFill>
                <a:latin typeface="Lato"/>
                <a:ea typeface="Lato"/>
                <a:cs typeface="Lato"/>
                <a:sym typeface="Lato"/>
              </a:rPr>
            </a:br>
            <a:r>
              <a:rPr lang="en" sz="1700">
                <a:solidFill>
                  <a:schemeClr val="lt1"/>
                </a:solidFill>
                <a:latin typeface="Lato"/>
                <a:ea typeface="Lato"/>
                <a:cs typeface="Lato"/>
                <a:sym typeface="Lato"/>
              </a:rPr>
              <a:t>Moodle</a:t>
            </a:r>
            <a:br>
              <a:rPr lang="en" sz="1700">
                <a:solidFill>
                  <a:schemeClr val="lt1"/>
                </a:solidFill>
                <a:latin typeface="Lato"/>
                <a:ea typeface="Lato"/>
                <a:cs typeface="Lato"/>
                <a:sym typeface="Lato"/>
              </a:rPr>
            </a:br>
            <a:r>
              <a:rPr lang="en" sz="1700">
                <a:solidFill>
                  <a:schemeClr val="lt1"/>
                </a:solidFill>
                <a:latin typeface="Lato"/>
                <a:ea typeface="Lato"/>
                <a:cs typeface="Lato"/>
                <a:sym typeface="Lato"/>
              </a:rPr>
              <a:t>Forms </a:t>
            </a:r>
            <a:r>
              <a:rPr lang="en" sz="1500">
                <a:solidFill>
                  <a:schemeClr val="lt1"/>
                </a:solidFill>
                <a:latin typeface="Lato"/>
                <a:ea typeface="Lato"/>
                <a:cs typeface="Lato"/>
                <a:sym typeface="Lato"/>
              </a:rPr>
              <a:t>(Google)</a:t>
            </a:r>
            <a:endParaRPr sz="1500">
              <a:solidFill>
                <a:schemeClr val="lt1"/>
              </a:solidFill>
              <a:latin typeface="Lato"/>
              <a:ea typeface="Lato"/>
              <a:cs typeface="Lato"/>
              <a:sym typeface="Lato"/>
            </a:endParaRPr>
          </a:p>
          <a:p>
            <a:pPr indent="0" lvl="0" marL="0" rtl="0" algn="l">
              <a:lnSpc>
                <a:spcPct val="115000"/>
              </a:lnSpc>
              <a:spcBef>
                <a:spcPts val="1600"/>
              </a:spcBef>
              <a:spcAft>
                <a:spcPts val="1600"/>
              </a:spcAft>
              <a:buNone/>
            </a:pPr>
            <a:r>
              <a:rPr lang="en" sz="1700">
                <a:solidFill>
                  <a:schemeClr val="lt1"/>
                </a:solidFill>
                <a:highlight>
                  <a:srgbClr val="1155CC"/>
                </a:highlight>
                <a:latin typeface="Lato"/>
                <a:ea typeface="Lato"/>
                <a:cs typeface="Lato"/>
                <a:sym typeface="Lato"/>
              </a:rPr>
              <a:t>Juegos</a:t>
            </a:r>
            <a:br>
              <a:rPr lang="en" sz="1700">
                <a:solidFill>
                  <a:schemeClr val="lt1"/>
                </a:solidFill>
                <a:highlight>
                  <a:srgbClr val="1155CC"/>
                </a:highlight>
                <a:latin typeface="Lato"/>
                <a:ea typeface="Lato"/>
                <a:cs typeface="Lato"/>
                <a:sym typeface="Lato"/>
              </a:rPr>
            </a:br>
            <a:r>
              <a:rPr lang="en" sz="1700">
                <a:solidFill>
                  <a:schemeClr val="lt1"/>
                </a:solidFill>
                <a:latin typeface="Lato"/>
                <a:ea typeface="Lato"/>
                <a:cs typeface="Lato"/>
                <a:sym typeface="Lato"/>
              </a:rPr>
              <a:t>BingoBaker</a:t>
            </a:r>
            <a:endParaRPr>
              <a:latin typeface="Lato"/>
              <a:ea typeface="Lato"/>
              <a:cs typeface="Lato"/>
              <a:sym typeface="Lato"/>
            </a:endParaRPr>
          </a:p>
        </p:txBody>
      </p:sp>
      <p:pic>
        <p:nvPicPr>
          <p:cNvPr id="212" name="Google Shape;212;p23"/>
          <p:cNvPicPr preferRelativeResize="0"/>
          <p:nvPr/>
        </p:nvPicPr>
        <p:blipFill>
          <a:blip r:embed="rId3">
            <a:alphaModFix/>
          </a:blip>
          <a:stretch>
            <a:fillRect/>
          </a:stretch>
        </p:blipFill>
        <p:spPr>
          <a:xfrm>
            <a:off x="2008975" y="1227875"/>
            <a:ext cx="1792711" cy="1343877"/>
          </a:xfrm>
          <a:prstGeom prst="rect">
            <a:avLst/>
          </a:prstGeom>
          <a:noFill/>
          <a:ln>
            <a:noFill/>
          </a:ln>
        </p:spPr>
      </p:pic>
      <p:pic>
        <p:nvPicPr>
          <p:cNvPr id="213" name="Google Shape;213;p23"/>
          <p:cNvPicPr preferRelativeResize="0"/>
          <p:nvPr/>
        </p:nvPicPr>
        <p:blipFill rotWithShape="1">
          <a:blip r:embed="rId4">
            <a:alphaModFix/>
          </a:blip>
          <a:srcRect b="8609" l="0" r="7740" t="0"/>
          <a:stretch/>
        </p:blipFill>
        <p:spPr>
          <a:xfrm>
            <a:off x="2398350" y="3024250"/>
            <a:ext cx="2667725" cy="1486375"/>
          </a:xfrm>
          <a:prstGeom prst="rect">
            <a:avLst/>
          </a:prstGeom>
          <a:noFill/>
          <a:ln>
            <a:noFill/>
          </a:ln>
        </p:spPr>
      </p:pic>
      <p:pic>
        <p:nvPicPr>
          <p:cNvPr id="214" name="Google Shape;214;p23"/>
          <p:cNvPicPr preferRelativeResize="0"/>
          <p:nvPr/>
        </p:nvPicPr>
        <p:blipFill rotWithShape="1">
          <a:blip r:embed="rId5">
            <a:alphaModFix/>
          </a:blip>
          <a:srcRect b="7654" l="0" r="0" t="9323"/>
          <a:stretch/>
        </p:blipFill>
        <p:spPr>
          <a:xfrm>
            <a:off x="3912911" y="1227875"/>
            <a:ext cx="2061599" cy="1626276"/>
          </a:xfrm>
          <a:prstGeom prst="rect">
            <a:avLst/>
          </a:prstGeom>
          <a:noFill/>
          <a:ln>
            <a:noFill/>
          </a:ln>
        </p:spPr>
      </p:pic>
      <p:pic>
        <p:nvPicPr>
          <p:cNvPr id="215" name="Google Shape;215;p23"/>
          <p:cNvPicPr preferRelativeResize="0"/>
          <p:nvPr/>
        </p:nvPicPr>
        <p:blipFill rotWithShape="1">
          <a:blip r:embed="rId6">
            <a:alphaModFix/>
          </a:blip>
          <a:srcRect b="0" l="10222" r="12913" t="9901"/>
          <a:stretch/>
        </p:blipFill>
        <p:spPr>
          <a:xfrm>
            <a:off x="6024400" y="1773427"/>
            <a:ext cx="2985199" cy="294174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4"/>
          <p:cNvSpPr txBox="1"/>
          <p:nvPr>
            <p:ph type="title"/>
          </p:nvPr>
        </p:nvSpPr>
        <p:spPr>
          <a:xfrm>
            <a:off x="1284925" y="313775"/>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Apps</a:t>
            </a:r>
            <a:br>
              <a:rPr lang="en"/>
            </a:br>
            <a:r>
              <a:rPr i="1" lang="en" sz="2300"/>
              <a:t>………….</a:t>
            </a:r>
            <a:r>
              <a:rPr i="1" lang="en" sz="1900"/>
              <a:t>para mejorar el aprendizaje / compartir</a:t>
            </a:r>
            <a:endParaRPr i="1" sz="1900"/>
          </a:p>
        </p:txBody>
      </p:sp>
      <p:sp>
        <p:nvSpPr>
          <p:cNvPr id="221" name="Google Shape;221;p24"/>
          <p:cNvSpPr txBox="1"/>
          <p:nvPr/>
        </p:nvSpPr>
        <p:spPr>
          <a:xfrm>
            <a:off x="1199025" y="1227875"/>
            <a:ext cx="2622300" cy="3597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700">
                <a:solidFill>
                  <a:schemeClr val="lt1"/>
                </a:solidFill>
                <a:highlight>
                  <a:srgbClr val="1155CC"/>
                </a:highlight>
                <a:latin typeface="Lato"/>
                <a:ea typeface="Lato"/>
                <a:cs typeface="Lato"/>
                <a:sym typeface="Lato"/>
              </a:rPr>
              <a:t>Organizativo</a:t>
            </a:r>
            <a:br>
              <a:rPr lang="en" sz="1700">
                <a:solidFill>
                  <a:schemeClr val="lt1"/>
                </a:solidFill>
                <a:highlight>
                  <a:srgbClr val="1155CC"/>
                </a:highlight>
                <a:latin typeface="Lato"/>
                <a:ea typeface="Lato"/>
                <a:cs typeface="Lato"/>
                <a:sym typeface="Lato"/>
              </a:rPr>
            </a:br>
            <a:r>
              <a:rPr lang="en" sz="1700">
                <a:solidFill>
                  <a:schemeClr val="lt1"/>
                </a:solidFill>
                <a:latin typeface="Lato"/>
                <a:ea typeface="Lato"/>
                <a:cs typeface="Lato"/>
                <a:sym typeface="Lato"/>
              </a:rPr>
              <a:t>Trello</a:t>
            </a:r>
            <a:br>
              <a:rPr lang="en" sz="1700">
                <a:solidFill>
                  <a:schemeClr val="lt1"/>
                </a:solidFill>
                <a:latin typeface="Lato"/>
                <a:ea typeface="Lato"/>
                <a:cs typeface="Lato"/>
                <a:sym typeface="Lato"/>
              </a:rPr>
            </a:br>
            <a:r>
              <a:rPr lang="en" sz="1700">
                <a:solidFill>
                  <a:schemeClr val="lt1"/>
                </a:solidFill>
                <a:latin typeface="Lato"/>
                <a:ea typeface="Lato"/>
                <a:cs typeface="Lato"/>
                <a:sym typeface="Lato"/>
              </a:rPr>
              <a:t>Slack</a:t>
            </a:r>
            <a:endParaRPr>
              <a:latin typeface="Lato"/>
              <a:ea typeface="Lato"/>
              <a:cs typeface="Lato"/>
              <a:sym typeface="Lato"/>
            </a:endParaRPr>
          </a:p>
        </p:txBody>
      </p:sp>
      <p:pic>
        <p:nvPicPr>
          <p:cNvPr id="222" name="Google Shape;222;p24"/>
          <p:cNvPicPr preferRelativeResize="0"/>
          <p:nvPr/>
        </p:nvPicPr>
        <p:blipFill>
          <a:blip r:embed="rId3">
            <a:alphaModFix/>
          </a:blip>
          <a:stretch>
            <a:fillRect/>
          </a:stretch>
        </p:blipFill>
        <p:spPr>
          <a:xfrm>
            <a:off x="3821325" y="1357875"/>
            <a:ext cx="5017874" cy="2094576"/>
          </a:xfrm>
          <a:prstGeom prst="rect">
            <a:avLst/>
          </a:prstGeom>
          <a:noFill/>
          <a:ln>
            <a:noFill/>
          </a:ln>
        </p:spPr>
      </p:pic>
      <p:pic>
        <p:nvPicPr>
          <p:cNvPr id="223" name="Google Shape;223;p24"/>
          <p:cNvPicPr preferRelativeResize="0"/>
          <p:nvPr/>
        </p:nvPicPr>
        <p:blipFill>
          <a:blip r:embed="rId4">
            <a:alphaModFix/>
          </a:blip>
          <a:stretch>
            <a:fillRect/>
          </a:stretch>
        </p:blipFill>
        <p:spPr>
          <a:xfrm>
            <a:off x="3696500" y="1368000"/>
            <a:ext cx="3557038" cy="35969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3"/>
                                        </p:tgtEl>
                                        <p:attrNameLst>
                                          <p:attrName>style.visibility</p:attrName>
                                        </p:attrNameLst>
                                      </p:cBhvr>
                                      <p:to>
                                        <p:strVal val="visible"/>
                                      </p:to>
                                    </p:set>
                                    <p:anim calcmode="lin" valueType="num">
                                      <p:cBhvr additive="base">
                                        <p:cTn dur="1000"/>
                                        <p:tgtEl>
                                          <p:spTgt spid="223"/>
                                        </p:tgtEl>
                                        <p:attrNameLst>
                                          <p:attrName>ppt_y</p:attrName>
                                        </p:attrNameLst>
                                      </p:cBhvr>
                                      <p:tavLst>
                                        <p:tav fmla="" tm="0">
                                          <p:val>
                                            <p:strVal val="#ppt_y+1"/>
                                          </p:val>
                                        </p:tav>
                                        <p:tav fmla="" tm="100000">
                                          <p:val>
                                            <p:strVal val="#ppt_y"/>
                                          </p:val>
                                        </p:tav>
                                      </p:tavLst>
                                    </p:anim>
                                  </p:childTnLst>
                                </p:cTn>
                              </p:par>
                              <p:par>
                                <p:cTn fill="hold" nodeType="withEffect" presetClass="exit" presetID="1" presetSubtype="0">
                                  <p:stCondLst>
                                    <p:cond delay="0"/>
                                  </p:stCondLst>
                                  <p:childTnLst>
                                    <p:set>
                                      <p:cBhvr>
                                        <p:cTn dur="1" fill="hold">
                                          <p:stCondLst>
                                            <p:cond delay="1000"/>
                                          </p:stCondLst>
                                        </p:cTn>
                                        <p:tgtEl>
                                          <p:spTgt spid="22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25"/>
          <p:cNvSpPr txBox="1"/>
          <p:nvPr>
            <p:ph type="title"/>
          </p:nvPr>
        </p:nvSpPr>
        <p:spPr>
          <a:xfrm>
            <a:off x="1297500" y="313775"/>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Apps</a:t>
            </a:r>
            <a:br>
              <a:rPr lang="en"/>
            </a:br>
            <a:r>
              <a:rPr i="1" lang="en" sz="2300"/>
              <a:t>………….</a:t>
            </a:r>
            <a:r>
              <a:rPr i="1" lang="en" sz="1900"/>
              <a:t>para mejorar el aprendizaje / compartir</a:t>
            </a:r>
            <a:endParaRPr i="1" sz="1900"/>
          </a:p>
          <a:p>
            <a:pPr indent="0" lvl="0" marL="0" rtl="0" algn="l">
              <a:spcBef>
                <a:spcPts val="0"/>
              </a:spcBef>
              <a:spcAft>
                <a:spcPts val="0"/>
              </a:spcAft>
              <a:buNone/>
            </a:pPr>
            <a:r>
              <a:t/>
            </a:r>
            <a:endParaRPr/>
          </a:p>
        </p:txBody>
      </p:sp>
      <p:sp>
        <p:nvSpPr>
          <p:cNvPr id="229" name="Google Shape;229;p25"/>
          <p:cNvSpPr txBox="1"/>
          <p:nvPr/>
        </p:nvSpPr>
        <p:spPr>
          <a:xfrm>
            <a:off x="1199025" y="1227875"/>
            <a:ext cx="6835500" cy="2212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700">
                <a:solidFill>
                  <a:schemeClr val="lt1"/>
                </a:solidFill>
                <a:highlight>
                  <a:srgbClr val="1155CC"/>
                </a:highlight>
                <a:latin typeface="Lato"/>
                <a:ea typeface="Lato"/>
                <a:cs typeface="Lato"/>
                <a:sym typeface="Lato"/>
              </a:rPr>
              <a:t>Presentación</a:t>
            </a:r>
            <a:br>
              <a:rPr lang="en" sz="1700">
                <a:solidFill>
                  <a:schemeClr val="lt1"/>
                </a:solidFill>
                <a:latin typeface="Lato"/>
                <a:ea typeface="Lato"/>
                <a:cs typeface="Lato"/>
                <a:sym typeface="Lato"/>
              </a:rPr>
            </a:br>
            <a:r>
              <a:rPr lang="en" sz="1700">
                <a:solidFill>
                  <a:schemeClr val="lt1"/>
                </a:solidFill>
                <a:latin typeface="Lato"/>
                <a:ea typeface="Lato"/>
                <a:cs typeface="Lato"/>
                <a:sym typeface="Lato"/>
              </a:rPr>
              <a:t>Pear deck</a:t>
            </a:r>
            <a:br>
              <a:rPr lang="en" sz="1700">
                <a:solidFill>
                  <a:schemeClr val="lt1"/>
                </a:solidFill>
                <a:latin typeface="Lato"/>
                <a:ea typeface="Lato"/>
                <a:cs typeface="Lato"/>
                <a:sym typeface="Lato"/>
              </a:rPr>
            </a:br>
            <a:r>
              <a:rPr lang="en" sz="1700">
                <a:solidFill>
                  <a:schemeClr val="lt1"/>
                </a:solidFill>
                <a:latin typeface="Lato"/>
                <a:ea typeface="Lato"/>
                <a:cs typeface="Lato"/>
                <a:sym typeface="Lato"/>
              </a:rPr>
              <a:t>Microsoft Powerpoint</a:t>
            </a:r>
            <a:br>
              <a:rPr lang="en" sz="1700">
                <a:solidFill>
                  <a:schemeClr val="lt1"/>
                </a:solidFill>
                <a:latin typeface="Lato"/>
                <a:ea typeface="Lato"/>
                <a:cs typeface="Lato"/>
                <a:sym typeface="Lato"/>
              </a:rPr>
            </a:br>
            <a:r>
              <a:rPr lang="en" sz="1700">
                <a:solidFill>
                  <a:schemeClr val="lt1"/>
                </a:solidFill>
                <a:latin typeface="Lato"/>
                <a:ea typeface="Lato"/>
                <a:cs typeface="Lato"/>
                <a:sym typeface="Lato"/>
              </a:rPr>
              <a:t>Google Slides (what we are using)</a:t>
            </a:r>
            <a:br>
              <a:rPr lang="en" sz="1700">
                <a:solidFill>
                  <a:schemeClr val="lt1"/>
                </a:solidFill>
                <a:latin typeface="Lato"/>
                <a:ea typeface="Lato"/>
                <a:cs typeface="Lato"/>
                <a:sym typeface="Lato"/>
              </a:rPr>
            </a:br>
            <a:r>
              <a:rPr lang="en" sz="1700">
                <a:solidFill>
                  <a:schemeClr val="lt1"/>
                </a:solidFill>
                <a:latin typeface="Lato"/>
                <a:ea typeface="Lato"/>
                <a:cs typeface="Lato"/>
                <a:sym typeface="Lato"/>
              </a:rPr>
              <a:t>Prezi (presentations, videos, &amp; infographics/social media posts)</a:t>
            </a:r>
            <a:endParaRPr sz="1700">
              <a:solidFill>
                <a:schemeClr val="lt1"/>
              </a:solidFill>
              <a:latin typeface="Lato"/>
              <a:ea typeface="Lato"/>
              <a:cs typeface="Lato"/>
              <a:sym typeface="Lato"/>
            </a:endParaRPr>
          </a:p>
          <a:p>
            <a:pPr indent="0" lvl="0" marL="0" rtl="0" algn="l">
              <a:lnSpc>
                <a:spcPct val="115000"/>
              </a:lnSpc>
              <a:spcBef>
                <a:spcPts val="1600"/>
              </a:spcBef>
              <a:spcAft>
                <a:spcPts val="1600"/>
              </a:spcAft>
              <a:buNone/>
            </a:pPr>
            <a:r>
              <a:rPr lang="en" sz="1700">
                <a:solidFill>
                  <a:schemeClr val="lt1"/>
                </a:solidFill>
                <a:highlight>
                  <a:srgbClr val="1155CC"/>
                </a:highlight>
                <a:latin typeface="Lato"/>
                <a:ea typeface="Lato"/>
                <a:cs typeface="Lato"/>
                <a:sym typeface="Lato"/>
              </a:rPr>
              <a:t>Videos</a:t>
            </a:r>
            <a:r>
              <a:rPr lang="en" sz="1700">
                <a:solidFill>
                  <a:schemeClr val="lt1"/>
                </a:solidFill>
                <a:latin typeface="Lato"/>
                <a:ea typeface="Lato"/>
                <a:cs typeface="Lato"/>
                <a:sym typeface="Lato"/>
              </a:rPr>
              <a:t>:  Formed,  Youtube, Vimeo</a:t>
            </a:r>
            <a:endParaRPr sz="1700">
              <a:solidFill>
                <a:schemeClr val="lt1"/>
              </a:solidFill>
              <a:latin typeface="Lato"/>
              <a:ea typeface="Lato"/>
              <a:cs typeface="Lato"/>
              <a:sym typeface="Lato"/>
            </a:endParaRPr>
          </a:p>
        </p:txBody>
      </p:sp>
      <p:pic>
        <p:nvPicPr>
          <p:cNvPr id="230" name="Google Shape;230;p25"/>
          <p:cNvPicPr preferRelativeResize="0"/>
          <p:nvPr/>
        </p:nvPicPr>
        <p:blipFill>
          <a:blip r:embed="rId3">
            <a:alphaModFix/>
          </a:blip>
          <a:stretch>
            <a:fillRect/>
          </a:stretch>
        </p:blipFill>
        <p:spPr>
          <a:xfrm>
            <a:off x="1297496" y="3594046"/>
            <a:ext cx="1823275" cy="1213300"/>
          </a:xfrm>
          <a:prstGeom prst="rect">
            <a:avLst/>
          </a:prstGeom>
          <a:noFill/>
          <a:ln>
            <a:noFill/>
          </a:ln>
        </p:spPr>
      </p:pic>
      <p:sp>
        <p:nvSpPr>
          <p:cNvPr id="231" name="Google Shape;231;p25"/>
          <p:cNvSpPr txBox="1"/>
          <p:nvPr/>
        </p:nvSpPr>
        <p:spPr>
          <a:xfrm>
            <a:off x="3238500" y="3608300"/>
            <a:ext cx="5177100" cy="121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E599"/>
                </a:solidFill>
                <a:latin typeface="Lato"/>
                <a:ea typeface="Lato"/>
                <a:cs typeface="Lato"/>
                <a:sym typeface="Lato"/>
              </a:rPr>
              <a:t>¡Deje que su tecnología trabaje para usted, no al revés!</a:t>
            </a:r>
            <a:endParaRPr>
              <a:solidFill>
                <a:srgbClr val="FFE599"/>
              </a:solidFill>
              <a:latin typeface="Lato"/>
              <a:ea typeface="Lato"/>
              <a:cs typeface="Lato"/>
              <a:sym typeface="Lato"/>
            </a:endParaRPr>
          </a:p>
          <a:p>
            <a:pPr indent="0" lvl="0" marL="0" rtl="0" algn="l">
              <a:spcBef>
                <a:spcPts val="0"/>
              </a:spcBef>
              <a:spcAft>
                <a:spcPts val="0"/>
              </a:spcAft>
              <a:buNone/>
            </a:pPr>
            <a:r>
              <a:t/>
            </a:r>
            <a:endParaRPr>
              <a:solidFill>
                <a:srgbClr val="FFE599"/>
              </a:solidFill>
              <a:latin typeface="Lato"/>
              <a:ea typeface="Lato"/>
              <a:cs typeface="Lato"/>
              <a:sym typeface="Lato"/>
            </a:endParaRPr>
          </a:p>
          <a:p>
            <a:pPr indent="0" lvl="0" marL="0" rtl="0" algn="l">
              <a:spcBef>
                <a:spcPts val="0"/>
              </a:spcBef>
              <a:spcAft>
                <a:spcPts val="0"/>
              </a:spcAft>
              <a:buNone/>
            </a:pPr>
            <a:r>
              <a:rPr lang="en">
                <a:solidFill>
                  <a:srgbClr val="FFE599"/>
                </a:solidFill>
                <a:latin typeface="Lato"/>
                <a:ea typeface="Lato"/>
                <a:cs typeface="Lato"/>
                <a:sym typeface="Lato"/>
              </a:rPr>
              <a:t>Tenga objetivos claros en mente sobre lo que quiere lograr y cómo, luego busque herramientas que puedan ayudarlo a lograrlo de maneras innovadoras.</a:t>
            </a:r>
            <a:endParaRPr>
              <a:solidFill>
                <a:srgbClr val="FFE599"/>
              </a:solidFill>
              <a:latin typeface="Lato"/>
              <a:ea typeface="Lato"/>
              <a:cs typeface="Lato"/>
              <a:sym typeface="Lato"/>
            </a:endParaRPr>
          </a:p>
          <a:p>
            <a:pPr indent="0" lvl="0" marL="0" rtl="0" algn="l">
              <a:spcBef>
                <a:spcPts val="0"/>
              </a:spcBef>
              <a:spcAft>
                <a:spcPts val="0"/>
              </a:spcAft>
              <a:buNone/>
            </a:pPr>
            <a:r>
              <a:t/>
            </a:r>
            <a:endParaRPr>
              <a:solidFill>
                <a:srgbClr val="FFE599"/>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30"/>
                                        </p:tgtEl>
                                        <p:attrNameLst>
                                          <p:attrName>style.visibility</p:attrName>
                                        </p:attrNameLst>
                                      </p:cBhvr>
                                      <p:to>
                                        <p:strVal val="visible"/>
                                      </p:to>
                                    </p:set>
                                    <p:anim calcmode="lin" valueType="num">
                                      <p:cBhvr additive="base">
                                        <p:cTn dur="1000"/>
                                        <p:tgtEl>
                                          <p:spTgt spid="230"/>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231"/>
                                        </p:tgtEl>
                                        <p:attrNameLst>
                                          <p:attrName>style.visibility</p:attrName>
                                        </p:attrNameLst>
                                      </p:cBhvr>
                                      <p:to>
                                        <p:strVal val="visible"/>
                                      </p:to>
                                    </p:set>
                                    <p:anim calcmode="lin" valueType="num">
                                      <p:cBhvr additive="base">
                                        <p:cTn dur="1000"/>
                                        <p:tgtEl>
                                          <p:spTgt spid="23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2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RECURSOS ADICIONALES</a:t>
            </a:r>
            <a:endParaRPr/>
          </a:p>
        </p:txBody>
      </p:sp>
      <p:sp>
        <p:nvSpPr>
          <p:cNvPr id="237" name="Google Shape;237;p26"/>
          <p:cNvSpPr txBox="1"/>
          <p:nvPr>
            <p:ph idx="1" type="body"/>
          </p:nvPr>
        </p:nvSpPr>
        <p:spPr>
          <a:xfrm>
            <a:off x="1088700" y="795200"/>
            <a:ext cx="7247700" cy="31044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323850" lvl="0" marL="457200" rtl="0" algn="l">
              <a:spcBef>
                <a:spcPts val="1200"/>
              </a:spcBef>
              <a:spcAft>
                <a:spcPts val="0"/>
              </a:spcAft>
              <a:buClr>
                <a:schemeClr val="lt1"/>
              </a:buClr>
              <a:buSzPts val="1500"/>
              <a:buFont typeface="Lato"/>
              <a:buChar char="○"/>
            </a:pPr>
            <a:r>
              <a:rPr lang="en" sz="1500"/>
              <a:t>Apprentices in Faith (digital). </a:t>
            </a:r>
            <a:r>
              <a:rPr lang="en" sz="1500" u="sng">
                <a:solidFill>
                  <a:schemeClr val="hlink"/>
                </a:solidFill>
                <a:hlinkClick r:id="rId3"/>
              </a:rPr>
              <a:t>http://apprenticesinfaith.com/</a:t>
            </a:r>
            <a:endParaRPr sz="1500"/>
          </a:p>
          <a:p>
            <a:pPr indent="-323850" lvl="0" marL="457200" rtl="0" algn="l">
              <a:spcBef>
                <a:spcPts val="0"/>
              </a:spcBef>
              <a:spcAft>
                <a:spcPts val="0"/>
              </a:spcAft>
              <a:buClr>
                <a:schemeClr val="lt1"/>
              </a:buClr>
              <a:buSzPts val="1500"/>
              <a:buFont typeface="Lato"/>
              <a:buChar char="○"/>
            </a:pPr>
            <a:r>
              <a:rPr lang="en" sz="1500"/>
              <a:t>Journey of Faith (suscripción en inglés disponible ahora. La versión digital bilingüe estará disponible en septiembre de 2020). Apropiado para niños, adolescentes y adultos.</a:t>
            </a:r>
            <a:endParaRPr sz="1500"/>
          </a:p>
          <a:p>
            <a:pPr indent="-323850" lvl="0" marL="457200" rtl="0" algn="l">
              <a:spcBef>
                <a:spcPts val="0"/>
              </a:spcBef>
              <a:spcAft>
                <a:spcPts val="0"/>
              </a:spcAft>
              <a:buClr>
                <a:schemeClr val="lt1"/>
              </a:buClr>
              <a:buSzPts val="1500"/>
              <a:buFont typeface="Arial"/>
              <a:buChar char="○"/>
            </a:pPr>
            <a:r>
              <a:rPr lang="en" sz="1500"/>
              <a:t>Videos de capacitación de LTP: </a:t>
            </a:r>
            <a:r>
              <a:rPr lang="en" sz="1500" u="sng">
                <a:solidFill>
                  <a:schemeClr val="accent5"/>
                </a:solidFill>
                <a:hlinkClick r:id="rId4">
                  <a:extLst>
                    <a:ext uri="{A12FA001-AC4F-418D-AE19-62706E023703}">
                      <ahyp:hlinkClr val="tx"/>
                    </a:ext>
                  </a:extLst>
                </a:hlinkClick>
              </a:rPr>
              <a:t>www.catechumeneon.org</a:t>
            </a:r>
            <a:r>
              <a:rPr lang="en" sz="1500"/>
              <a:t> </a:t>
            </a:r>
            <a:endParaRPr sz="1500"/>
          </a:p>
          <a:p>
            <a:pPr indent="-323850" lvl="1" marL="914400" rtl="0" algn="l">
              <a:spcBef>
                <a:spcPts val="0"/>
              </a:spcBef>
              <a:spcAft>
                <a:spcPts val="0"/>
              </a:spcAft>
              <a:buClr>
                <a:schemeClr val="lt1"/>
              </a:buClr>
              <a:buSzPts val="1500"/>
              <a:buFont typeface="Arial"/>
              <a:buChar char="○"/>
            </a:pPr>
            <a:r>
              <a:rPr lang="en" sz="1500"/>
              <a:t>Using Technology in Catechumenal ministry</a:t>
            </a:r>
            <a:endParaRPr sz="1500"/>
          </a:p>
          <a:p>
            <a:pPr indent="-317500" lvl="0" marL="457200" rtl="0" algn="l">
              <a:spcBef>
                <a:spcPts val="0"/>
              </a:spcBef>
              <a:spcAft>
                <a:spcPts val="0"/>
              </a:spcAft>
              <a:buClr>
                <a:schemeClr val="lt1"/>
              </a:buClr>
              <a:buSzPts val="1400"/>
              <a:buFont typeface="Lato"/>
              <a:buChar char="○"/>
            </a:pPr>
            <a:r>
              <a:rPr lang="en" sz="1500"/>
              <a:t>Breaking Open the Word: </a:t>
            </a:r>
            <a:r>
              <a:rPr lang="en" sz="1500" u="sng">
                <a:solidFill>
                  <a:schemeClr val="accent5"/>
                </a:solidFill>
              </a:rPr>
              <a:t> </a:t>
            </a:r>
            <a:r>
              <a:rPr lang="en" sz="1500" u="sng">
                <a:solidFill>
                  <a:schemeClr val="accent5"/>
                </a:solidFill>
                <a:hlinkClick r:id="rId5">
                  <a:extLst>
                    <a:ext uri="{A12FA001-AC4F-418D-AE19-62706E023703}">
                      <ahyp:hlinkClr val="tx"/>
                    </a:ext>
                  </a:extLst>
                </a:hlinkClick>
              </a:rPr>
              <a:t>https://livingspace.sacredspace.ie/</a:t>
            </a:r>
            <a:endParaRPr sz="1500"/>
          </a:p>
          <a:p>
            <a:pPr indent="-323850" lvl="0" marL="457200" rtl="0" algn="l">
              <a:spcBef>
                <a:spcPts val="0"/>
              </a:spcBef>
              <a:spcAft>
                <a:spcPts val="0"/>
              </a:spcAft>
              <a:buClr>
                <a:schemeClr val="lt1"/>
              </a:buClr>
              <a:buSzPts val="1500"/>
              <a:buFont typeface="Arial"/>
              <a:buChar char="○"/>
            </a:pPr>
            <a:r>
              <a:rPr lang="en" sz="1500"/>
              <a:t>Orando las Escrituras / Celebraciones dominicales  (RCL Benziger)-Disponible en Español e Inglés.</a:t>
            </a:r>
            <a:endParaRPr sz="1500"/>
          </a:p>
          <a:p>
            <a:pPr indent="-323850" lvl="0" marL="457200" rtl="0" algn="l">
              <a:spcBef>
                <a:spcPts val="0"/>
              </a:spcBef>
              <a:spcAft>
                <a:spcPts val="0"/>
              </a:spcAft>
              <a:buClr>
                <a:schemeClr val="lt1"/>
              </a:buClr>
              <a:buSzPts val="1500"/>
              <a:buFont typeface="Arial"/>
              <a:buChar char="○"/>
            </a:pPr>
            <a:r>
              <a:rPr lang="en" sz="1500"/>
              <a:t>Teachers Pay Teachers: recursos económicos y gratuitos (disponibles en formato digital e impreso)</a:t>
            </a:r>
            <a:endParaRPr sz="1500"/>
          </a:p>
          <a:p>
            <a:pPr indent="-323850" lvl="0" marL="457200" rtl="0" algn="l">
              <a:spcBef>
                <a:spcPts val="0"/>
              </a:spcBef>
              <a:spcAft>
                <a:spcPts val="0"/>
              </a:spcAft>
              <a:buClr>
                <a:schemeClr val="lt1"/>
              </a:buClr>
              <a:buSzPts val="1500"/>
              <a:buFont typeface="Arial"/>
              <a:buChar char="○"/>
            </a:pPr>
            <a:r>
              <a:rPr lang="en" sz="1500"/>
              <a:t>Holy Heroes.com</a:t>
            </a:r>
            <a:endParaRPr sz="1500">
              <a:solidFill>
                <a:srgbClr val="00FFFF"/>
              </a:solidFill>
            </a:endParaRPr>
          </a:p>
          <a:p>
            <a:pPr indent="0" lvl="0" marL="0" rtl="0" algn="l">
              <a:spcBef>
                <a:spcPts val="1200"/>
              </a:spcBef>
              <a:spcAft>
                <a:spcPts val="1200"/>
              </a:spcAft>
              <a:buNone/>
            </a:pPr>
            <a:r>
              <a:t/>
            </a:r>
            <a:endParaRPr sz="1500"/>
          </a:p>
        </p:txBody>
      </p:sp>
      <p:pic>
        <p:nvPicPr>
          <p:cNvPr id="238" name="Google Shape;238;p26"/>
          <p:cNvPicPr preferRelativeResize="0"/>
          <p:nvPr/>
        </p:nvPicPr>
        <p:blipFill>
          <a:blip r:embed="rId6">
            <a:alphaModFix/>
          </a:blip>
          <a:stretch>
            <a:fillRect/>
          </a:stretch>
        </p:blipFill>
        <p:spPr>
          <a:xfrm>
            <a:off x="1352925" y="4178138"/>
            <a:ext cx="438025" cy="438025"/>
          </a:xfrm>
          <a:prstGeom prst="rect">
            <a:avLst/>
          </a:prstGeom>
          <a:noFill/>
          <a:ln>
            <a:noFill/>
          </a:ln>
        </p:spPr>
      </p:pic>
      <p:sp>
        <p:nvSpPr>
          <p:cNvPr id="239" name="Google Shape;239;p26"/>
          <p:cNvSpPr txBox="1"/>
          <p:nvPr/>
        </p:nvSpPr>
        <p:spPr>
          <a:xfrm>
            <a:off x="1790950" y="4161800"/>
            <a:ext cx="4179900" cy="470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lang="en" sz="1500">
                <a:solidFill>
                  <a:srgbClr val="00FFFF"/>
                </a:solidFill>
                <a:latin typeface="Lato"/>
                <a:ea typeface="Lato"/>
                <a:cs typeface="Lato"/>
                <a:sym typeface="Lato"/>
              </a:rPr>
              <a:t>¿Qué otros recursos estás usando?</a:t>
            </a:r>
            <a:endParaRPr>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2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Redes</a:t>
            </a:r>
            <a:endParaRPr/>
          </a:p>
        </p:txBody>
      </p:sp>
      <p:sp>
        <p:nvSpPr>
          <p:cNvPr id="245" name="Google Shape;245;p27"/>
          <p:cNvSpPr txBox="1"/>
          <p:nvPr>
            <p:ph idx="1" type="body"/>
          </p:nvPr>
        </p:nvSpPr>
        <p:spPr>
          <a:xfrm>
            <a:off x="1297500" y="13078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Otra                    s:</a:t>
            </a:r>
            <a:endParaRPr sz="1400"/>
          </a:p>
          <a:p>
            <a:pPr indent="0" lvl="0" marL="0" rtl="0" algn="l">
              <a:spcBef>
                <a:spcPts val="1600"/>
              </a:spcBef>
              <a:spcAft>
                <a:spcPts val="0"/>
              </a:spcAft>
              <a:buNone/>
            </a:pPr>
            <a:r>
              <a:rPr lang="en" sz="1400"/>
              <a:t>¿Programando y haciendo sus entrevistas?</a:t>
            </a:r>
            <a:endParaRPr sz="1400"/>
          </a:p>
          <a:p>
            <a:pPr indent="0" lvl="0" marL="0" rtl="0" algn="l">
              <a:spcBef>
                <a:spcPts val="1600"/>
              </a:spcBef>
              <a:spcAft>
                <a:spcPts val="0"/>
              </a:spcAft>
              <a:buNone/>
            </a:pPr>
            <a:r>
              <a:rPr lang="en" sz="1400"/>
              <a:t>¿Están sus catequistas a bordo?</a:t>
            </a:r>
            <a:endParaRPr sz="1400"/>
          </a:p>
          <a:p>
            <a:pPr indent="0" lvl="0" marL="0" rtl="0" algn="l">
              <a:spcBef>
                <a:spcPts val="1600"/>
              </a:spcBef>
              <a:spcAft>
                <a:spcPts val="0"/>
              </a:spcAft>
              <a:buNone/>
            </a:pPr>
            <a:r>
              <a:rPr lang="en" sz="1400"/>
              <a:t>¿Cómo organizas tus sesiones? ¿Alguien está usando salas para grupos pequeños?</a:t>
            </a:r>
            <a:endParaRPr sz="1400"/>
          </a:p>
          <a:p>
            <a:pPr indent="0" lvl="0" marL="0" rtl="0" algn="l">
              <a:spcBef>
                <a:spcPts val="1600"/>
              </a:spcBef>
              <a:spcAft>
                <a:spcPts val="0"/>
              </a:spcAft>
              <a:buNone/>
            </a:pPr>
            <a:r>
              <a:rPr lang="en" sz="1400"/>
              <a:t>Comparte el formato de tu sesión.</a:t>
            </a:r>
            <a:endParaRPr sz="1400"/>
          </a:p>
          <a:p>
            <a:pPr indent="0" lvl="0" marL="0" rtl="0" algn="l">
              <a:spcBef>
                <a:spcPts val="1600"/>
              </a:spcBef>
              <a:spcAft>
                <a:spcPts val="0"/>
              </a:spcAft>
              <a:buNone/>
            </a:pPr>
            <a:r>
              <a:t/>
            </a:r>
            <a:endParaRPr sz="1400"/>
          </a:p>
          <a:p>
            <a:pPr indent="0" lvl="0" marL="0" rtl="0" algn="l">
              <a:spcBef>
                <a:spcPts val="1600"/>
              </a:spcBef>
              <a:spcAft>
                <a:spcPts val="1600"/>
              </a:spcAft>
              <a:buNone/>
            </a:pPr>
            <a:r>
              <a:t/>
            </a:r>
            <a:endParaRPr sz="1400"/>
          </a:p>
        </p:txBody>
      </p:sp>
      <p:pic>
        <p:nvPicPr>
          <p:cNvPr id="246" name="Google Shape;246;p27"/>
          <p:cNvPicPr preferRelativeResize="0"/>
          <p:nvPr/>
        </p:nvPicPr>
        <p:blipFill>
          <a:blip r:embed="rId3">
            <a:alphaModFix/>
          </a:blip>
          <a:stretch>
            <a:fillRect/>
          </a:stretch>
        </p:blipFill>
        <p:spPr>
          <a:xfrm>
            <a:off x="2002850" y="1253388"/>
            <a:ext cx="438025" cy="438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4"/>
          <p:cNvSpPr txBox="1"/>
          <p:nvPr>
            <p:ph type="title"/>
          </p:nvPr>
        </p:nvSpPr>
        <p:spPr>
          <a:xfrm>
            <a:off x="1297500" y="531875"/>
            <a:ext cx="7365900" cy="77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 Catequesis Digital </a:t>
            </a:r>
            <a:r>
              <a:rPr lang="en"/>
              <a:t>está</a:t>
            </a:r>
            <a:r>
              <a:rPr lang="en"/>
              <a:t> </a:t>
            </a:r>
            <a:r>
              <a:rPr lang="en"/>
              <a:t>aquí</a:t>
            </a:r>
            <a:r>
              <a:rPr lang="en"/>
              <a:t> para quedarse. </a:t>
            </a:r>
            <a:endParaRPr/>
          </a:p>
        </p:txBody>
      </p:sp>
      <p:sp>
        <p:nvSpPr>
          <p:cNvPr id="141" name="Google Shape;141;p14"/>
          <p:cNvSpPr txBox="1"/>
          <p:nvPr>
            <p:ph idx="1" type="body"/>
          </p:nvPr>
        </p:nvSpPr>
        <p:spPr>
          <a:xfrm>
            <a:off x="1297500" y="936425"/>
            <a:ext cx="7038900" cy="24777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n" sz="1500"/>
              <a:t>El ambiente digital caracteriza el mundo contemporáneo. Amplias franjas de la humanidad están inmersas en él de manera ordinaria y continua. Ya no se trata solamente de “usar” instrumentos de comunicación, sino de vivir en una cultura ampliamente digitalizada, que afecta de modo muy profundo la noción de tiempo y de espacio, la percepción de uno mismo, de los demás y del mundo, el modo de comunicar, de aprender, de informarse, de entrar en relación con los demás.</a:t>
            </a:r>
            <a:endParaRPr sz="1500"/>
          </a:p>
          <a:p>
            <a:pPr indent="0" lvl="0" marL="0" rtl="0" algn="l">
              <a:spcBef>
                <a:spcPts val="1200"/>
              </a:spcBef>
              <a:spcAft>
                <a:spcPts val="0"/>
              </a:spcAft>
              <a:buNone/>
            </a:pPr>
            <a:r>
              <a:rPr lang="en" sz="1500"/>
              <a:t>Christus Vivit 86</a:t>
            </a:r>
            <a:endParaRPr sz="1500"/>
          </a:p>
          <a:p>
            <a:pPr indent="0" lvl="0" marL="0" rtl="0" algn="l">
              <a:spcBef>
                <a:spcPts val="1200"/>
              </a:spcBef>
              <a:spcAft>
                <a:spcPts val="1600"/>
              </a:spcAft>
              <a:buNone/>
            </a:pPr>
            <a:r>
              <a:t/>
            </a:r>
            <a:endParaRPr/>
          </a:p>
        </p:txBody>
      </p:sp>
      <p:sp>
        <p:nvSpPr>
          <p:cNvPr id="142" name="Google Shape;142;p14"/>
          <p:cNvSpPr txBox="1"/>
          <p:nvPr/>
        </p:nvSpPr>
        <p:spPr>
          <a:xfrm>
            <a:off x="1351350" y="3182775"/>
            <a:ext cx="6931200" cy="1117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a:solidFill>
                  <a:srgbClr val="FFE599"/>
                </a:solidFill>
                <a:latin typeface="Lato"/>
                <a:ea typeface="Lato"/>
                <a:cs typeface="Lato"/>
                <a:sym typeface="Lato"/>
              </a:rPr>
              <a:t>Por ejemplo, </a:t>
            </a:r>
            <a:r>
              <a:rPr lang="en">
                <a:solidFill>
                  <a:srgbClr val="FFE599"/>
                </a:solidFill>
                <a:latin typeface="Lato"/>
                <a:ea typeface="Lato"/>
                <a:cs typeface="Lato"/>
                <a:sym typeface="Lato"/>
              </a:rPr>
              <a:t>Microsoft </a:t>
            </a:r>
            <a:r>
              <a:rPr lang="en">
                <a:solidFill>
                  <a:srgbClr val="FFE599"/>
                </a:solidFill>
                <a:uFill>
                  <a:noFill/>
                </a:uFill>
                <a:latin typeface="Lato"/>
                <a:ea typeface="Lato"/>
                <a:cs typeface="Lato"/>
                <a:sym typeface="Lato"/>
                <a:hlinkClick r:id="rId3">
                  <a:extLst>
                    <a:ext uri="{A12FA001-AC4F-418D-AE19-62706E023703}">
                      <ahyp:hlinkClr val="tx"/>
                    </a:ext>
                  </a:extLst>
                </a:hlinkClick>
              </a:rPr>
              <a:t>Teams</a:t>
            </a:r>
            <a:r>
              <a:rPr lang="en">
                <a:solidFill>
                  <a:srgbClr val="FFE599"/>
                </a:solidFill>
                <a:latin typeface="Lato"/>
                <a:ea typeface="Lato"/>
                <a:cs typeface="Lato"/>
                <a:sym typeface="Lato"/>
              </a:rPr>
              <a:t>, incremento desde 20 millones de usuarios en enero este año a  44 millones en Marzo. Mientras tanto, la cantidad de personas que usan Zoom para reuniones de video y audio ha aumentado de 10 millones en diciembre de 2019 a 300 millones cuatro meses después.  Computer Weekly</a:t>
            </a:r>
            <a:endParaRPr>
              <a:solidFill>
                <a:srgbClr val="00FFFF"/>
              </a:solidFill>
              <a:latin typeface="Lato"/>
              <a:ea typeface="Lato"/>
              <a:cs typeface="Lato"/>
              <a:sym typeface="Lato"/>
            </a:endParaRPr>
          </a:p>
        </p:txBody>
      </p:sp>
      <p:pic>
        <p:nvPicPr>
          <p:cNvPr id="143" name="Google Shape;143;p14"/>
          <p:cNvPicPr preferRelativeResize="0"/>
          <p:nvPr/>
        </p:nvPicPr>
        <p:blipFill>
          <a:blip r:embed="rId4">
            <a:alphaModFix/>
          </a:blip>
          <a:stretch>
            <a:fillRect/>
          </a:stretch>
        </p:blipFill>
        <p:spPr>
          <a:xfrm>
            <a:off x="1446500" y="4481388"/>
            <a:ext cx="438025" cy="438025"/>
          </a:xfrm>
          <a:prstGeom prst="rect">
            <a:avLst/>
          </a:prstGeom>
          <a:noFill/>
          <a:ln>
            <a:noFill/>
          </a:ln>
        </p:spPr>
      </p:pic>
      <p:sp>
        <p:nvSpPr>
          <p:cNvPr id="144" name="Google Shape;144;p14"/>
          <p:cNvSpPr txBox="1"/>
          <p:nvPr/>
        </p:nvSpPr>
        <p:spPr>
          <a:xfrm>
            <a:off x="1923850" y="4521300"/>
            <a:ext cx="5118600" cy="358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450">
                <a:solidFill>
                  <a:srgbClr val="00FFFF"/>
                </a:solidFill>
                <a:latin typeface="Lato"/>
                <a:ea typeface="Lato"/>
                <a:cs typeface="Lato"/>
                <a:sym typeface="Lato"/>
              </a:rPr>
              <a:t>¿Planea continuar con un RICA virtual?</a:t>
            </a:r>
            <a:endParaRPr sz="1450">
              <a:solidFill>
                <a:srgbClr val="00FFFF"/>
              </a:solidFill>
              <a:latin typeface="Lato"/>
              <a:ea typeface="Lato"/>
              <a:cs typeface="Lato"/>
              <a:sym typeface="Lato"/>
            </a:endParaRPr>
          </a:p>
          <a:p>
            <a:pPr indent="0" lvl="0" marL="0" rtl="0" algn="l">
              <a:spcBef>
                <a:spcPts val="1600"/>
              </a:spcBef>
              <a:spcAft>
                <a:spcPts val="0"/>
              </a:spcAft>
              <a:buNone/>
            </a:pPr>
            <a:r>
              <a:t/>
            </a:r>
            <a:endParaRPr>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43"/>
                                        </p:tgtEl>
                                        <p:attrNameLst>
                                          <p:attrName>style.visibility</p:attrName>
                                        </p:attrNameLst>
                                      </p:cBhvr>
                                      <p:to>
                                        <p:strVal val="visible"/>
                                      </p:to>
                                    </p:set>
                                    <p:anim calcmode="lin" valueType="num">
                                      <p:cBhvr additive="base">
                                        <p:cTn dur="1000"/>
                                        <p:tgtEl>
                                          <p:spTgt spid="143"/>
                                        </p:tgtEl>
                                        <p:attrNameLst>
                                          <p:attrName>ppt_x</p:attrName>
                                        </p:attrNameLst>
                                      </p:cBhvr>
                                      <p:tavLst>
                                        <p:tav fmla="" tm="0">
                                          <p:val>
                                            <p:strVal val="#ppt_x-1"/>
                                          </p:val>
                                        </p:tav>
                                        <p:tav fmla="" tm="100000">
                                          <p:val>
                                            <p:strVal val="#ppt_x"/>
                                          </p:val>
                                        </p:tav>
                                      </p:tavLst>
                                    </p:anim>
                                  </p:childTnLst>
                                </p:cTn>
                              </p:par>
                              <p:par>
                                <p:cTn fill="hold" nodeType="withEffect" presetClass="entr" presetID="1" presetSubtype="0">
                                  <p:stCondLst>
                                    <p:cond delay="0"/>
                                  </p:stCondLst>
                                  <p:childTnLst>
                                    <p:set>
                                      <p:cBhvr>
                                        <p:cTn dur="1" fill="hold">
                                          <p:stCondLst>
                                            <p:cond delay="0"/>
                                          </p:stCondLst>
                                        </p:cTn>
                                        <p:tgtEl>
                                          <p:spTgt spid="14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5"/>
          <p:cNvSpPr txBox="1"/>
          <p:nvPr>
            <p:ph type="title"/>
          </p:nvPr>
        </p:nvSpPr>
        <p:spPr>
          <a:xfrm>
            <a:off x="1101025" y="393750"/>
            <a:ext cx="72354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Pero, ¿están nuestros cerebros preparados para la tecnología constante?</a:t>
            </a:r>
            <a:endParaRPr/>
          </a:p>
        </p:txBody>
      </p:sp>
      <p:sp>
        <p:nvSpPr>
          <p:cNvPr id="150" name="Google Shape;150;p15"/>
          <p:cNvSpPr txBox="1"/>
          <p:nvPr>
            <p:ph idx="1" type="body"/>
          </p:nvPr>
        </p:nvSpPr>
        <p:spPr>
          <a:xfrm>
            <a:off x="1101025" y="1181950"/>
            <a:ext cx="4523700" cy="3305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450">
                <a:solidFill>
                  <a:srgbClr val="FFFFFF"/>
                </a:solidFill>
              </a:rPr>
              <a:t>El desafío es que las personas que están acostumbradas a tener los límites entre su trabajo y su vida familiar más claramente definidos encuentran que los dos se difuminan cada vez más, sobre todo porque "la gente piensa que siempre estás".</a:t>
            </a:r>
            <a:endParaRPr sz="1450">
              <a:solidFill>
                <a:srgbClr val="FFFFFF"/>
              </a:solidFill>
            </a:endParaRPr>
          </a:p>
          <a:p>
            <a:pPr indent="0" lvl="0" marL="0" rtl="0" algn="l">
              <a:lnSpc>
                <a:spcPct val="100000"/>
              </a:lnSpc>
              <a:spcBef>
                <a:spcPts val="1600"/>
              </a:spcBef>
              <a:spcAft>
                <a:spcPts val="0"/>
              </a:spcAft>
              <a:buNone/>
            </a:pPr>
            <a:r>
              <a:rPr lang="en" sz="1450">
                <a:solidFill>
                  <a:srgbClr val="FFFFFF"/>
                </a:solidFill>
              </a:rPr>
              <a:t>Otra consideración relacionada tiene que ver con las pequeñas interacciones diarias con colegas que no se llevan a cabo en un entorno remoto. Tales interacciones no solo son importantes socialmente, sino que también brindan a las personas descansos cruciales para que su cerebro tenga tiempo para absorber y consolidar la información, evitando así el agotamiento.</a:t>
            </a:r>
            <a:endParaRPr sz="1450">
              <a:solidFill>
                <a:srgbClr val="FFFFFF"/>
              </a:solidFill>
            </a:endParaRPr>
          </a:p>
          <a:p>
            <a:pPr indent="0" lvl="0" marL="0" rtl="0" algn="l">
              <a:lnSpc>
                <a:spcPct val="100000"/>
              </a:lnSpc>
              <a:spcBef>
                <a:spcPts val="1600"/>
              </a:spcBef>
              <a:spcAft>
                <a:spcPts val="1600"/>
              </a:spcAft>
              <a:buNone/>
            </a:pPr>
            <a:r>
              <a:t/>
            </a:r>
            <a:endParaRPr sz="1450">
              <a:solidFill>
                <a:srgbClr val="FFFFFF"/>
              </a:solidFill>
            </a:endParaRPr>
          </a:p>
        </p:txBody>
      </p:sp>
      <p:pic>
        <p:nvPicPr>
          <p:cNvPr id="151" name="Google Shape;151;p15"/>
          <p:cNvPicPr preferRelativeResize="0"/>
          <p:nvPr/>
        </p:nvPicPr>
        <p:blipFill>
          <a:blip r:embed="rId3">
            <a:alphaModFix/>
          </a:blip>
          <a:stretch>
            <a:fillRect/>
          </a:stretch>
        </p:blipFill>
        <p:spPr>
          <a:xfrm>
            <a:off x="5679375" y="1307850"/>
            <a:ext cx="3214475" cy="2851550"/>
          </a:xfrm>
          <a:prstGeom prst="rect">
            <a:avLst/>
          </a:prstGeom>
          <a:noFill/>
          <a:ln>
            <a:noFill/>
          </a:ln>
        </p:spPr>
      </p:pic>
      <p:sp>
        <p:nvSpPr>
          <p:cNvPr id="152" name="Google Shape;152;p15"/>
          <p:cNvSpPr txBox="1"/>
          <p:nvPr/>
        </p:nvSpPr>
        <p:spPr>
          <a:xfrm>
            <a:off x="1654525" y="4333925"/>
            <a:ext cx="4024800" cy="55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450">
                <a:solidFill>
                  <a:srgbClr val="00FFFF"/>
                </a:solidFill>
                <a:latin typeface="Lato"/>
                <a:ea typeface="Lato"/>
                <a:cs typeface="Lato"/>
                <a:sym typeface="Lato"/>
              </a:rPr>
              <a:t>¿Llama a sus candidatos, catecúmenos y feligreses para ver cómo están?</a:t>
            </a:r>
            <a:endParaRPr sz="1550">
              <a:solidFill>
                <a:schemeClr val="lt1"/>
              </a:solidFill>
              <a:latin typeface="Lato"/>
              <a:ea typeface="Lato"/>
              <a:cs typeface="Lato"/>
              <a:sym typeface="Lato"/>
            </a:endParaRPr>
          </a:p>
          <a:p>
            <a:pPr indent="0" lvl="0" marL="0" rtl="0" algn="l">
              <a:spcBef>
                <a:spcPts val="1600"/>
              </a:spcBef>
              <a:spcAft>
                <a:spcPts val="0"/>
              </a:spcAft>
              <a:buNone/>
            </a:pPr>
            <a:r>
              <a:t/>
            </a:r>
            <a:endParaRPr>
              <a:latin typeface="Lato"/>
              <a:ea typeface="Lato"/>
              <a:cs typeface="Lato"/>
              <a:sym typeface="Lato"/>
            </a:endParaRPr>
          </a:p>
        </p:txBody>
      </p:sp>
      <p:pic>
        <p:nvPicPr>
          <p:cNvPr id="153" name="Google Shape;153;p15"/>
          <p:cNvPicPr preferRelativeResize="0"/>
          <p:nvPr/>
        </p:nvPicPr>
        <p:blipFill>
          <a:blip r:embed="rId4">
            <a:alphaModFix/>
          </a:blip>
          <a:stretch>
            <a:fillRect/>
          </a:stretch>
        </p:blipFill>
        <p:spPr>
          <a:xfrm>
            <a:off x="1216500" y="4390913"/>
            <a:ext cx="438025" cy="4380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53"/>
                                        </p:tgtEl>
                                        <p:attrNameLst>
                                          <p:attrName>style.visibility</p:attrName>
                                        </p:attrNameLst>
                                      </p:cBhvr>
                                      <p:to>
                                        <p:strVal val="visible"/>
                                      </p:to>
                                    </p:set>
                                    <p:anim calcmode="lin" valueType="num">
                                      <p:cBhvr additive="base">
                                        <p:cTn dur="1000"/>
                                        <p:tgtEl>
                                          <p:spTgt spid="153"/>
                                        </p:tgtEl>
                                        <p:attrNameLst>
                                          <p:attrName>ppt_x</p:attrName>
                                        </p:attrNameLst>
                                      </p:cBhvr>
                                      <p:tavLst>
                                        <p:tav fmla="" tm="0">
                                          <p:val>
                                            <p:strVal val="#ppt_x-1"/>
                                          </p:val>
                                        </p:tav>
                                        <p:tav fmla="" tm="100000">
                                          <p:val>
                                            <p:strVal val="#ppt_x"/>
                                          </p:val>
                                        </p:tav>
                                      </p:tavLst>
                                    </p:anim>
                                  </p:childTnLst>
                                </p:cTn>
                              </p:par>
                              <p:par>
                                <p:cTn fill="hold" nodeType="withEffect" presetClass="entr" presetID="1" presetSubtype="0">
                                  <p:stCondLst>
                                    <p:cond delay="0"/>
                                  </p:stCondLst>
                                  <p:childTnLst>
                                    <p:set>
                                      <p:cBhvr>
                                        <p:cTn dur="1" fill="hold">
                                          <p:stCondLst>
                                            <p:cond delay="0"/>
                                          </p:stCondLst>
                                        </p:cTn>
                                        <p:tgtEl>
                                          <p:spTgt spid="15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Tenga en cuenta: Zoom Fatigue es real</a:t>
            </a:r>
            <a:endParaRPr/>
          </a:p>
        </p:txBody>
      </p:sp>
      <p:sp>
        <p:nvSpPr>
          <p:cNvPr id="159" name="Google Shape;159;p16"/>
          <p:cNvSpPr txBox="1"/>
          <p:nvPr>
            <p:ph idx="1" type="body"/>
          </p:nvPr>
        </p:nvSpPr>
        <p:spPr>
          <a:xfrm>
            <a:off x="1363300" y="1239738"/>
            <a:ext cx="4109700" cy="1951500"/>
          </a:xfrm>
          <a:prstGeom prst="rect">
            <a:avLst/>
          </a:prstGeom>
        </p:spPr>
        <p:txBody>
          <a:bodyPr anchorCtr="0" anchor="t" bIns="91425" lIns="91425" spcFirstLastPara="1" rIns="91425" wrap="square" tIns="91425">
            <a:noAutofit/>
          </a:bodyPr>
          <a:lstStyle/>
          <a:p>
            <a:pPr indent="0" lvl="0" marL="0" rtl="0" algn="l">
              <a:lnSpc>
                <a:spcPct val="182272"/>
              </a:lnSpc>
              <a:spcBef>
                <a:spcPts val="1800"/>
              </a:spcBef>
              <a:spcAft>
                <a:spcPts val="1800"/>
              </a:spcAft>
              <a:buNone/>
            </a:pPr>
            <a:r>
              <a:rPr lang="en" sz="1450">
                <a:solidFill>
                  <a:srgbClr val="FFFFFF"/>
                </a:solidFill>
              </a:rPr>
              <a:t>Otro desafío es la llamada "fatiga del zoom", en la que las personas se encuentran más exhaustas al final de su jornada laboral de lo habitual debido a las interminables videollamadas.</a:t>
            </a:r>
            <a:endParaRPr sz="1450"/>
          </a:p>
        </p:txBody>
      </p:sp>
      <p:pic>
        <p:nvPicPr>
          <p:cNvPr id="160" name="Google Shape;160;p16"/>
          <p:cNvPicPr preferRelativeResize="0"/>
          <p:nvPr/>
        </p:nvPicPr>
        <p:blipFill>
          <a:blip r:embed="rId3">
            <a:alphaModFix/>
          </a:blip>
          <a:stretch>
            <a:fillRect/>
          </a:stretch>
        </p:blipFill>
        <p:spPr>
          <a:xfrm>
            <a:off x="5631300" y="1372525"/>
            <a:ext cx="2705100" cy="16859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 mejor solución es un enfoque híbrido.</a:t>
            </a:r>
            <a:endParaRPr/>
          </a:p>
        </p:txBody>
      </p:sp>
      <p:sp>
        <p:nvSpPr>
          <p:cNvPr id="166" name="Google Shape;166;p17"/>
          <p:cNvSpPr txBox="1"/>
          <p:nvPr>
            <p:ph idx="1" type="body"/>
          </p:nvPr>
        </p:nvSpPr>
        <p:spPr>
          <a:xfrm>
            <a:off x="1297500" y="1046750"/>
            <a:ext cx="7038900" cy="279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50">
                <a:solidFill>
                  <a:srgbClr val="FFFFFF"/>
                </a:solidFill>
              </a:rPr>
              <a:t>Los humanos se comunican incluso cuando están callados. Durante una conversación en persona, el cerebro se enfoca en parte en las palabras que se dicen, pero también obtiene un significado adicional de docenas de señales no verbales, como si alguien está frente a ti o si se aleja ligeramente, si se mueven inquietos mientras tú hablar, o si inhalan rápidamente en preparación para interrumpir.</a:t>
            </a:r>
            <a:endParaRPr sz="1450">
              <a:solidFill>
                <a:srgbClr val="FFFFFF"/>
              </a:solidFill>
            </a:endParaRPr>
          </a:p>
          <a:p>
            <a:pPr indent="0" lvl="0" marL="0" rtl="0" algn="l">
              <a:spcBef>
                <a:spcPts val="1600"/>
              </a:spcBef>
              <a:spcAft>
                <a:spcPts val="0"/>
              </a:spcAft>
              <a:buNone/>
            </a:pPr>
            <a:r>
              <a:rPr lang="en" sz="1450">
                <a:solidFill>
                  <a:srgbClr val="FFFFFF"/>
                </a:solidFill>
              </a:rPr>
              <a:t>Para alguien que realmente depende de esas señales no verbales, puede ser una gran carga no tenerlas.</a:t>
            </a:r>
            <a:endParaRPr sz="1450">
              <a:solidFill>
                <a:srgbClr val="FFFFFF"/>
              </a:solidFill>
            </a:endParaRPr>
          </a:p>
          <a:p>
            <a:pPr indent="0" lvl="0" marL="0" rtl="0" algn="l">
              <a:spcBef>
                <a:spcPts val="1600"/>
              </a:spcBef>
              <a:spcAft>
                <a:spcPts val="0"/>
              </a:spcAft>
              <a:buNone/>
            </a:pPr>
            <a:r>
              <a:rPr lang="en" sz="1450">
                <a:solidFill>
                  <a:srgbClr val="FFFFFF"/>
                </a:solidFill>
              </a:rPr>
              <a:t>           SIGLAS (AGES)  método de aprendizaje en línea (Atención, Generar, Emoción, Social)</a:t>
            </a:r>
            <a:endParaRPr sz="1450">
              <a:solidFill>
                <a:srgbClr val="FFFFFF"/>
              </a:solidFill>
            </a:endParaRPr>
          </a:p>
          <a:p>
            <a:pPr indent="0" lvl="0" marL="0" rtl="0" algn="l">
              <a:spcBef>
                <a:spcPts val="1600"/>
              </a:spcBef>
              <a:spcAft>
                <a:spcPts val="1600"/>
              </a:spcAft>
              <a:buNone/>
            </a:pPr>
            <a:r>
              <a:t/>
            </a:r>
            <a:endParaRPr sz="1450">
              <a:solidFill>
                <a:srgbClr val="FFFFFF"/>
              </a:solidFill>
            </a:endParaRPr>
          </a:p>
        </p:txBody>
      </p:sp>
      <p:sp>
        <p:nvSpPr>
          <p:cNvPr id="167" name="Google Shape;167;p17"/>
          <p:cNvSpPr txBox="1"/>
          <p:nvPr/>
        </p:nvSpPr>
        <p:spPr>
          <a:xfrm>
            <a:off x="1794200" y="3950075"/>
            <a:ext cx="6550200" cy="408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1200"/>
              </a:spcAft>
              <a:buNone/>
            </a:pPr>
            <a:r>
              <a:rPr lang="en" sz="1350">
                <a:solidFill>
                  <a:srgbClr val="00FFFF"/>
                </a:solidFill>
                <a:latin typeface="Lato"/>
                <a:ea typeface="Lato"/>
                <a:cs typeface="Lato"/>
                <a:sym typeface="Lato"/>
              </a:rPr>
              <a:t>¿Cuáles son algunas ideas no-digitales que tienes?</a:t>
            </a:r>
            <a:endParaRPr>
              <a:latin typeface="Lato"/>
              <a:ea typeface="Lato"/>
              <a:cs typeface="Lato"/>
              <a:sym typeface="Lato"/>
            </a:endParaRPr>
          </a:p>
        </p:txBody>
      </p:sp>
      <p:pic>
        <p:nvPicPr>
          <p:cNvPr id="168" name="Google Shape;168;p17"/>
          <p:cNvPicPr preferRelativeResize="0"/>
          <p:nvPr/>
        </p:nvPicPr>
        <p:blipFill>
          <a:blip r:embed="rId3">
            <a:alphaModFix/>
          </a:blip>
          <a:stretch>
            <a:fillRect/>
          </a:stretch>
        </p:blipFill>
        <p:spPr>
          <a:xfrm>
            <a:off x="1403100" y="3935513"/>
            <a:ext cx="438025" cy="438025"/>
          </a:xfrm>
          <a:prstGeom prst="rect">
            <a:avLst/>
          </a:prstGeom>
          <a:noFill/>
          <a:ln>
            <a:noFill/>
          </a:ln>
        </p:spPr>
      </p:pic>
      <p:pic>
        <p:nvPicPr>
          <p:cNvPr id="169" name="Google Shape;169;p17"/>
          <p:cNvPicPr preferRelativeResize="0"/>
          <p:nvPr/>
        </p:nvPicPr>
        <p:blipFill>
          <a:blip r:embed="rId4">
            <a:alphaModFix/>
          </a:blip>
          <a:stretch>
            <a:fillRect/>
          </a:stretch>
        </p:blipFill>
        <p:spPr>
          <a:xfrm>
            <a:off x="1403100" y="3317371"/>
            <a:ext cx="408900" cy="4089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68"/>
                                        </p:tgtEl>
                                        <p:attrNameLst>
                                          <p:attrName>style.visibility</p:attrName>
                                        </p:attrNameLst>
                                      </p:cBhvr>
                                      <p:to>
                                        <p:strVal val="visible"/>
                                      </p:to>
                                    </p:set>
                                    <p:anim calcmode="lin" valueType="num">
                                      <p:cBhvr additive="base">
                                        <p:cTn dur="1000"/>
                                        <p:tgtEl>
                                          <p:spTgt spid="168"/>
                                        </p:tgtEl>
                                        <p:attrNameLst>
                                          <p:attrName>ppt_x</p:attrName>
                                        </p:attrNameLst>
                                      </p:cBhvr>
                                      <p:tavLst>
                                        <p:tav fmla="" tm="0">
                                          <p:val>
                                            <p:strVal val="#ppt_x-1"/>
                                          </p:val>
                                        </p:tav>
                                        <p:tav fmla="" tm="100000">
                                          <p:val>
                                            <p:strVal val="#ppt_x"/>
                                          </p:val>
                                        </p:tav>
                                      </p:tavLst>
                                    </p:anim>
                                  </p:childTnLst>
                                </p:cTn>
                              </p:par>
                              <p:par>
                                <p:cTn fill="hold" nodeType="withEffect" presetClass="entr" presetID="1" presetSubtype="0">
                                  <p:stCondLst>
                                    <p:cond delay="0"/>
                                  </p:stCondLst>
                                  <p:childTnLst>
                                    <p:set>
                                      <p:cBhvr>
                                        <p:cTn dur="1" fill="hold">
                                          <p:stCondLst>
                                            <p:cond delay="0"/>
                                          </p:stCondLst>
                                        </p:cTn>
                                        <p:tgtEl>
                                          <p:spTgt spid="16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TODO SE TRATA DE RELACIONES</a:t>
            </a:r>
            <a:endParaRPr/>
          </a:p>
        </p:txBody>
      </p:sp>
      <p:sp>
        <p:nvSpPr>
          <p:cNvPr id="175" name="Google Shape;175;p18"/>
          <p:cNvSpPr txBox="1"/>
          <p:nvPr>
            <p:ph idx="1" type="body"/>
          </p:nvPr>
        </p:nvSpPr>
        <p:spPr>
          <a:xfrm>
            <a:off x="1297500" y="1104650"/>
            <a:ext cx="7038900" cy="290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RICA se trata de un encuentro con Cristo. Esto se hace mejor en una relación.</a:t>
            </a:r>
            <a:endParaRPr sz="2000"/>
          </a:p>
          <a:p>
            <a:pPr indent="0" lvl="0" marL="0" rtl="0" algn="l">
              <a:spcBef>
                <a:spcPts val="1600"/>
              </a:spcBef>
              <a:spcAft>
                <a:spcPts val="0"/>
              </a:spcAft>
              <a:buNone/>
            </a:pPr>
            <a:r>
              <a:rPr lang="en" sz="2000"/>
              <a:t>... La catequesis no se puede realizar únicamente con herramientas digitales, sino ofreciendo espacios para experiencias de fe.</a:t>
            </a:r>
            <a:endParaRPr sz="2000"/>
          </a:p>
          <a:p>
            <a:pPr indent="0" lvl="0" marL="0" rtl="0" algn="l">
              <a:spcBef>
                <a:spcPts val="1600"/>
              </a:spcBef>
              <a:spcAft>
                <a:spcPts val="0"/>
              </a:spcAft>
              <a:buNone/>
            </a:pPr>
            <a:r>
              <a:rPr i="1" lang="en" sz="2000"/>
              <a:t>Directorio para la catequesis</a:t>
            </a:r>
            <a:r>
              <a:rPr lang="en" sz="2000"/>
              <a:t> 371</a:t>
            </a:r>
            <a:endParaRPr sz="2000"/>
          </a:p>
          <a:p>
            <a:pPr indent="0" lvl="0" marL="0" rtl="0" algn="l">
              <a:spcBef>
                <a:spcPts val="1600"/>
              </a:spcBef>
              <a:spcAft>
                <a:spcPts val="1600"/>
              </a:spcAft>
              <a:buNone/>
            </a:pPr>
            <a:r>
              <a:t/>
            </a:r>
            <a:endParaRPr sz="2000"/>
          </a:p>
        </p:txBody>
      </p:sp>
      <p:sp>
        <p:nvSpPr>
          <p:cNvPr id="176" name="Google Shape;176;p18"/>
          <p:cNvSpPr txBox="1"/>
          <p:nvPr/>
        </p:nvSpPr>
        <p:spPr>
          <a:xfrm>
            <a:off x="1866200" y="4136700"/>
            <a:ext cx="6067200" cy="507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lang="en" sz="1700">
                <a:solidFill>
                  <a:srgbClr val="00FFFF"/>
                </a:solidFill>
                <a:latin typeface="Lato"/>
                <a:ea typeface="Lato"/>
                <a:cs typeface="Lato"/>
                <a:sym typeface="Lato"/>
              </a:rPr>
              <a:t>Comparte tu favorito rompehielo en el chat.</a:t>
            </a:r>
            <a:endParaRPr sz="1100">
              <a:latin typeface="Lato"/>
              <a:ea typeface="Lato"/>
              <a:cs typeface="Lato"/>
              <a:sym typeface="Lato"/>
            </a:endParaRPr>
          </a:p>
        </p:txBody>
      </p:sp>
      <p:pic>
        <p:nvPicPr>
          <p:cNvPr id="177" name="Google Shape;177;p18"/>
          <p:cNvPicPr preferRelativeResize="0"/>
          <p:nvPr/>
        </p:nvPicPr>
        <p:blipFill>
          <a:blip r:embed="rId3">
            <a:alphaModFix/>
          </a:blip>
          <a:stretch>
            <a:fillRect/>
          </a:stretch>
        </p:blipFill>
        <p:spPr>
          <a:xfrm>
            <a:off x="1428175" y="4171338"/>
            <a:ext cx="438025" cy="4380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77"/>
                                        </p:tgtEl>
                                        <p:attrNameLst>
                                          <p:attrName>style.visibility</p:attrName>
                                        </p:attrNameLst>
                                      </p:cBhvr>
                                      <p:to>
                                        <p:strVal val="visible"/>
                                      </p:to>
                                    </p:set>
                                    <p:anim calcmode="lin" valueType="num">
                                      <p:cBhvr additive="base">
                                        <p:cTn dur="1000"/>
                                        <p:tgtEl>
                                          <p:spTgt spid="177"/>
                                        </p:tgtEl>
                                        <p:attrNameLst>
                                          <p:attrName>ppt_x</p:attrName>
                                        </p:attrNameLst>
                                      </p:cBhvr>
                                      <p:tavLst>
                                        <p:tav fmla="" tm="0">
                                          <p:val>
                                            <p:strVal val="#ppt_x-1"/>
                                          </p:val>
                                        </p:tav>
                                        <p:tav fmla="" tm="100000">
                                          <p:val>
                                            <p:strVal val="#ppt_x"/>
                                          </p:val>
                                        </p:tav>
                                      </p:tavLst>
                                    </p:anim>
                                  </p:childTnLst>
                                </p:cTn>
                              </p:par>
                              <p:par>
                                <p:cTn fill="hold" nodeType="withEffect" presetClass="entr" presetID="1" presetSubtype="0">
                                  <p:stCondLst>
                                    <p:cond delay="0"/>
                                  </p:stCondLst>
                                  <p:childTnLst>
                                    <p:set>
                                      <p:cBhvr>
                                        <p:cTn dur="1" fill="hold">
                                          <p:stCondLst>
                                            <p:cond delay="0"/>
                                          </p:stCondLst>
                                        </p:cTn>
                                        <p:tgtEl>
                                          <p:spTgt spid="17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9"/>
          <p:cNvSpPr txBox="1"/>
          <p:nvPr>
            <p:ph type="title"/>
          </p:nvPr>
        </p:nvSpPr>
        <p:spPr>
          <a:xfrm>
            <a:off x="1297500" y="393750"/>
            <a:ext cx="73554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APOYANDO A SU EQUIPO, PATROCINADORES, CATEQUISTAS EN UN PROCESO EN LÍNEA</a:t>
            </a:r>
            <a:endParaRPr/>
          </a:p>
        </p:txBody>
      </p:sp>
      <p:sp>
        <p:nvSpPr>
          <p:cNvPr id="183" name="Google Shape;183;p19"/>
          <p:cNvSpPr txBox="1"/>
          <p:nvPr>
            <p:ph idx="1" type="body"/>
          </p:nvPr>
        </p:nvSpPr>
        <p:spPr>
          <a:xfrm>
            <a:off x="1220500" y="1261550"/>
            <a:ext cx="7038900" cy="307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t>¡Ore con ellos y por ellos!</a:t>
            </a:r>
            <a:endParaRPr sz="1700"/>
          </a:p>
          <a:p>
            <a:pPr indent="0" lvl="0" marL="0" rtl="0" algn="l">
              <a:spcBef>
                <a:spcPts val="1200"/>
              </a:spcBef>
              <a:spcAft>
                <a:spcPts val="0"/>
              </a:spcAft>
              <a:buNone/>
            </a:pPr>
            <a:r>
              <a:rPr lang="en" sz="1700"/>
              <a:t>Construir relaciones</a:t>
            </a:r>
            <a:endParaRPr sz="1700"/>
          </a:p>
          <a:p>
            <a:pPr indent="0" lvl="0" marL="0" rtl="0" algn="l">
              <a:spcBef>
                <a:spcPts val="1200"/>
              </a:spcBef>
              <a:spcAft>
                <a:spcPts val="0"/>
              </a:spcAft>
              <a:buNone/>
            </a:pPr>
            <a:r>
              <a:rPr lang="en" sz="1700"/>
              <a:t>Comunicarse consistentemente</a:t>
            </a:r>
            <a:endParaRPr sz="1700"/>
          </a:p>
          <a:p>
            <a:pPr indent="0" lvl="0" marL="0" rtl="0" algn="l">
              <a:spcBef>
                <a:spcPts val="1200"/>
              </a:spcBef>
              <a:spcAft>
                <a:spcPts val="0"/>
              </a:spcAft>
              <a:buNone/>
            </a:pPr>
            <a:r>
              <a:rPr lang="en" sz="1700"/>
              <a:t>Establezca expectativas claras</a:t>
            </a:r>
            <a:endParaRPr sz="1700"/>
          </a:p>
          <a:p>
            <a:pPr indent="0" lvl="0" marL="0" rtl="0" algn="l">
              <a:spcBef>
                <a:spcPts val="1200"/>
              </a:spcBef>
              <a:spcAft>
                <a:spcPts val="0"/>
              </a:spcAft>
              <a:buNone/>
            </a:pPr>
            <a:r>
              <a:rPr lang="en" sz="1700"/>
              <a:t>Brindar capacitación a participantes / patrocinadores / equipos. Permita que los equipos practiquen de manera práctica</a:t>
            </a:r>
            <a:endParaRPr sz="1700"/>
          </a:p>
          <a:p>
            <a:pPr indent="0" lvl="0" marL="0" rtl="0" algn="l">
              <a:spcBef>
                <a:spcPts val="1200"/>
              </a:spcBef>
              <a:spcAft>
                <a:spcPts val="0"/>
              </a:spcAft>
              <a:buNone/>
            </a:pPr>
            <a:r>
              <a:rPr lang="en" sz="1700"/>
              <a:t>Ofrecer opciones no digitales</a:t>
            </a:r>
            <a:endParaRPr sz="1700"/>
          </a:p>
          <a:p>
            <a:pPr indent="0" lvl="0" marL="0" rtl="0" algn="l">
              <a:spcBef>
                <a:spcPts val="1200"/>
              </a:spcBef>
              <a:spcAft>
                <a:spcPts val="0"/>
              </a:spcAft>
              <a:buNone/>
            </a:pPr>
            <a:r>
              <a:t/>
            </a:r>
            <a:endParaRPr sz="1700"/>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600"/>
              </a:spcAft>
              <a:buNone/>
            </a:pPr>
            <a:r>
              <a:t/>
            </a:r>
            <a:endParaRPr/>
          </a:p>
        </p:txBody>
      </p:sp>
      <p:sp>
        <p:nvSpPr>
          <p:cNvPr id="184" name="Google Shape;184;p19"/>
          <p:cNvSpPr txBox="1"/>
          <p:nvPr/>
        </p:nvSpPr>
        <p:spPr>
          <a:xfrm>
            <a:off x="1790950" y="4335050"/>
            <a:ext cx="6752100" cy="538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lang="en" sz="1700">
                <a:solidFill>
                  <a:srgbClr val="00FFFF"/>
                </a:solidFill>
                <a:latin typeface="Lato"/>
                <a:ea typeface="Lato"/>
                <a:cs typeface="Lato"/>
                <a:sym typeface="Lato"/>
              </a:rPr>
              <a:t>¿De qué otras formas apoya a su equipo?</a:t>
            </a:r>
            <a:endParaRPr>
              <a:latin typeface="Lato"/>
              <a:ea typeface="Lato"/>
              <a:cs typeface="Lato"/>
              <a:sym typeface="Lato"/>
            </a:endParaRPr>
          </a:p>
        </p:txBody>
      </p:sp>
      <p:pic>
        <p:nvPicPr>
          <p:cNvPr id="185" name="Google Shape;185;p19"/>
          <p:cNvPicPr preferRelativeResize="0"/>
          <p:nvPr/>
        </p:nvPicPr>
        <p:blipFill>
          <a:blip r:embed="rId3">
            <a:alphaModFix/>
          </a:blip>
          <a:stretch>
            <a:fillRect/>
          </a:stretch>
        </p:blipFill>
        <p:spPr>
          <a:xfrm>
            <a:off x="1352925" y="4335038"/>
            <a:ext cx="438025" cy="4380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0"/>
          <p:cNvSpPr txBox="1"/>
          <p:nvPr>
            <p:ph type="title"/>
          </p:nvPr>
        </p:nvSpPr>
        <p:spPr>
          <a:xfrm>
            <a:off x="1002350" y="245475"/>
            <a:ext cx="7334100" cy="78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SEGURIDAD Y CONSIDERACIONES PARA VIRTUAL</a:t>
            </a:r>
            <a:endParaRPr/>
          </a:p>
        </p:txBody>
      </p:sp>
      <p:sp>
        <p:nvSpPr>
          <p:cNvPr id="191" name="Google Shape;191;p20"/>
          <p:cNvSpPr txBox="1"/>
          <p:nvPr>
            <p:ph idx="1" type="body"/>
          </p:nvPr>
        </p:nvSpPr>
        <p:spPr>
          <a:xfrm>
            <a:off x="4195650" y="961350"/>
            <a:ext cx="4443000" cy="39621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¿Cuáles son las edades de sus participantes?</a:t>
            </a:r>
            <a:endParaRPr sz="1600"/>
          </a:p>
          <a:p>
            <a:pPr indent="-330200" lvl="1" marL="914400" rtl="0" algn="l">
              <a:spcBef>
                <a:spcPts val="0"/>
              </a:spcBef>
              <a:spcAft>
                <a:spcPts val="0"/>
              </a:spcAft>
              <a:buSzPts val="1600"/>
              <a:buChar char="○"/>
            </a:pPr>
            <a:r>
              <a:rPr lang="en" sz="1600"/>
              <a:t>¿Necesita obtener el permiso de los padres para comunicarse con menores (adolescentes)?</a:t>
            </a:r>
            <a:endParaRPr sz="1600"/>
          </a:p>
          <a:p>
            <a:pPr indent="-330200" lvl="1" marL="914400" rtl="0" algn="l">
              <a:spcBef>
                <a:spcPts val="0"/>
              </a:spcBef>
              <a:spcAft>
                <a:spcPts val="0"/>
              </a:spcAft>
              <a:buSzPts val="1600"/>
              <a:buChar char="○"/>
            </a:pPr>
            <a:r>
              <a:rPr lang="en" sz="1600"/>
              <a:t>¿Requerirá que los padres sean parte de ese proceso (para los niños)?</a:t>
            </a:r>
            <a:endParaRPr sz="1600"/>
          </a:p>
          <a:p>
            <a:pPr indent="-330200" lvl="0" marL="457200" rtl="0" algn="l">
              <a:spcBef>
                <a:spcPts val="0"/>
              </a:spcBef>
              <a:spcAft>
                <a:spcPts val="0"/>
              </a:spcAft>
              <a:buSzPts val="1600"/>
              <a:buChar char="●"/>
            </a:pPr>
            <a:r>
              <a:rPr lang="en" sz="1600"/>
              <a:t>¿Ha establecido expectativas claras sobre “asistir” a la sesión?</a:t>
            </a:r>
            <a:endParaRPr sz="1600"/>
          </a:p>
          <a:p>
            <a:pPr indent="-330200" lvl="1" marL="914400" rtl="0" algn="l">
              <a:spcBef>
                <a:spcPts val="0"/>
              </a:spcBef>
              <a:spcAft>
                <a:spcPts val="0"/>
              </a:spcAft>
              <a:buSzPts val="1600"/>
              <a:buChar char="○"/>
            </a:pPr>
            <a:r>
              <a:rPr lang="en" sz="1600"/>
              <a:t>Qué hacer y qué no hacer con Zoom &amp; Sharing en línea</a:t>
            </a:r>
            <a:endParaRPr sz="1600"/>
          </a:p>
          <a:p>
            <a:pPr indent="-330200" lvl="0" marL="457200" rtl="0" algn="l">
              <a:spcBef>
                <a:spcPts val="0"/>
              </a:spcBef>
              <a:spcAft>
                <a:spcPts val="0"/>
              </a:spcAft>
              <a:buSzPts val="1600"/>
              <a:buChar char="●"/>
            </a:pPr>
            <a:r>
              <a:rPr lang="en" sz="1600"/>
              <a:t>(la logística de) Sesión de grabación y chats de guardado</a:t>
            </a:r>
            <a:endParaRPr sz="1600"/>
          </a:p>
          <a:p>
            <a:pPr indent="0" lvl="0" marL="457200" rtl="0" algn="l">
              <a:spcBef>
                <a:spcPts val="1600"/>
              </a:spcBef>
              <a:spcAft>
                <a:spcPts val="1600"/>
              </a:spcAft>
              <a:buNone/>
            </a:pPr>
            <a:r>
              <a:t/>
            </a:r>
            <a:endParaRPr sz="1600"/>
          </a:p>
        </p:txBody>
      </p:sp>
      <p:pic>
        <p:nvPicPr>
          <p:cNvPr id="192" name="Google Shape;192;p20"/>
          <p:cNvPicPr preferRelativeResize="0"/>
          <p:nvPr/>
        </p:nvPicPr>
        <p:blipFill>
          <a:blip r:embed="rId3">
            <a:alphaModFix/>
          </a:blip>
          <a:stretch>
            <a:fillRect/>
          </a:stretch>
        </p:blipFill>
        <p:spPr>
          <a:xfrm>
            <a:off x="412375" y="1517250"/>
            <a:ext cx="3611875" cy="2502640"/>
          </a:xfrm>
          <a:prstGeom prst="rect">
            <a:avLst/>
          </a:prstGeom>
          <a:noFill/>
          <a:ln>
            <a:noFill/>
          </a:ln>
        </p:spPr>
      </p:pic>
      <p:sp>
        <p:nvSpPr>
          <p:cNvPr id="193" name="Google Shape;193;p20"/>
          <p:cNvSpPr txBox="1"/>
          <p:nvPr/>
        </p:nvSpPr>
        <p:spPr>
          <a:xfrm>
            <a:off x="413025" y="4035032"/>
            <a:ext cx="3612000" cy="47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rgbClr val="FFFFFF"/>
                </a:solidFill>
                <a:latin typeface="Lato"/>
                <a:ea typeface="Lato"/>
                <a:cs typeface="Lato"/>
                <a:sym typeface="Lato"/>
              </a:rPr>
              <a:t>Me showing up to my RCIA Zoom with my pet. </a:t>
            </a:r>
            <a:endParaRPr i="1">
              <a:solidFill>
                <a:srgbClr val="FFFFFF"/>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1"/>
          <p:cNvSpPr txBox="1"/>
          <p:nvPr>
            <p:ph type="title"/>
          </p:nvPr>
        </p:nvSpPr>
        <p:spPr>
          <a:xfrm>
            <a:off x="1297500" y="262875"/>
            <a:ext cx="7038900" cy="62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PLATFORMAS (</a:t>
            </a:r>
            <a:r>
              <a:rPr i="1" lang="en">
                <a:latin typeface="Lato"/>
                <a:ea typeface="Lato"/>
                <a:cs typeface="Lato"/>
                <a:sym typeface="Lato"/>
              </a:rPr>
              <a:t>usado con </a:t>
            </a:r>
            <a:r>
              <a:rPr i="1" lang="en">
                <a:latin typeface="Lato"/>
                <a:ea typeface="Lato"/>
                <a:cs typeface="Lato"/>
                <a:sym typeface="Lato"/>
              </a:rPr>
              <a:t>más</a:t>
            </a:r>
            <a:r>
              <a:rPr i="1" lang="en">
                <a:latin typeface="Lato"/>
                <a:ea typeface="Lato"/>
                <a:cs typeface="Lato"/>
                <a:sym typeface="Lato"/>
              </a:rPr>
              <a:t> frecuencia</a:t>
            </a:r>
            <a:r>
              <a:rPr lang="en">
                <a:latin typeface="Lato"/>
                <a:ea typeface="Lato"/>
                <a:cs typeface="Lato"/>
                <a:sym typeface="Lato"/>
              </a:rPr>
              <a:t>)</a:t>
            </a:r>
            <a:endParaRPr>
              <a:latin typeface="Lato"/>
              <a:ea typeface="Lato"/>
              <a:cs typeface="Lato"/>
              <a:sym typeface="Lato"/>
            </a:endParaRPr>
          </a:p>
        </p:txBody>
      </p:sp>
      <p:graphicFrame>
        <p:nvGraphicFramePr>
          <p:cNvPr id="199" name="Google Shape;199;p21"/>
          <p:cNvGraphicFramePr/>
          <p:nvPr/>
        </p:nvGraphicFramePr>
        <p:xfrm>
          <a:off x="279975" y="1025500"/>
          <a:ext cx="3000000" cy="3000000"/>
        </p:xfrm>
        <a:graphic>
          <a:graphicData uri="http://schemas.openxmlformats.org/drawingml/2006/table">
            <a:tbl>
              <a:tblPr>
                <a:noFill/>
                <a:tableStyleId>{ECFB5B00-5412-4CB5-A65F-130953468D4B}</a:tableStyleId>
              </a:tblPr>
              <a:tblGrid>
                <a:gridCol w="1364325"/>
                <a:gridCol w="1511750"/>
                <a:gridCol w="1511750"/>
                <a:gridCol w="1438000"/>
                <a:gridCol w="1361125"/>
                <a:gridCol w="1592050"/>
              </a:tblGrid>
              <a:tr h="413325">
                <a:tc>
                  <a:txBody>
                    <a:bodyPr/>
                    <a:lstStyle/>
                    <a:p>
                      <a:pPr indent="0" lvl="0" marL="0" rtl="0" algn="ctr">
                        <a:spcBef>
                          <a:spcPts val="0"/>
                        </a:spcBef>
                        <a:spcAft>
                          <a:spcPts val="0"/>
                        </a:spcAft>
                        <a:buNone/>
                      </a:pPr>
                      <a:r>
                        <a:rPr b="1" lang="en">
                          <a:latin typeface="Lato"/>
                          <a:ea typeface="Lato"/>
                          <a:cs typeface="Lato"/>
                          <a:sym typeface="Lato"/>
                        </a:rPr>
                        <a:t>Nombre</a:t>
                      </a:r>
                      <a:endParaRPr b="1">
                        <a:latin typeface="Lato"/>
                        <a:ea typeface="Lato"/>
                        <a:cs typeface="Lato"/>
                        <a:sym typeface="Lato"/>
                      </a:endParaRPr>
                    </a:p>
                  </a:txBody>
                  <a:tcPr marT="91425" marB="91425" marR="91425" marL="91425">
                    <a:lnR cap="flat" cmpd="sng" w="9525">
                      <a:solidFill>
                        <a:srgbClr val="9E9E9E"/>
                      </a:solidFill>
                      <a:prstDash val="solid"/>
                      <a:round/>
                      <a:headEnd len="sm" w="sm" type="none"/>
                      <a:tailEnd len="sm" w="sm" type="none"/>
                    </a:lnR>
                    <a:solidFill>
                      <a:srgbClr val="B7B7B7"/>
                    </a:solidFill>
                  </a:tcPr>
                </a:tc>
                <a:tc>
                  <a:txBody>
                    <a:bodyPr/>
                    <a:lstStyle/>
                    <a:p>
                      <a:pPr indent="0" lvl="0" marL="0" rtl="0" algn="ctr">
                        <a:spcBef>
                          <a:spcPts val="0"/>
                        </a:spcBef>
                        <a:spcAft>
                          <a:spcPts val="0"/>
                        </a:spcAft>
                        <a:buNone/>
                      </a:pPr>
                      <a:r>
                        <a:rPr b="1" lang="en">
                          <a:latin typeface="Lato"/>
                          <a:ea typeface="Lato"/>
                          <a:cs typeface="Lato"/>
                          <a:sym typeface="Lato"/>
                        </a:rPr>
                        <a:t>Costo</a:t>
                      </a:r>
                      <a:endParaRPr b="1">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B7B7B7"/>
                    </a:solidFill>
                  </a:tcPr>
                </a:tc>
                <a:tc>
                  <a:txBody>
                    <a:bodyPr/>
                    <a:lstStyle/>
                    <a:p>
                      <a:pPr indent="0" lvl="0" marL="0" rtl="0" algn="ctr">
                        <a:spcBef>
                          <a:spcPts val="0"/>
                        </a:spcBef>
                        <a:spcAft>
                          <a:spcPts val="0"/>
                        </a:spcAft>
                        <a:buNone/>
                      </a:pPr>
                      <a:r>
                        <a:rPr b="1" lang="en">
                          <a:latin typeface="Lato"/>
                          <a:ea typeface="Lato"/>
                          <a:cs typeface="Lato"/>
                          <a:sym typeface="Lato"/>
                        </a:rPr>
                        <a:t>Tiempo</a:t>
                      </a:r>
                      <a:endParaRPr b="1">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solidFill>
                      <a:srgbClr val="B7B7B7"/>
                    </a:solidFill>
                  </a:tcPr>
                </a:tc>
                <a:tc>
                  <a:txBody>
                    <a:bodyPr/>
                    <a:lstStyle/>
                    <a:p>
                      <a:pPr indent="0" lvl="0" marL="0" rtl="0" algn="ctr">
                        <a:spcBef>
                          <a:spcPts val="0"/>
                        </a:spcBef>
                        <a:spcAft>
                          <a:spcPts val="0"/>
                        </a:spcAft>
                        <a:buNone/>
                      </a:pPr>
                      <a:r>
                        <a:rPr b="1" lang="en">
                          <a:latin typeface="Lato"/>
                          <a:ea typeface="Lato"/>
                          <a:cs typeface="Lato"/>
                          <a:sym typeface="Lato"/>
                        </a:rPr>
                        <a:t># Participantes</a:t>
                      </a:r>
                      <a:endParaRPr b="1">
                        <a:latin typeface="Lato"/>
                        <a:ea typeface="Lato"/>
                        <a:cs typeface="Lato"/>
                        <a:sym typeface="Lato"/>
                      </a:endParaRPr>
                    </a:p>
                  </a:txBody>
                  <a:tcPr marT="91425" marB="91425" marR="91425" marL="91425">
                    <a:solidFill>
                      <a:srgbClr val="B7B7B7"/>
                    </a:solidFill>
                  </a:tcPr>
                </a:tc>
                <a:tc>
                  <a:txBody>
                    <a:bodyPr/>
                    <a:lstStyle/>
                    <a:p>
                      <a:pPr indent="0" lvl="0" marL="0" rtl="0" algn="ctr">
                        <a:spcBef>
                          <a:spcPts val="0"/>
                        </a:spcBef>
                        <a:spcAft>
                          <a:spcPts val="0"/>
                        </a:spcAft>
                        <a:buNone/>
                      </a:pPr>
                      <a:r>
                        <a:rPr b="1" lang="en">
                          <a:latin typeface="Lato"/>
                          <a:ea typeface="Lato"/>
                          <a:cs typeface="Lato"/>
                          <a:sym typeface="Lato"/>
                        </a:rPr>
                        <a:t>Complejidad</a:t>
                      </a:r>
                      <a:endParaRPr b="1">
                        <a:latin typeface="Lato"/>
                        <a:ea typeface="Lato"/>
                        <a:cs typeface="Lato"/>
                        <a:sym typeface="Lato"/>
                      </a:endParaRPr>
                    </a:p>
                  </a:txBody>
                  <a:tcPr marT="91425" marB="91425" marR="91425" marL="91425">
                    <a:solidFill>
                      <a:srgbClr val="B7B7B7"/>
                    </a:solidFill>
                  </a:tcPr>
                </a:tc>
                <a:tc>
                  <a:txBody>
                    <a:bodyPr/>
                    <a:lstStyle/>
                    <a:p>
                      <a:pPr indent="0" lvl="0" marL="0" rtl="0" algn="ctr">
                        <a:spcBef>
                          <a:spcPts val="0"/>
                        </a:spcBef>
                        <a:spcAft>
                          <a:spcPts val="0"/>
                        </a:spcAft>
                        <a:buNone/>
                      </a:pPr>
                      <a:r>
                        <a:rPr b="1" lang="en">
                          <a:latin typeface="Lato"/>
                          <a:ea typeface="Lato"/>
                          <a:cs typeface="Lato"/>
                          <a:sym typeface="Lato"/>
                        </a:rPr>
                        <a:t>Consideraciones</a:t>
                      </a:r>
                      <a:endParaRPr b="1">
                        <a:latin typeface="Lato"/>
                        <a:ea typeface="Lato"/>
                        <a:cs typeface="Lato"/>
                        <a:sym typeface="Lato"/>
                      </a:endParaRPr>
                    </a:p>
                  </a:txBody>
                  <a:tcPr marT="91425" marB="91425" marR="91425" marL="91425">
                    <a:solidFill>
                      <a:srgbClr val="B7B7B7"/>
                    </a:solidFill>
                  </a:tcPr>
                </a:tc>
              </a:tr>
              <a:tr h="578475">
                <a:tc>
                  <a:txBody>
                    <a:bodyPr/>
                    <a:lstStyle/>
                    <a:p>
                      <a:pPr indent="0" lvl="0" marL="0" rtl="0" algn="l">
                        <a:spcBef>
                          <a:spcPts val="0"/>
                        </a:spcBef>
                        <a:spcAft>
                          <a:spcPts val="0"/>
                        </a:spcAft>
                        <a:buNone/>
                      </a:pPr>
                      <a:r>
                        <a:rPr b="1" lang="en" sz="1200">
                          <a:solidFill>
                            <a:srgbClr val="FFFFFF"/>
                          </a:solidFill>
                        </a:rPr>
                        <a:t>Zoom</a:t>
                      </a:r>
                      <a:endParaRPr b="1" sz="1200">
                        <a:solidFill>
                          <a:srgbClr val="FFFFFF"/>
                        </a:solidFill>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lang="en" sz="1000">
                          <a:solidFill>
                            <a:srgbClr val="FFFFFF"/>
                          </a:solidFill>
                        </a:rPr>
                        <a:t>Gratis hasta 40 minutos.</a:t>
                      </a:r>
                      <a:endParaRPr sz="1000">
                        <a:solidFill>
                          <a:srgbClr val="FFFFFF"/>
                        </a:solidFill>
                      </a:endParaRPr>
                    </a:p>
                    <a:p>
                      <a:pPr indent="0" lvl="0" marL="0" rtl="0" algn="l">
                        <a:spcBef>
                          <a:spcPts val="0"/>
                        </a:spcBef>
                        <a:spcAft>
                          <a:spcPts val="0"/>
                        </a:spcAft>
                        <a:buNone/>
                      </a:pPr>
                      <a:r>
                        <a:rPr lang="en" sz="1000">
                          <a:solidFill>
                            <a:srgbClr val="FFFFFF"/>
                          </a:solidFill>
                        </a:rPr>
                        <a:t>Versiones pagas * ($ 15 + /mes /host)</a:t>
                      </a:r>
                      <a:endParaRPr sz="1000">
                        <a:solidFill>
                          <a:srgbClr val="FFFFFF"/>
                        </a:solidFill>
                      </a:endParaRPr>
                    </a:p>
                    <a:p>
                      <a:pPr indent="0" lvl="0" marL="0" rtl="0" algn="l">
                        <a:spcBef>
                          <a:spcPts val="0"/>
                        </a:spcBef>
                        <a:spcAft>
                          <a:spcPts val="0"/>
                        </a:spcAft>
                        <a:buNone/>
                      </a:pPr>
                      <a:r>
                        <a:t/>
                      </a:r>
                      <a:endParaRPr sz="1000">
                        <a:solidFill>
                          <a:srgbClr val="FFFFFF"/>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000">
                          <a:solidFill>
                            <a:srgbClr val="FFFFFF"/>
                          </a:solidFill>
                        </a:rPr>
                        <a:t>Gratis:40 mins.</a:t>
                      </a:r>
                      <a:endParaRPr sz="1000">
                        <a:solidFill>
                          <a:srgbClr val="FFFFFF"/>
                        </a:solidFill>
                      </a:endParaRPr>
                    </a:p>
                    <a:p>
                      <a:pPr indent="0" lvl="0" marL="0" rtl="0" algn="l">
                        <a:spcBef>
                          <a:spcPts val="0"/>
                        </a:spcBef>
                        <a:spcAft>
                          <a:spcPts val="0"/>
                        </a:spcAft>
                        <a:buNone/>
                      </a:pPr>
                      <a:r>
                        <a:rPr lang="en" sz="1000">
                          <a:solidFill>
                            <a:srgbClr val="FFFFFF"/>
                          </a:solidFill>
                        </a:rPr>
                        <a:t>Versiones pagas* 24 hrs.</a:t>
                      </a:r>
                      <a:endParaRPr sz="1000">
                        <a:solidFill>
                          <a:srgbClr val="FFFFFF"/>
                        </a:solidFill>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rPr lang="en" sz="1000">
                          <a:solidFill>
                            <a:srgbClr val="FFFFFF"/>
                          </a:solidFill>
                        </a:rPr>
                        <a:t>Basico= 100</a:t>
                      </a:r>
                      <a:br>
                        <a:rPr lang="en" sz="1000">
                          <a:solidFill>
                            <a:srgbClr val="FFFFFF"/>
                          </a:solidFill>
                        </a:rPr>
                      </a:br>
                      <a:r>
                        <a:rPr lang="en" sz="1000">
                          <a:solidFill>
                            <a:srgbClr val="FFFFFF"/>
                          </a:solidFill>
                        </a:rPr>
                        <a:t>Pro= 100*</a:t>
                      </a:r>
                      <a:br>
                        <a:rPr lang="en" sz="1000">
                          <a:solidFill>
                            <a:srgbClr val="FFFFFF"/>
                          </a:solidFill>
                        </a:rPr>
                      </a:br>
                      <a:r>
                        <a:rPr lang="en" sz="1000">
                          <a:solidFill>
                            <a:srgbClr val="FFFFFF"/>
                          </a:solidFill>
                        </a:rPr>
                        <a:t>Negocio= 300*</a:t>
                      </a:r>
                      <a:br>
                        <a:rPr lang="en" sz="1000">
                          <a:solidFill>
                            <a:srgbClr val="FFFFFF"/>
                          </a:solidFill>
                        </a:rPr>
                      </a:br>
                      <a:r>
                        <a:rPr lang="en" sz="1000">
                          <a:solidFill>
                            <a:srgbClr val="FFFFFF"/>
                          </a:solidFill>
                        </a:rPr>
                        <a:t>Empresa= 500*</a:t>
                      </a:r>
                      <a:endParaRPr sz="1000">
                        <a:solidFill>
                          <a:srgbClr val="FFFFFF"/>
                        </a:solidFill>
                      </a:endParaRPr>
                    </a:p>
                  </a:txBody>
                  <a:tcPr marT="91425" marB="91425" marR="91425" marL="91425"/>
                </a:tc>
                <a:tc>
                  <a:txBody>
                    <a:bodyPr/>
                    <a:lstStyle/>
                    <a:p>
                      <a:pPr indent="0" lvl="0" marL="0" rtl="0" algn="l">
                        <a:spcBef>
                          <a:spcPts val="0"/>
                        </a:spcBef>
                        <a:spcAft>
                          <a:spcPts val="0"/>
                        </a:spcAft>
                        <a:buNone/>
                      </a:pPr>
                      <a:r>
                        <a:rPr lang="en" sz="1000">
                          <a:solidFill>
                            <a:srgbClr val="FFFFFF"/>
                          </a:solidFill>
                        </a:rPr>
                        <a:t>Requiere algo de entrenamiento. Bastante fácil de aprender.</a:t>
                      </a:r>
                      <a:endParaRPr sz="1000">
                        <a:solidFill>
                          <a:srgbClr val="FFFFFF"/>
                        </a:solidFill>
                      </a:endParaRPr>
                    </a:p>
                  </a:txBody>
                  <a:tcPr marT="91425" marB="91425" marR="91425" marL="91425"/>
                </a:tc>
                <a:tc>
                  <a:txBody>
                    <a:bodyPr/>
                    <a:lstStyle/>
                    <a:p>
                      <a:pPr indent="0" lvl="0" marL="0" rtl="0" algn="l">
                        <a:spcBef>
                          <a:spcPts val="0"/>
                        </a:spcBef>
                        <a:spcAft>
                          <a:spcPts val="0"/>
                        </a:spcAft>
                        <a:buNone/>
                      </a:pPr>
                      <a:r>
                        <a:rPr lang="en" sz="1000">
                          <a:solidFill>
                            <a:srgbClr val="FFFFFF"/>
                          </a:solidFill>
                        </a:rPr>
                        <a:t>Iniciar sesión desde el enlace (no se requiere cuenta).</a:t>
                      </a:r>
                      <a:endParaRPr sz="1000">
                        <a:solidFill>
                          <a:srgbClr val="FFFFFF"/>
                        </a:solidFill>
                      </a:endParaRPr>
                    </a:p>
                  </a:txBody>
                  <a:tcPr marT="91425" marB="91425" marR="91425" marL="91425"/>
                </a:tc>
              </a:tr>
              <a:tr h="556250">
                <a:tc>
                  <a:txBody>
                    <a:bodyPr/>
                    <a:lstStyle/>
                    <a:p>
                      <a:pPr indent="0" lvl="0" marL="0" rtl="0" algn="l">
                        <a:spcBef>
                          <a:spcPts val="0"/>
                        </a:spcBef>
                        <a:spcAft>
                          <a:spcPts val="0"/>
                        </a:spcAft>
                        <a:buNone/>
                      </a:pPr>
                      <a:r>
                        <a:rPr b="1" lang="en" sz="1200">
                          <a:solidFill>
                            <a:srgbClr val="FFFFFF"/>
                          </a:solidFill>
                        </a:rPr>
                        <a:t>Google Meet</a:t>
                      </a:r>
                      <a:endParaRPr b="1" sz="1200">
                        <a:solidFill>
                          <a:srgbClr val="FFFFFF"/>
                        </a:solidFill>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lang="en" sz="1000">
                          <a:solidFill>
                            <a:srgbClr val="FFFFFF"/>
                          </a:solidFill>
                        </a:rPr>
                        <a:t>Gratis (o de pago: Business y Enterprise)</a:t>
                      </a:r>
                      <a:endParaRPr sz="1000">
                        <a:solidFill>
                          <a:srgbClr val="FFFFFF"/>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000">
                          <a:solidFill>
                            <a:srgbClr val="FFFFFF"/>
                          </a:solidFill>
                        </a:rPr>
                        <a:t>No limite</a:t>
                      </a:r>
                      <a:endParaRPr sz="1000">
                        <a:solidFill>
                          <a:srgbClr val="FFFFFF"/>
                        </a:solidFill>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rPr lang="en" sz="1000">
                          <a:solidFill>
                            <a:srgbClr val="FFFFFF"/>
                          </a:solidFill>
                        </a:rPr>
                        <a:t>Basico=100</a:t>
                      </a:r>
                      <a:br>
                        <a:rPr lang="en" sz="1000">
                          <a:solidFill>
                            <a:srgbClr val="FFFFFF"/>
                          </a:solidFill>
                        </a:rPr>
                      </a:br>
                      <a:r>
                        <a:rPr lang="en" sz="1000">
                          <a:solidFill>
                            <a:srgbClr val="FFFFFF"/>
                          </a:solidFill>
                        </a:rPr>
                        <a:t>Negocio= 150*</a:t>
                      </a:r>
                      <a:br>
                        <a:rPr lang="en" sz="1000">
                          <a:solidFill>
                            <a:srgbClr val="FFFFFF"/>
                          </a:solidFill>
                        </a:rPr>
                      </a:br>
                      <a:r>
                        <a:rPr lang="en" sz="1000">
                          <a:solidFill>
                            <a:srgbClr val="FFFFFF"/>
                          </a:solidFill>
                        </a:rPr>
                        <a:t>Empresa=250*</a:t>
                      </a:r>
                      <a:endParaRPr sz="1000">
                        <a:solidFill>
                          <a:srgbClr val="FFFFFF"/>
                        </a:solidFill>
                      </a:endParaRPr>
                    </a:p>
                  </a:txBody>
                  <a:tcPr marT="91425" marB="91425" marR="91425" marL="91425"/>
                </a:tc>
                <a:tc>
                  <a:txBody>
                    <a:bodyPr/>
                    <a:lstStyle/>
                    <a:p>
                      <a:pPr indent="0" lvl="0" marL="0" rtl="0" algn="l">
                        <a:spcBef>
                          <a:spcPts val="0"/>
                        </a:spcBef>
                        <a:spcAft>
                          <a:spcPts val="0"/>
                        </a:spcAft>
                        <a:buNone/>
                      </a:pPr>
                      <a:r>
                        <a:rPr lang="en" sz="1000">
                          <a:solidFill>
                            <a:srgbClr val="FFFFFF"/>
                          </a:solidFill>
                        </a:rPr>
                        <a:t>Fácil. Requiere un correo electrónico de GSuite (cuenta de Gmail o Google)</a:t>
                      </a:r>
                      <a:endParaRPr sz="1000">
                        <a:solidFill>
                          <a:srgbClr val="FFFFFF"/>
                        </a:solidFill>
                      </a:endParaRPr>
                    </a:p>
                  </a:txBody>
                  <a:tcPr marT="91425" marB="91425" marR="91425" marL="91425"/>
                </a:tc>
                <a:tc>
                  <a:txBody>
                    <a:bodyPr/>
                    <a:lstStyle/>
                    <a:p>
                      <a:pPr indent="0" lvl="0" marL="0" rtl="0" algn="l">
                        <a:spcBef>
                          <a:spcPts val="0"/>
                        </a:spcBef>
                        <a:spcAft>
                          <a:spcPts val="0"/>
                        </a:spcAft>
                        <a:buNone/>
                      </a:pPr>
                      <a:r>
                        <a:rPr lang="en" sz="1000">
                          <a:solidFill>
                            <a:srgbClr val="FFFFFF"/>
                          </a:solidFill>
                        </a:rPr>
                        <a:t>El anfitrión no puede silenciar a los invitados micrófonos / videos en grandes reuniones.</a:t>
                      </a:r>
                      <a:endParaRPr sz="1000">
                        <a:solidFill>
                          <a:srgbClr val="FFFFFF"/>
                        </a:solidFill>
                      </a:endParaRPr>
                    </a:p>
                  </a:txBody>
                  <a:tcPr marT="91425" marB="91425" marR="91425" marL="91425"/>
                </a:tc>
              </a:tr>
              <a:tr h="556250">
                <a:tc>
                  <a:txBody>
                    <a:bodyPr/>
                    <a:lstStyle/>
                    <a:p>
                      <a:pPr indent="0" lvl="0" marL="0" rtl="0" algn="l">
                        <a:spcBef>
                          <a:spcPts val="0"/>
                        </a:spcBef>
                        <a:spcAft>
                          <a:spcPts val="0"/>
                        </a:spcAft>
                        <a:buNone/>
                      </a:pPr>
                      <a:r>
                        <a:rPr b="1" lang="en" sz="1200">
                          <a:solidFill>
                            <a:srgbClr val="FFFFFF"/>
                          </a:solidFill>
                        </a:rPr>
                        <a:t>GoToMeeting</a:t>
                      </a:r>
                      <a:endParaRPr b="1" sz="1200">
                        <a:solidFill>
                          <a:srgbClr val="FFFFFF"/>
                        </a:solidFill>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lang="en" sz="1000">
                          <a:solidFill>
                            <a:srgbClr val="FFFFFF"/>
                          </a:solidFill>
                        </a:rPr>
                        <a:t>($ 12- $ 19, según mensual vs. anual)</a:t>
                      </a:r>
                      <a:endParaRPr sz="1000">
                        <a:solidFill>
                          <a:srgbClr val="FFFFFF"/>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000">
                          <a:solidFill>
                            <a:srgbClr val="FFFFFF"/>
                          </a:solidFill>
                        </a:rPr>
                        <a:t>No limite</a:t>
                      </a:r>
                      <a:endParaRPr sz="1000">
                        <a:solidFill>
                          <a:srgbClr val="FFFFFF"/>
                        </a:solidFill>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rPr lang="en" sz="1000">
                          <a:solidFill>
                            <a:srgbClr val="FFFFFF"/>
                          </a:solidFill>
                        </a:rPr>
                        <a:t>150-250</a:t>
                      </a:r>
                      <a:endParaRPr sz="1000">
                        <a:solidFill>
                          <a:srgbClr val="FFFFFF"/>
                        </a:solidFill>
                      </a:endParaRPr>
                    </a:p>
                  </a:txBody>
                  <a:tcPr marT="91425" marB="91425" marR="91425" marL="91425"/>
                </a:tc>
                <a:tc>
                  <a:txBody>
                    <a:bodyPr/>
                    <a:lstStyle/>
                    <a:p>
                      <a:pPr indent="0" lvl="0" marL="0" rtl="0" algn="l">
                        <a:spcBef>
                          <a:spcPts val="0"/>
                        </a:spcBef>
                        <a:spcAft>
                          <a:spcPts val="0"/>
                        </a:spcAft>
                        <a:buNone/>
                      </a:pPr>
                      <a:r>
                        <a:rPr lang="en" sz="1000">
                          <a:solidFill>
                            <a:srgbClr val="FFFFFF"/>
                          </a:solidFill>
                        </a:rPr>
                        <a:t>Similar a Zoom</a:t>
                      </a:r>
                      <a:endParaRPr sz="1000">
                        <a:solidFill>
                          <a:srgbClr val="FFFFFF"/>
                        </a:solidFill>
                      </a:endParaRPr>
                    </a:p>
                  </a:txBody>
                  <a:tcPr marT="91425" marB="91425" marR="91425" marL="91425"/>
                </a:tc>
                <a:tc>
                  <a:txBody>
                    <a:bodyPr/>
                    <a:lstStyle/>
                    <a:p>
                      <a:pPr indent="0" lvl="0" marL="0" rtl="0" algn="l">
                        <a:spcBef>
                          <a:spcPts val="0"/>
                        </a:spcBef>
                        <a:spcAft>
                          <a:spcPts val="0"/>
                        </a:spcAft>
                        <a:buNone/>
                      </a:pPr>
                      <a:r>
                        <a:rPr lang="en" sz="1000">
                          <a:solidFill>
                            <a:srgbClr val="FFFFFF"/>
                          </a:solidFill>
                        </a:rPr>
                        <a:t>permite designar coorganizadores, como Zoom.</a:t>
                      </a:r>
                      <a:endParaRPr sz="1000">
                        <a:solidFill>
                          <a:srgbClr val="FFFFFF"/>
                        </a:solidFill>
                      </a:endParaRPr>
                    </a:p>
                  </a:txBody>
                  <a:tcPr marT="91425" marB="91425" marR="91425" marL="91425"/>
                </a:tc>
              </a:tr>
              <a:tr h="556250">
                <a:tc>
                  <a:txBody>
                    <a:bodyPr/>
                    <a:lstStyle/>
                    <a:p>
                      <a:pPr indent="0" lvl="0" marL="0" rtl="0" algn="l">
                        <a:spcBef>
                          <a:spcPts val="0"/>
                        </a:spcBef>
                        <a:spcAft>
                          <a:spcPts val="0"/>
                        </a:spcAft>
                        <a:buNone/>
                      </a:pPr>
                      <a:r>
                        <a:rPr b="1" lang="en" sz="1200">
                          <a:solidFill>
                            <a:srgbClr val="FFFFFF"/>
                          </a:solidFill>
                        </a:rPr>
                        <a:t>Microsoft Teams</a:t>
                      </a:r>
                      <a:endParaRPr b="1" sz="1200">
                        <a:solidFill>
                          <a:srgbClr val="FFFFFF"/>
                        </a:solidFill>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lang="en" sz="1000">
                          <a:solidFill>
                            <a:srgbClr val="FFFFFF"/>
                          </a:solidFill>
                        </a:rPr>
                        <a:t>Se requiere Microsoft Office</a:t>
                      </a:r>
                      <a:endParaRPr sz="1000">
                        <a:solidFill>
                          <a:srgbClr val="FFFFFF"/>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000">
                          <a:solidFill>
                            <a:srgbClr val="FFFFFF"/>
                          </a:solidFill>
                        </a:rPr>
                        <a:t>No limite</a:t>
                      </a:r>
                      <a:endParaRPr sz="1000">
                        <a:solidFill>
                          <a:srgbClr val="FFFFFF"/>
                        </a:solidFill>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rPr lang="en" sz="1000">
                          <a:solidFill>
                            <a:srgbClr val="FFFFFF"/>
                          </a:solidFill>
                        </a:rPr>
                        <a:t>300</a:t>
                      </a:r>
                      <a:endParaRPr sz="1000">
                        <a:solidFill>
                          <a:srgbClr val="FFFFFF"/>
                        </a:solidFill>
                      </a:endParaRPr>
                    </a:p>
                  </a:txBody>
                  <a:tcPr marT="91425" marB="91425" marR="91425" marL="91425"/>
                </a:tc>
                <a:tc>
                  <a:txBody>
                    <a:bodyPr/>
                    <a:lstStyle/>
                    <a:p>
                      <a:pPr indent="0" lvl="0" marL="0" rtl="0" algn="l">
                        <a:spcBef>
                          <a:spcPts val="0"/>
                        </a:spcBef>
                        <a:spcAft>
                          <a:spcPts val="0"/>
                        </a:spcAft>
                        <a:buNone/>
                      </a:pPr>
                      <a:r>
                        <a:rPr lang="en" sz="1000">
                          <a:solidFill>
                            <a:srgbClr val="FFFFFF"/>
                          </a:solidFill>
                        </a:rPr>
                        <a:t>Complejo. Requiere entrenamiento.</a:t>
                      </a:r>
                      <a:endParaRPr sz="1000">
                        <a:solidFill>
                          <a:srgbClr val="FFFFFF"/>
                        </a:solidFill>
                      </a:endParaRPr>
                    </a:p>
                  </a:txBody>
                  <a:tcPr marT="91425" marB="91425" marR="91425" marL="91425"/>
                </a:tc>
                <a:tc>
                  <a:txBody>
                    <a:bodyPr/>
                    <a:lstStyle/>
                    <a:p>
                      <a:pPr indent="0" lvl="0" marL="0" rtl="0" algn="l">
                        <a:spcBef>
                          <a:spcPts val="0"/>
                        </a:spcBef>
                        <a:spcAft>
                          <a:spcPts val="0"/>
                        </a:spcAft>
                        <a:buNone/>
                      </a:pPr>
                      <a:r>
                        <a:t/>
                      </a:r>
                      <a:endParaRPr sz="1000">
                        <a:solidFill>
                          <a:srgbClr val="FFFFFF"/>
                        </a:solidFill>
                      </a:endParaRPr>
                    </a:p>
                  </a:txBody>
                  <a:tcPr marT="91425" marB="91425" marR="91425" marL="91425"/>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