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D76305-101E-43D5-8E5F-8A5D00AFC96A}">
  <a:tblStyle styleId="{C4D76305-101E-43D5-8E5F-8A5D00AFC96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tmoji.com/gam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4panorama.com/panos/HOLYLAND/" TargetMode="External"/><Relationship Id="rId3" Type="http://schemas.openxmlformats.org/officeDocument/2006/relationships/hyperlink" Target="http://www.museivaticani.va/content/museivaticani/en/collezioni/musei/tour-virtuali-elenco.html" TargetMode="External"/><Relationship Id="rId4" Type="http://schemas.openxmlformats.org/officeDocument/2006/relationships/hyperlink" Target="https://www.nationalgeographic.com/science/2020/04/coronavirus-zoom-fatigue-is-taxing-the-brain-here-is-why-that-happen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018b9def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018b9def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4ce0b9d5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4ce0b9d5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50">
                <a:solidFill>
                  <a:srgbClr val="666666"/>
                </a:solidFill>
                <a:highlight>
                  <a:srgbClr val="FFFFFF"/>
                </a:highlight>
              </a:rPr>
              <a:t>Flipgrid</a:t>
            </a:r>
            <a:r>
              <a:rPr lang="en" sz="1050">
                <a:solidFill>
                  <a:srgbClr val="666666"/>
                </a:solidFill>
                <a:highlight>
                  <a:srgbClr val="FFFFFF"/>
                </a:highlight>
              </a:rPr>
              <a:t> allows for either recording short videos (up to 10 minutes long) OR for screen recording (for lessons) OR any combination of the above. They even feature whiteboards and blackboards that participants can interact on while they respond to the prompt. </a:t>
            </a:r>
            <a:endParaRPr sz="1050">
              <a:solidFill>
                <a:srgbClr val="666666"/>
              </a:solidFill>
              <a:highlight>
                <a:srgbClr val="FFFFFF"/>
              </a:highlight>
            </a:endParaRPr>
          </a:p>
          <a:p>
            <a:pPr indent="0" lvl="0" marL="0" rtl="0" algn="l">
              <a:spcBef>
                <a:spcPts val="0"/>
              </a:spcBef>
              <a:spcAft>
                <a:spcPts val="0"/>
              </a:spcAft>
              <a:buNone/>
            </a:pPr>
            <a:r>
              <a:t/>
            </a:r>
            <a:endParaRPr b="1" sz="1050">
              <a:solidFill>
                <a:srgbClr val="666666"/>
              </a:solidFill>
              <a:highlight>
                <a:srgbClr val="FFFFFF"/>
              </a:highlight>
            </a:endParaRPr>
          </a:p>
          <a:p>
            <a:pPr indent="0" lvl="0" marL="0" rtl="0" algn="l">
              <a:spcBef>
                <a:spcPts val="0"/>
              </a:spcBef>
              <a:spcAft>
                <a:spcPts val="0"/>
              </a:spcAft>
              <a:buNone/>
            </a:pPr>
            <a:r>
              <a:rPr b="1" lang="en" sz="1050">
                <a:solidFill>
                  <a:srgbClr val="666666"/>
                </a:solidFill>
                <a:highlight>
                  <a:srgbClr val="FFFFFF"/>
                </a:highlight>
              </a:rPr>
              <a:t>Padlet</a:t>
            </a:r>
            <a:r>
              <a:rPr lang="en" sz="1050">
                <a:solidFill>
                  <a:srgbClr val="666666"/>
                </a:solidFill>
                <a:highlight>
                  <a:srgbClr val="FFFFFF"/>
                </a:highlight>
              </a:rPr>
              <a:t> is a virtual wall that allows people to express their thoughts on a common topic easily. It works like an online sheet of paper where people can put any content (e.g. images, videos, documents, text) anywhere on the page, together with anyone, from any device.One teacher uses padlet as an opportunity for individuals to post questions during a session like the concept of “parking garage” for ideas that you revisit in the last 10 minutes of a session. </a:t>
            </a:r>
            <a:endParaRPr sz="1050">
              <a:solidFill>
                <a:srgbClr val="666666"/>
              </a:solidFill>
              <a:highlight>
                <a:srgbClr val="FFFFFF"/>
              </a:highlight>
            </a:endParaRPr>
          </a:p>
          <a:p>
            <a:pPr indent="0" lvl="0" marL="0" rtl="0" algn="l">
              <a:spcBef>
                <a:spcPts val="0"/>
              </a:spcBef>
              <a:spcAft>
                <a:spcPts val="0"/>
              </a:spcAft>
              <a:buNone/>
            </a:pPr>
            <a:r>
              <a:t/>
            </a:r>
            <a:endParaRPr sz="1050">
              <a:solidFill>
                <a:srgbClr val="666666"/>
              </a:solidFill>
              <a:highlight>
                <a:srgbClr val="FFFFFF"/>
              </a:highlight>
            </a:endParaRPr>
          </a:p>
          <a:p>
            <a:pPr indent="0" lvl="0" marL="0" rtl="0" algn="l">
              <a:spcBef>
                <a:spcPts val="0"/>
              </a:spcBef>
              <a:spcAft>
                <a:spcPts val="0"/>
              </a:spcAft>
              <a:buNone/>
            </a:pPr>
            <a:r>
              <a:rPr b="1" lang="en" sz="1050">
                <a:solidFill>
                  <a:srgbClr val="666666"/>
                </a:solidFill>
                <a:highlight>
                  <a:srgbClr val="FFFFFF"/>
                </a:highlight>
              </a:rPr>
              <a:t>Moodle</a:t>
            </a:r>
            <a:r>
              <a:rPr lang="en" sz="1050">
                <a:solidFill>
                  <a:srgbClr val="666666"/>
                </a:solidFill>
                <a:highlight>
                  <a:srgbClr val="FFFFFF"/>
                </a:highlight>
              </a:rPr>
              <a:t> is an open-source teaching platform similar to Google Classroom. Users can create topics and share materials with their participants. The quiz function allows you to create a shared question bank that you can access to create custom quizzes with multiple question types. </a:t>
            </a:r>
            <a:endParaRPr sz="1050">
              <a:solidFill>
                <a:srgbClr val="666666"/>
              </a:solidFill>
              <a:highlight>
                <a:srgbClr val="FFFFFF"/>
              </a:highlight>
            </a:endParaRPr>
          </a:p>
          <a:p>
            <a:pPr indent="0" lvl="0" marL="0" rtl="0" algn="l">
              <a:spcBef>
                <a:spcPts val="0"/>
              </a:spcBef>
              <a:spcAft>
                <a:spcPts val="0"/>
              </a:spcAft>
              <a:buNone/>
            </a:pPr>
            <a:r>
              <a:t/>
            </a:r>
            <a:endParaRPr sz="1050">
              <a:solidFill>
                <a:srgbClr val="666666"/>
              </a:solidFill>
              <a:highlight>
                <a:srgbClr val="FFFFFF"/>
              </a:highlight>
            </a:endParaRPr>
          </a:p>
          <a:p>
            <a:pPr indent="0" lvl="0" marL="0" rtl="0" algn="l">
              <a:spcBef>
                <a:spcPts val="0"/>
              </a:spcBef>
              <a:spcAft>
                <a:spcPts val="0"/>
              </a:spcAft>
              <a:buNone/>
            </a:pPr>
            <a:r>
              <a:rPr b="1" lang="en" sz="1050">
                <a:solidFill>
                  <a:srgbClr val="666666"/>
                </a:solidFill>
                <a:highlight>
                  <a:srgbClr val="FFFFFF"/>
                </a:highlight>
              </a:rPr>
              <a:t>BingoBaker.com</a:t>
            </a:r>
            <a:r>
              <a:rPr lang="en" sz="1050">
                <a:solidFill>
                  <a:srgbClr val="666666"/>
                </a:solidFill>
                <a:highlight>
                  <a:srgbClr val="FFFFFF"/>
                </a:highlight>
              </a:rPr>
              <a:t> allows you to create your own cards with a list of words that you provide to the system! Play publicly for free or for $15, you can purchase lifetime access to play through a unique URL linked to your organization. They can play online, simultaneously as you call out words, or the system allows you to play over a set of days. </a:t>
            </a:r>
            <a:endParaRPr sz="1050">
              <a:solidFill>
                <a:srgbClr val="666666"/>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382413ca2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382413ca2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https://www.bitmoji.com/games/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382413ca2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9382413ca2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of the presentation type of apps has special integrations. For instance, Peardeck and Google Slides work well together. Zoom &amp; Prezi work well together for simulcasting.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Prezi works well with Google Classroom, but also some social media platforms like facebook and Twitter.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a:t>
            </a:r>
            <a:r>
              <a:rPr lang="en"/>
              <a:t>takeaway</a:t>
            </a:r>
            <a:r>
              <a:rPr lang="en"/>
              <a:t> is to never become frustrated with or overwhelmed by the vast amount of </a:t>
            </a:r>
            <a:r>
              <a:rPr lang="en"/>
              <a:t>technology</a:t>
            </a:r>
            <a:r>
              <a:rPr lang="en"/>
              <a:t> out there. Let the tech work for you, NOT you for the tech.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018b9def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018b9def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Darleine’s note: For Family RCIA, I use a combination of Sunday Celebrations from RCL Benz., along with Gospel Videos from Holy Heroes, and JoF (which I scan in for families until the bilingual subscription becomes available). </a:t>
            </a:r>
            <a:br>
              <a:rPr lang="en"/>
            </a:br>
            <a:r>
              <a:rPr lang="en"/>
              <a:t>I created a Google Drive folder for my catechetical team to access these resources (so that I don’t need to remember to email them on a weekly basis). The Gospel videos are </a:t>
            </a:r>
            <a:r>
              <a:rPr lang="en"/>
              <a:t>available</a:t>
            </a:r>
            <a:r>
              <a:rPr lang="en"/>
              <a:t> online for free! So JoF is what I scan in each week and email out to families, via Flocknotes, before session so that they can come with questions and ready to share!</a:t>
            </a:r>
            <a:br>
              <a:rPr lang="en"/>
            </a:br>
            <a:br>
              <a:rPr lang="en"/>
            </a:b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298822eb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298822eb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lt1"/>
              </a:buClr>
              <a:buSzPts val="1100"/>
              <a:buChar cha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2988150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2988150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it’s here to stay we also must remember to </a:t>
            </a:r>
            <a:r>
              <a:rPr b="1" lang="en"/>
              <a:t>use it in moderation</a:t>
            </a:r>
            <a:r>
              <a:rPr lang="en"/>
              <a:t>.  Pope Francis also said it’s important “social media never become a threat to the real life relationships by imprisoning us in a </a:t>
            </a:r>
            <a:r>
              <a:rPr lang="en"/>
              <a:t>virtual</a:t>
            </a:r>
            <a:r>
              <a:rPr lang="en"/>
              <a:t> reality and </a:t>
            </a:r>
            <a:r>
              <a:rPr lang="en"/>
              <a:t>isolating</a:t>
            </a:r>
            <a:r>
              <a:rPr lang="en"/>
              <a:t> us from the </a:t>
            </a:r>
            <a:r>
              <a:rPr lang="en"/>
              <a:t>very</a:t>
            </a:r>
            <a:r>
              <a:rPr lang="en"/>
              <a:t> real </a:t>
            </a:r>
            <a:r>
              <a:rPr lang="en"/>
              <a:t>relationships</a:t>
            </a:r>
            <a:r>
              <a:rPr lang="en"/>
              <a:t> that challenge us to grow.”</a:t>
            </a:r>
            <a:endParaRPr/>
          </a:p>
          <a:p>
            <a:pPr indent="0" lvl="0" marL="0" rtl="0" algn="l">
              <a:spcBef>
                <a:spcPts val="0"/>
              </a:spcBef>
              <a:spcAft>
                <a:spcPts val="0"/>
              </a:spcAft>
              <a:buNone/>
            </a:pPr>
            <a:r>
              <a:rPr b="1" lang="en"/>
              <a:t>Who is </a:t>
            </a:r>
            <a:r>
              <a:rPr b="1" lang="en"/>
              <a:t>planning to continue a digital RCIA option or a hybrid?</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2988150f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2988150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Darleine Forebrain &amp; Hindbrain</a:t>
            </a:r>
            <a:br>
              <a:rPr lang="en"/>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2988150f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2988150f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82272"/>
              </a:lnSpc>
              <a:spcBef>
                <a:spcPts val="1800"/>
              </a:spcBef>
              <a:spcAft>
                <a:spcPts val="0"/>
              </a:spcAft>
              <a:buNone/>
            </a:pPr>
            <a:r>
              <a:rPr lang="en" sz="1350">
                <a:latin typeface="Lato"/>
                <a:ea typeface="Lato"/>
                <a:cs typeface="Lato"/>
                <a:sym typeface="Lato"/>
              </a:rPr>
              <a:t>Every 4 or 5 sessions not catechetical. Find a new way to engage with the participants. Asking them to share their bio.</a:t>
            </a:r>
            <a:endParaRPr sz="1350">
              <a:latin typeface="Lato"/>
              <a:ea typeface="Lato"/>
              <a:cs typeface="Lato"/>
              <a:sym typeface="Lato"/>
            </a:endParaRPr>
          </a:p>
          <a:p>
            <a:pPr indent="0" lvl="0" marL="0" rtl="0" algn="l">
              <a:lnSpc>
                <a:spcPct val="182272"/>
              </a:lnSpc>
              <a:spcBef>
                <a:spcPts val="1800"/>
              </a:spcBef>
              <a:spcAft>
                <a:spcPts val="0"/>
              </a:spcAft>
              <a:buNone/>
            </a:pPr>
            <a:r>
              <a:rPr lang="en" sz="1350">
                <a:latin typeface="Lato"/>
                <a:ea typeface="Lato"/>
                <a:cs typeface="Lato"/>
                <a:sym typeface="Lato"/>
              </a:rPr>
              <a:t>https://www.computerweekly.com/feature/Collaboration-technology-breeding-burnout-keep-it-real</a:t>
            </a:r>
            <a:endParaRPr sz="1350">
              <a:latin typeface="Lato"/>
              <a:ea typeface="Lato"/>
              <a:cs typeface="Lato"/>
              <a:sym typeface="Lato"/>
            </a:endParaRPr>
          </a:p>
          <a:p>
            <a:pPr indent="0" lvl="0" marL="0" rtl="0" algn="l">
              <a:spcBef>
                <a:spcPts val="18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2988150f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2988150f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82272"/>
              </a:lnSpc>
              <a:spcBef>
                <a:spcPts val="1200"/>
              </a:spcBef>
              <a:spcAft>
                <a:spcPts val="0"/>
              </a:spcAft>
              <a:buNone/>
            </a:pPr>
            <a:r>
              <a:rPr lang="en"/>
              <a:t>Offering opportunities to gather at the monastery  or a park</a:t>
            </a:r>
            <a:br>
              <a:rPr lang="en"/>
            </a:br>
            <a:r>
              <a:rPr lang="en"/>
              <a:t>Virtual Tours. Participants watch and come back to share.</a:t>
            </a:r>
            <a:br>
              <a:rPr lang="en"/>
            </a:br>
            <a:r>
              <a:rPr lang="en" u="sng">
                <a:solidFill>
                  <a:schemeClr val="hlink"/>
                </a:solidFill>
                <a:hlinkClick r:id="rId2"/>
              </a:rPr>
              <a:t>https://www.p4panorama.com/panos/HOLYLAND/</a:t>
            </a:r>
            <a:r>
              <a:rPr lang="en"/>
              <a:t> </a:t>
            </a:r>
            <a:br>
              <a:rPr lang="en"/>
            </a:br>
            <a:r>
              <a:rPr lang="en" u="sng">
                <a:solidFill>
                  <a:schemeClr val="hlink"/>
                </a:solidFill>
                <a:hlinkClick r:id="rId3"/>
              </a:rPr>
              <a:t>http://www.museivaticani.va/content/museivaticani/en/collezioni/musei/tour-virtuali-elenco.html</a:t>
            </a:r>
            <a:br>
              <a:rPr lang="en"/>
            </a:br>
            <a:r>
              <a:rPr lang="en"/>
              <a:t>Bring in a witness: someone who has been.</a:t>
            </a:r>
            <a:endParaRPr/>
          </a:p>
          <a:p>
            <a:pPr indent="0" lvl="0" marL="0" rtl="0" algn="l">
              <a:lnSpc>
                <a:spcPct val="182272"/>
              </a:lnSpc>
              <a:spcBef>
                <a:spcPts val="1200"/>
              </a:spcBef>
              <a:spcAft>
                <a:spcPts val="0"/>
              </a:spcAft>
              <a:buNone/>
            </a:pPr>
            <a:r>
              <a:rPr lang="en" sz="1350"/>
              <a:t> </a:t>
            </a:r>
            <a:r>
              <a:rPr lang="en" sz="1350"/>
              <a:t>Currently offer RCIA 2x a week. May meet in person one day and offer virtual the other day. </a:t>
            </a:r>
            <a:endParaRPr sz="1350"/>
          </a:p>
          <a:p>
            <a:pPr indent="0" lvl="0" marL="0" rtl="0" algn="l">
              <a:lnSpc>
                <a:spcPct val="182272"/>
              </a:lnSpc>
              <a:spcBef>
                <a:spcPts val="1200"/>
              </a:spcBef>
              <a:spcAft>
                <a:spcPts val="0"/>
              </a:spcAft>
              <a:buClr>
                <a:schemeClr val="dk1"/>
              </a:buClr>
              <a:buSzPts val="1100"/>
              <a:buFont typeface="Arial"/>
              <a:buNone/>
            </a:pPr>
            <a:r>
              <a:rPr lang="en" sz="1350" u="sng">
                <a:solidFill>
                  <a:srgbClr val="7890CD"/>
                </a:solidFill>
                <a:hlinkClick r:id="rId4">
                  <a:extLst>
                    <a:ext uri="{A12FA001-AC4F-418D-AE19-62706E023703}">
                      <ahyp:hlinkClr val="tx"/>
                    </a:ext>
                  </a:extLst>
                </a:hlinkClick>
              </a:rPr>
              <a:t>https://www.nationalgeographic.com/science/2020/04/coronavirus-zoom-fatigue-is-taxing-the-brain-here-is-why-that-happens/</a:t>
            </a:r>
            <a:endParaRPr sz="1350">
              <a:solidFill>
                <a:schemeClr val="dk1"/>
              </a:solidFill>
            </a:endParaRPr>
          </a:p>
          <a:p>
            <a:pPr indent="0" lvl="0" marL="0" rtl="0" algn="l">
              <a:lnSpc>
                <a:spcPct val="182272"/>
              </a:lnSpc>
              <a:spcBef>
                <a:spcPts val="1200"/>
              </a:spcBef>
              <a:spcAft>
                <a:spcPts val="1200"/>
              </a:spcAft>
              <a:buNone/>
            </a:pPr>
            <a:r>
              <a:t/>
            </a:r>
            <a:endParaRPr sz="135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018b9def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018b9def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Incorporate time for gathering. Ice breaker activity. Build it in at beginning. Open the session early - announce that.  Don’t use waiting room feature. Offer times in breakout rooms to check in with your sponsor at the </a:t>
            </a:r>
            <a:r>
              <a:rPr lang="en"/>
              <a:t>beginning</a:t>
            </a:r>
            <a:r>
              <a:rPr lang="en"/>
              <a:t> or end of sessions. Share phone numbers. Call your candidates and catechumens.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2988150f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2988150f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when working with teams, I would add that there should be some way for the team that is hosting the session to practice their TIMING. What are the cues that you </a:t>
            </a:r>
            <a:r>
              <a:rPr lang="en"/>
              <a:t>will</a:t>
            </a:r>
            <a:r>
              <a:rPr lang="en"/>
              <a:t> use when your RCIA catechist is passionately sharing and leading a discussion but really it’s time to move on. </a:t>
            </a:r>
            <a:br>
              <a:rPr lang="en"/>
            </a:br>
            <a:br>
              <a:rPr lang="en"/>
            </a:br>
            <a:r>
              <a:rPr lang="en"/>
              <a:t>With the virtual platforms, it’s very difficult to steer conversation in a new direction without coming across rude by interrupting. And not everyone is used to facilitating in such a way that they can read a private message in chat, process it, all the while still talking to participants about an entirely unrelated topic. This requires some finesse.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1fa79fb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1fa79fb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 are like going into a new room.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018b9def2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018b9def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Presentation notes: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For Zoom, there are lots of options for add on packages (webinars, large meetings, breakout rooms, etc. Unfortunately, each has </a:t>
            </a:r>
            <a:r>
              <a:rPr lang="en"/>
              <a:t>its</a:t>
            </a:r>
            <a:r>
              <a:rPr lang="en"/>
              <a:t> own cost.  You could pay anywhere from $20 to $90 on top of your A/C cost per month. The per-month option, however, IS an added benefit. So you aren’t locked into paying for something year-round if you only need it for a few months.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apprenticesinfaith.com/" TargetMode="External"/><Relationship Id="rId4" Type="http://schemas.openxmlformats.org/officeDocument/2006/relationships/hyperlink" Target="http://www.catechumeneon.org" TargetMode="External"/><Relationship Id="rId5" Type="http://schemas.openxmlformats.org/officeDocument/2006/relationships/hyperlink" Target="https://livingspace.sacredspace.ie/" TargetMode="External"/><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venturebeat.com/2020/04/09/microsoft-teams-breaks-daily-record-with-2-7-billion-meeting-minutes-tops-mid-march-high-by-200/"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hbr.org/2020/04/how-to-combat-zoom-fatigu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Virtual RCIA</a:t>
            </a:r>
            <a:endParaRPr/>
          </a:p>
        </p:txBody>
      </p:sp>
      <p:sp>
        <p:nvSpPr>
          <p:cNvPr id="135" name="Google Shape;135;p13"/>
          <p:cNvSpPr txBox="1"/>
          <p:nvPr>
            <p:ph idx="1" type="subTitle"/>
          </p:nvPr>
        </p:nvSpPr>
        <p:spPr>
          <a:xfrm>
            <a:off x="4745875" y="3600325"/>
            <a:ext cx="4118100" cy="8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Lorraine Miller, Dir. of </a:t>
            </a:r>
            <a:r>
              <a:rPr lang="en" sz="1700"/>
              <a:t>Faith</a:t>
            </a:r>
            <a:r>
              <a:rPr lang="en" sz="1700"/>
              <a:t> Formation</a:t>
            </a:r>
            <a:br>
              <a:rPr lang="en" sz="1700"/>
            </a:br>
            <a:r>
              <a:rPr lang="en" sz="1700"/>
              <a:t>Darleine Arce,  Catechetical Coordinator</a:t>
            </a:r>
            <a:br>
              <a:rPr lang="en" sz="1700"/>
            </a:br>
            <a:r>
              <a:rPr lang="en" sz="1700"/>
              <a:t>St. Philip Benizi Catholic Church</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COMMUNICATIONS TOOLS</a:t>
            </a:r>
            <a:endParaRPr/>
          </a:p>
        </p:txBody>
      </p:sp>
      <p:sp>
        <p:nvSpPr>
          <p:cNvPr id="205" name="Google Shape;205;p22"/>
          <p:cNvSpPr txBox="1"/>
          <p:nvPr>
            <p:ph idx="1" type="body"/>
          </p:nvPr>
        </p:nvSpPr>
        <p:spPr>
          <a:xfrm>
            <a:off x="1297500" y="935275"/>
            <a:ext cx="7437300" cy="388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FREE Text Messaging:  WhatsApp  OR Messenger Groups OR Remind</a:t>
            </a:r>
            <a:endParaRPr/>
          </a:p>
          <a:p>
            <a:pPr indent="-311150" lvl="0" marL="457200" rtl="0" algn="l">
              <a:spcBef>
                <a:spcPts val="1600"/>
              </a:spcBef>
              <a:spcAft>
                <a:spcPts val="0"/>
              </a:spcAft>
              <a:buSzPts val="1300"/>
              <a:buChar char="●"/>
            </a:pPr>
            <a:r>
              <a:rPr lang="en"/>
              <a:t>WA &amp; Messenger allow longer texts (175+characters) and have functionality for 1-1 video calls. Messenger has “rooms” for multi-people video gatherings. (WA allows for 1-1 video)</a:t>
            </a:r>
            <a:endParaRPr/>
          </a:p>
          <a:p>
            <a:pPr indent="-311150" lvl="0" marL="457200" rtl="0" algn="l">
              <a:spcBef>
                <a:spcPts val="0"/>
              </a:spcBef>
              <a:spcAft>
                <a:spcPts val="0"/>
              </a:spcAft>
              <a:buSzPts val="1300"/>
              <a:buChar char="●"/>
            </a:pPr>
            <a:r>
              <a:rPr lang="en"/>
              <a:t>All allow for files &amp; media links to be shared.</a:t>
            </a:r>
            <a:endParaRPr/>
          </a:p>
          <a:p>
            <a:pPr indent="-311150" lvl="0" marL="457200" rtl="0" algn="l">
              <a:spcBef>
                <a:spcPts val="0"/>
              </a:spcBef>
              <a:spcAft>
                <a:spcPts val="0"/>
              </a:spcAft>
              <a:buSzPts val="1300"/>
              <a:buChar char="●"/>
            </a:pPr>
            <a:r>
              <a:rPr lang="en"/>
              <a:t>No screen or presentation sharing on any.</a:t>
            </a:r>
            <a:endParaRPr/>
          </a:p>
          <a:p>
            <a:pPr indent="0" lvl="0" marL="0" rtl="0" algn="l">
              <a:spcBef>
                <a:spcPts val="1600"/>
              </a:spcBef>
              <a:spcAft>
                <a:spcPts val="0"/>
              </a:spcAft>
              <a:buNone/>
            </a:pPr>
            <a:r>
              <a:rPr lang="en"/>
              <a:t>COST- Email Marketing Platforms (MailChimp*, Constant Contact[$20-45/mo], Flocknote[$14/mo])</a:t>
            </a:r>
            <a:endParaRPr/>
          </a:p>
          <a:p>
            <a:pPr indent="-311150" lvl="0" marL="457200" rtl="0" algn="l">
              <a:spcBef>
                <a:spcPts val="1600"/>
              </a:spcBef>
              <a:spcAft>
                <a:spcPts val="0"/>
              </a:spcAft>
              <a:buSzPts val="1300"/>
              <a:buChar char="●"/>
            </a:pPr>
            <a:r>
              <a:rPr lang="en"/>
              <a:t>Allow for files and media to be shared. </a:t>
            </a:r>
            <a:endParaRPr/>
          </a:p>
          <a:p>
            <a:pPr indent="-311150" lvl="0" marL="457200" rtl="0" algn="l">
              <a:spcBef>
                <a:spcPts val="0"/>
              </a:spcBef>
              <a:spcAft>
                <a:spcPts val="0"/>
              </a:spcAft>
              <a:buSzPts val="1300"/>
              <a:buChar char="●"/>
            </a:pPr>
            <a:r>
              <a:rPr lang="en"/>
              <a:t>Longer messages which can also be sent to cellphones as clickable texts (great for ppl w/o email)</a:t>
            </a:r>
            <a:endParaRPr/>
          </a:p>
          <a:p>
            <a:pPr indent="-311150" lvl="0" marL="457200" rtl="0" algn="l">
              <a:spcBef>
                <a:spcPts val="0"/>
              </a:spcBef>
              <a:spcAft>
                <a:spcPts val="0"/>
              </a:spcAft>
              <a:buSzPts val="1300"/>
              <a:buChar char="●"/>
            </a:pPr>
            <a:r>
              <a:rPr lang="en"/>
              <a:t>Text-to-join functionality &amp; captures replies in ONE place (so you aren’t trying to find email threads vs. text threads).</a:t>
            </a:r>
            <a:br>
              <a:rPr lang="en"/>
            </a:br>
            <a:r>
              <a:rPr lang="en"/>
              <a:t>*Mailchimp has 4 tiers with different costs and they do offer a rate for non-profits. Call to find out!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1297500"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to enhance learning/sharing</a:t>
            </a:r>
            <a:endParaRPr i="1" sz="1900"/>
          </a:p>
        </p:txBody>
      </p:sp>
      <p:sp>
        <p:nvSpPr>
          <p:cNvPr id="211" name="Google Shape;211;p23"/>
          <p:cNvSpPr txBox="1"/>
          <p:nvPr/>
        </p:nvSpPr>
        <p:spPr>
          <a:xfrm>
            <a:off x="254225" y="1490150"/>
            <a:ext cx="2061600" cy="335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highlight>
                  <a:srgbClr val="1155CC"/>
                </a:highlight>
                <a:latin typeface="Lato"/>
                <a:ea typeface="Lato"/>
                <a:cs typeface="Lato"/>
                <a:sym typeface="Lato"/>
              </a:rPr>
              <a:t>I</a:t>
            </a:r>
            <a:r>
              <a:rPr lang="en" sz="1700">
                <a:solidFill>
                  <a:schemeClr val="lt1"/>
                </a:solidFill>
                <a:highlight>
                  <a:srgbClr val="1155CC"/>
                </a:highlight>
                <a:latin typeface="Lato"/>
                <a:ea typeface="Lato"/>
                <a:cs typeface="Lato"/>
                <a:sym typeface="Lato"/>
              </a:rPr>
              <a:t>nteractive Apps</a:t>
            </a:r>
            <a:br>
              <a:rPr lang="en" sz="1700">
                <a:solidFill>
                  <a:schemeClr val="lt1"/>
                </a:solidFill>
                <a:highlight>
                  <a:schemeClr val="lt1"/>
                </a:highlight>
                <a:latin typeface="Lato"/>
                <a:ea typeface="Lato"/>
                <a:cs typeface="Lato"/>
                <a:sym typeface="Lato"/>
              </a:rPr>
            </a:br>
            <a:r>
              <a:rPr lang="en" sz="1700">
                <a:solidFill>
                  <a:schemeClr val="lt1"/>
                </a:solidFill>
                <a:latin typeface="Lato"/>
                <a:ea typeface="Lato"/>
                <a:cs typeface="Lato"/>
                <a:sym typeface="Lato"/>
              </a:rPr>
              <a:t>Flipgrid</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Padlet</a:t>
            </a:r>
            <a:endParaRPr sz="1700">
              <a:solidFill>
                <a:schemeClr val="lt1"/>
              </a:solidFill>
              <a:latin typeface="Lato"/>
              <a:ea typeface="Lato"/>
              <a:cs typeface="Lato"/>
              <a:sym typeface="Lato"/>
            </a:endParaRPr>
          </a:p>
          <a:p>
            <a:pPr indent="0" lvl="0" marL="0" rtl="0" algn="l">
              <a:lnSpc>
                <a:spcPct val="115000"/>
              </a:lnSpc>
              <a:spcBef>
                <a:spcPts val="1600"/>
              </a:spcBef>
              <a:spcAft>
                <a:spcPts val="0"/>
              </a:spcAft>
              <a:buNone/>
            </a:pPr>
            <a:r>
              <a:rPr lang="en" sz="1700">
                <a:solidFill>
                  <a:schemeClr val="lt1"/>
                </a:solidFill>
                <a:highlight>
                  <a:srgbClr val="1155CC"/>
                </a:highlight>
                <a:latin typeface="Lato"/>
                <a:ea typeface="Lato"/>
                <a:cs typeface="Lato"/>
                <a:sym typeface="Lato"/>
              </a:rPr>
              <a:t>Quiz Apps</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Quizlet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Kahoot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Moodle</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Forms </a:t>
            </a:r>
            <a:r>
              <a:rPr lang="en" sz="1500">
                <a:solidFill>
                  <a:schemeClr val="lt1"/>
                </a:solidFill>
                <a:latin typeface="Lato"/>
                <a:ea typeface="Lato"/>
                <a:cs typeface="Lato"/>
                <a:sym typeface="Lato"/>
              </a:rPr>
              <a:t>(Google)</a:t>
            </a:r>
            <a:endParaRPr sz="15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700">
                <a:solidFill>
                  <a:schemeClr val="lt1"/>
                </a:solidFill>
                <a:highlight>
                  <a:srgbClr val="1155CC"/>
                </a:highlight>
                <a:latin typeface="Lato"/>
                <a:ea typeface="Lato"/>
                <a:cs typeface="Lato"/>
                <a:sym typeface="Lato"/>
              </a:rPr>
              <a:t>Game Apps (Online)</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BingoBaker</a:t>
            </a:r>
            <a:endParaRPr>
              <a:latin typeface="Lato"/>
              <a:ea typeface="Lato"/>
              <a:cs typeface="Lato"/>
              <a:sym typeface="Lato"/>
            </a:endParaRPr>
          </a:p>
        </p:txBody>
      </p:sp>
      <p:pic>
        <p:nvPicPr>
          <p:cNvPr id="212" name="Google Shape;212;p23"/>
          <p:cNvPicPr preferRelativeResize="0"/>
          <p:nvPr/>
        </p:nvPicPr>
        <p:blipFill>
          <a:blip r:embed="rId3">
            <a:alphaModFix/>
          </a:blip>
          <a:stretch>
            <a:fillRect/>
          </a:stretch>
        </p:blipFill>
        <p:spPr>
          <a:xfrm>
            <a:off x="2008975" y="1227875"/>
            <a:ext cx="1792711" cy="1343877"/>
          </a:xfrm>
          <a:prstGeom prst="rect">
            <a:avLst/>
          </a:prstGeom>
          <a:noFill/>
          <a:ln>
            <a:noFill/>
          </a:ln>
        </p:spPr>
      </p:pic>
      <p:pic>
        <p:nvPicPr>
          <p:cNvPr id="213" name="Google Shape;213;p23"/>
          <p:cNvPicPr preferRelativeResize="0"/>
          <p:nvPr/>
        </p:nvPicPr>
        <p:blipFill rotWithShape="1">
          <a:blip r:embed="rId4">
            <a:alphaModFix/>
          </a:blip>
          <a:srcRect b="8609" l="0" r="7740" t="0"/>
          <a:stretch/>
        </p:blipFill>
        <p:spPr>
          <a:xfrm>
            <a:off x="2398350" y="3024250"/>
            <a:ext cx="2667725" cy="1486375"/>
          </a:xfrm>
          <a:prstGeom prst="rect">
            <a:avLst/>
          </a:prstGeom>
          <a:noFill/>
          <a:ln>
            <a:noFill/>
          </a:ln>
        </p:spPr>
      </p:pic>
      <p:pic>
        <p:nvPicPr>
          <p:cNvPr id="214" name="Google Shape;214;p23"/>
          <p:cNvPicPr preferRelativeResize="0"/>
          <p:nvPr/>
        </p:nvPicPr>
        <p:blipFill rotWithShape="1">
          <a:blip r:embed="rId5">
            <a:alphaModFix/>
          </a:blip>
          <a:srcRect b="7654" l="0" r="0" t="9323"/>
          <a:stretch/>
        </p:blipFill>
        <p:spPr>
          <a:xfrm>
            <a:off x="3912911" y="1227875"/>
            <a:ext cx="2061599" cy="1626276"/>
          </a:xfrm>
          <a:prstGeom prst="rect">
            <a:avLst/>
          </a:prstGeom>
          <a:noFill/>
          <a:ln>
            <a:noFill/>
          </a:ln>
        </p:spPr>
      </p:pic>
      <p:pic>
        <p:nvPicPr>
          <p:cNvPr id="215" name="Google Shape;215;p23"/>
          <p:cNvPicPr preferRelativeResize="0"/>
          <p:nvPr/>
        </p:nvPicPr>
        <p:blipFill rotWithShape="1">
          <a:blip r:embed="rId6">
            <a:alphaModFix/>
          </a:blip>
          <a:srcRect b="0" l="10222" r="12913" t="9901"/>
          <a:stretch/>
        </p:blipFill>
        <p:spPr>
          <a:xfrm>
            <a:off x="6024400" y="1773427"/>
            <a:ext cx="2985199" cy="29417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1297500"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to enhance learning/sharing</a:t>
            </a:r>
            <a:endParaRPr i="1" sz="1900"/>
          </a:p>
        </p:txBody>
      </p:sp>
      <p:sp>
        <p:nvSpPr>
          <p:cNvPr id="221" name="Google Shape;221;p24"/>
          <p:cNvSpPr txBox="1"/>
          <p:nvPr/>
        </p:nvSpPr>
        <p:spPr>
          <a:xfrm>
            <a:off x="1199025" y="1227875"/>
            <a:ext cx="2622300" cy="359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700">
                <a:solidFill>
                  <a:schemeClr val="lt1"/>
                </a:solidFill>
                <a:highlight>
                  <a:srgbClr val="1155CC"/>
                </a:highlight>
                <a:latin typeface="Lato"/>
                <a:ea typeface="Lato"/>
                <a:cs typeface="Lato"/>
                <a:sym typeface="Lato"/>
              </a:rPr>
              <a:t>Organizational Apps</a:t>
            </a:r>
            <a:br>
              <a:rPr lang="en" sz="1700">
                <a:solidFill>
                  <a:schemeClr val="lt1"/>
                </a:solidFill>
                <a:highlight>
                  <a:srgbClr val="1155CC"/>
                </a:highlight>
                <a:latin typeface="Lato"/>
                <a:ea typeface="Lato"/>
                <a:cs typeface="Lato"/>
                <a:sym typeface="Lato"/>
              </a:rPr>
            </a:br>
            <a:r>
              <a:rPr lang="en" sz="1700">
                <a:solidFill>
                  <a:schemeClr val="lt1"/>
                </a:solidFill>
                <a:latin typeface="Lato"/>
                <a:ea typeface="Lato"/>
                <a:cs typeface="Lato"/>
                <a:sym typeface="Lato"/>
              </a:rPr>
              <a:t>Trello</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Slack</a:t>
            </a:r>
            <a:endParaRPr>
              <a:latin typeface="Lato"/>
              <a:ea typeface="Lato"/>
              <a:cs typeface="Lato"/>
              <a:sym typeface="Lato"/>
            </a:endParaRPr>
          </a:p>
        </p:txBody>
      </p:sp>
      <p:pic>
        <p:nvPicPr>
          <p:cNvPr id="222" name="Google Shape;222;p24"/>
          <p:cNvPicPr preferRelativeResize="0"/>
          <p:nvPr/>
        </p:nvPicPr>
        <p:blipFill>
          <a:blip r:embed="rId3">
            <a:alphaModFix/>
          </a:blip>
          <a:stretch>
            <a:fillRect/>
          </a:stretch>
        </p:blipFill>
        <p:spPr>
          <a:xfrm>
            <a:off x="3821325" y="1357875"/>
            <a:ext cx="5017874" cy="2094576"/>
          </a:xfrm>
          <a:prstGeom prst="rect">
            <a:avLst/>
          </a:prstGeom>
          <a:noFill/>
          <a:ln>
            <a:noFill/>
          </a:ln>
        </p:spPr>
      </p:pic>
      <p:pic>
        <p:nvPicPr>
          <p:cNvPr id="223" name="Google Shape;223;p24"/>
          <p:cNvPicPr preferRelativeResize="0"/>
          <p:nvPr/>
        </p:nvPicPr>
        <p:blipFill>
          <a:blip r:embed="rId4">
            <a:alphaModFix/>
          </a:blip>
          <a:stretch>
            <a:fillRect/>
          </a:stretch>
        </p:blipFill>
        <p:spPr>
          <a:xfrm>
            <a:off x="3696500" y="1368000"/>
            <a:ext cx="3557038" cy="3596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xit" presetID="1" presetSubtype="0">
                                  <p:stCondLst>
                                    <p:cond delay="0"/>
                                  </p:stCondLst>
                                  <p:childTnLst>
                                    <p:set>
                                      <p:cBhvr>
                                        <p:cTn dur="1" fill="hold">
                                          <p:stCondLst>
                                            <p:cond delay="1000"/>
                                          </p:stCondLst>
                                        </p:cTn>
                                        <p:tgtEl>
                                          <p:spTgt spid="2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1297500" y="3137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Apps</a:t>
            </a:r>
            <a:br>
              <a:rPr lang="en"/>
            </a:br>
            <a:r>
              <a:rPr i="1" lang="en" sz="2300"/>
              <a:t>………….</a:t>
            </a:r>
            <a:r>
              <a:rPr i="1" lang="en" sz="1900"/>
              <a:t>to enhance learning/sharing</a:t>
            </a:r>
            <a:endParaRPr i="1" sz="1900"/>
          </a:p>
        </p:txBody>
      </p:sp>
      <p:sp>
        <p:nvSpPr>
          <p:cNvPr id="229" name="Google Shape;229;p25"/>
          <p:cNvSpPr txBox="1"/>
          <p:nvPr/>
        </p:nvSpPr>
        <p:spPr>
          <a:xfrm>
            <a:off x="1199025" y="1227875"/>
            <a:ext cx="6835500" cy="221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lt1"/>
                </a:solidFill>
                <a:highlight>
                  <a:srgbClr val="1155CC"/>
                </a:highlight>
                <a:latin typeface="Lato"/>
                <a:ea typeface="Lato"/>
                <a:cs typeface="Lato"/>
                <a:sym typeface="Lato"/>
              </a:rPr>
              <a:t>Presentation Apps</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Pear deck</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Microsoft Powerpoint</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Google Slides (what we are using)</a:t>
            </a:r>
            <a:br>
              <a:rPr lang="en" sz="1700">
                <a:solidFill>
                  <a:schemeClr val="lt1"/>
                </a:solidFill>
                <a:latin typeface="Lato"/>
                <a:ea typeface="Lato"/>
                <a:cs typeface="Lato"/>
                <a:sym typeface="Lato"/>
              </a:rPr>
            </a:br>
            <a:r>
              <a:rPr lang="en" sz="1700">
                <a:solidFill>
                  <a:schemeClr val="lt1"/>
                </a:solidFill>
                <a:latin typeface="Lato"/>
                <a:ea typeface="Lato"/>
                <a:cs typeface="Lato"/>
                <a:sym typeface="Lato"/>
              </a:rPr>
              <a:t>Prezi (presentations, videos, &amp; infographics/social media posts)</a:t>
            </a:r>
            <a:endParaRPr sz="1700">
              <a:solidFill>
                <a:schemeClr val="lt1"/>
              </a:solidFill>
              <a:latin typeface="Lato"/>
              <a:ea typeface="Lato"/>
              <a:cs typeface="Lato"/>
              <a:sym typeface="Lato"/>
            </a:endParaRPr>
          </a:p>
          <a:p>
            <a:pPr indent="0" lvl="0" marL="0" rtl="0" algn="l">
              <a:lnSpc>
                <a:spcPct val="115000"/>
              </a:lnSpc>
              <a:spcBef>
                <a:spcPts val="1600"/>
              </a:spcBef>
              <a:spcAft>
                <a:spcPts val="1600"/>
              </a:spcAft>
              <a:buNone/>
            </a:pPr>
            <a:r>
              <a:rPr lang="en" sz="1700">
                <a:solidFill>
                  <a:schemeClr val="lt1"/>
                </a:solidFill>
                <a:highlight>
                  <a:srgbClr val="1155CC"/>
                </a:highlight>
                <a:latin typeface="Lato"/>
                <a:ea typeface="Lato"/>
                <a:cs typeface="Lato"/>
                <a:sym typeface="Lato"/>
              </a:rPr>
              <a:t>Videos</a:t>
            </a:r>
            <a:r>
              <a:rPr lang="en" sz="1700">
                <a:solidFill>
                  <a:schemeClr val="lt1"/>
                </a:solidFill>
                <a:latin typeface="Lato"/>
                <a:ea typeface="Lato"/>
                <a:cs typeface="Lato"/>
                <a:sym typeface="Lato"/>
              </a:rPr>
              <a:t>:  Formed,  Youtube, Vimeo</a:t>
            </a:r>
            <a:endParaRPr sz="1700">
              <a:solidFill>
                <a:schemeClr val="lt1"/>
              </a:solidFill>
              <a:latin typeface="Lato"/>
              <a:ea typeface="Lato"/>
              <a:cs typeface="Lato"/>
              <a:sym typeface="Lato"/>
            </a:endParaRPr>
          </a:p>
        </p:txBody>
      </p:sp>
      <p:pic>
        <p:nvPicPr>
          <p:cNvPr id="230" name="Google Shape;230;p25"/>
          <p:cNvPicPr preferRelativeResize="0"/>
          <p:nvPr/>
        </p:nvPicPr>
        <p:blipFill>
          <a:blip r:embed="rId3">
            <a:alphaModFix/>
          </a:blip>
          <a:stretch>
            <a:fillRect/>
          </a:stretch>
        </p:blipFill>
        <p:spPr>
          <a:xfrm>
            <a:off x="1297496" y="3594046"/>
            <a:ext cx="1823275" cy="1213300"/>
          </a:xfrm>
          <a:prstGeom prst="rect">
            <a:avLst/>
          </a:prstGeom>
          <a:noFill/>
          <a:ln>
            <a:noFill/>
          </a:ln>
        </p:spPr>
      </p:pic>
      <p:sp>
        <p:nvSpPr>
          <p:cNvPr id="231" name="Google Shape;231;p25"/>
          <p:cNvSpPr txBox="1"/>
          <p:nvPr/>
        </p:nvSpPr>
        <p:spPr>
          <a:xfrm>
            <a:off x="3238500" y="3608300"/>
            <a:ext cx="5177100" cy="12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E599"/>
                </a:solidFill>
                <a:latin typeface="Lato"/>
                <a:ea typeface="Lato"/>
                <a:cs typeface="Lato"/>
                <a:sym typeface="Lato"/>
              </a:rPr>
              <a:t>Let your technology work for you, not vice versa! </a:t>
            </a:r>
            <a:endParaRPr>
              <a:solidFill>
                <a:srgbClr val="FFE599"/>
              </a:solidFill>
              <a:latin typeface="Lato"/>
              <a:ea typeface="Lato"/>
              <a:cs typeface="Lato"/>
              <a:sym typeface="Lato"/>
            </a:endParaRPr>
          </a:p>
          <a:p>
            <a:pPr indent="0" lvl="0" marL="0" rtl="0" algn="l">
              <a:spcBef>
                <a:spcPts val="0"/>
              </a:spcBef>
              <a:spcAft>
                <a:spcPts val="0"/>
              </a:spcAft>
              <a:buNone/>
            </a:pPr>
            <a:br>
              <a:rPr lang="en">
                <a:solidFill>
                  <a:srgbClr val="FFE599"/>
                </a:solidFill>
                <a:latin typeface="Lato"/>
                <a:ea typeface="Lato"/>
                <a:cs typeface="Lato"/>
                <a:sym typeface="Lato"/>
              </a:rPr>
            </a:br>
            <a:r>
              <a:rPr lang="en">
                <a:solidFill>
                  <a:srgbClr val="FFE599"/>
                </a:solidFill>
                <a:latin typeface="Lato"/>
                <a:ea typeface="Lato"/>
                <a:cs typeface="Lato"/>
                <a:sym typeface="Lato"/>
              </a:rPr>
              <a:t>Have clear objectives in mind about what you want to accomplish and how, then look for tools that can help you achieve it in innovative ways!</a:t>
            </a:r>
            <a:endParaRPr>
              <a:solidFill>
                <a:srgbClr val="FFE599"/>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ADDT’L RESOURCES</a:t>
            </a:r>
            <a:endParaRPr/>
          </a:p>
        </p:txBody>
      </p:sp>
      <p:sp>
        <p:nvSpPr>
          <p:cNvPr id="237" name="Google Shape;237;p26"/>
          <p:cNvSpPr txBox="1"/>
          <p:nvPr>
            <p:ph idx="1" type="body"/>
          </p:nvPr>
        </p:nvSpPr>
        <p:spPr>
          <a:xfrm>
            <a:off x="1088700" y="976975"/>
            <a:ext cx="7247700" cy="2922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1200"/>
              </a:spcBef>
              <a:spcAft>
                <a:spcPts val="0"/>
              </a:spcAft>
              <a:buClr>
                <a:schemeClr val="lt1"/>
              </a:buClr>
              <a:buSzPts val="1500"/>
              <a:buFont typeface="Lato"/>
              <a:buChar char="○"/>
            </a:pPr>
            <a:r>
              <a:rPr lang="en" sz="1500"/>
              <a:t>Apprentices in Faith (digital). </a:t>
            </a:r>
            <a:r>
              <a:rPr lang="en" sz="1500" u="sng">
                <a:solidFill>
                  <a:schemeClr val="hlink"/>
                </a:solidFill>
                <a:hlinkClick r:id="rId3"/>
              </a:rPr>
              <a:t>http://apprenticesinfaith.com/</a:t>
            </a:r>
            <a:endParaRPr sz="1500"/>
          </a:p>
          <a:p>
            <a:pPr indent="-323850" lvl="0" marL="457200" rtl="0" algn="l">
              <a:spcBef>
                <a:spcPts val="0"/>
              </a:spcBef>
              <a:spcAft>
                <a:spcPts val="0"/>
              </a:spcAft>
              <a:buClr>
                <a:schemeClr val="lt1"/>
              </a:buClr>
              <a:buSzPts val="1500"/>
              <a:buFont typeface="Lato"/>
              <a:buChar char="○"/>
            </a:pPr>
            <a:r>
              <a:rPr lang="en" sz="1500"/>
              <a:t>Journey of Faith (English subscription available now. Bilingual digital will be available in Sep. 2020).  Appropriate for Children, Teen, and Adults. </a:t>
            </a:r>
            <a:endParaRPr sz="1500"/>
          </a:p>
          <a:p>
            <a:pPr indent="-323850" lvl="0" marL="457200" rtl="0" algn="l">
              <a:spcBef>
                <a:spcPts val="0"/>
              </a:spcBef>
              <a:spcAft>
                <a:spcPts val="0"/>
              </a:spcAft>
              <a:buClr>
                <a:schemeClr val="lt1"/>
              </a:buClr>
              <a:buSzPts val="1500"/>
              <a:buFont typeface="Arial"/>
              <a:buChar char="○"/>
            </a:pPr>
            <a:r>
              <a:rPr lang="en" sz="1500"/>
              <a:t>LTP Training Videos: </a:t>
            </a:r>
            <a:r>
              <a:rPr lang="en" sz="1500" u="sng">
                <a:solidFill>
                  <a:schemeClr val="accent5"/>
                </a:solidFill>
                <a:hlinkClick r:id="rId4">
                  <a:extLst>
                    <a:ext uri="{A12FA001-AC4F-418D-AE19-62706E023703}">
                      <ahyp:hlinkClr val="tx"/>
                    </a:ext>
                  </a:extLst>
                </a:hlinkClick>
              </a:rPr>
              <a:t>www.catechumeneon.org</a:t>
            </a:r>
            <a:r>
              <a:rPr lang="en" sz="1500"/>
              <a:t> </a:t>
            </a:r>
            <a:endParaRPr sz="1500"/>
          </a:p>
          <a:p>
            <a:pPr indent="-323850" lvl="1" marL="914400" rtl="0" algn="l">
              <a:spcBef>
                <a:spcPts val="0"/>
              </a:spcBef>
              <a:spcAft>
                <a:spcPts val="0"/>
              </a:spcAft>
              <a:buClr>
                <a:schemeClr val="lt1"/>
              </a:buClr>
              <a:buSzPts val="1500"/>
              <a:buFont typeface="Arial"/>
              <a:buChar char="○"/>
            </a:pPr>
            <a:r>
              <a:rPr lang="en" sz="1500"/>
              <a:t>Using Technology in Catechumenal ministry</a:t>
            </a:r>
            <a:endParaRPr sz="1500"/>
          </a:p>
          <a:p>
            <a:pPr indent="-317500" lvl="0" marL="457200" rtl="0" algn="l">
              <a:spcBef>
                <a:spcPts val="0"/>
              </a:spcBef>
              <a:spcAft>
                <a:spcPts val="0"/>
              </a:spcAft>
              <a:buClr>
                <a:schemeClr val="lt1"/>
              </a:buClr>
              <a:buSzPts val="1400"/>
              <a:buFont typeface="Lato"/>
              <a:buChar char="○"/>
            </a:pPr>
            <a:r>
              <a:rPr lang="en" sz="1500"/>
              <a:t>Breaking Open the Word: </a:t>
            </a:r>
            <a:r>
              <a:rPr lang="en" sz="1500" u="sng">
                <a:solidFill>
                  <a:schemeClr val="accent5"/>
                </a:solidFill>
              </a:rPr>
              <a:t> </a:t>
            </a:r>
            <a:r>
              <a:rPr lang="en" sz="1500" u="sng">
                <a:solidFill>
                  <a:schemeClr val="accent5"/>
                </a:solidFill>
                <a:hlinkClick r:id="rId5">
                  <a:extLst>
                    <a:ext uri="{A12FA001-AC4F-418D-AE19-62706E023703}">
                      <ahyp:hlinkClr val="tx"/>
                    </a:ext>
                  </a:extLst>
                </a:hlinkClick>
              </a:rPr>
              <a:t>https://livingspace.sacredspace.ie/</a:t>
            </a:r>
            <a:endParaRPr sz="1500"/>
          </a:p>
          <a:p>
            <a:pPr indent="-323850" lvl="0" marL="457200" rtl="0" algn="l">
              <a:spcBef>
                <a:spcPts val="0"/>
              </a:spcBef>
              <a:spcAft>
                <a:spcPts val="0"/>
              </a:spcAft>
              <a:buClr>
                <a:schemeClr val="lt1"/>
              </a:buClr>
              <a:buSzPts val="1500"/>
              <a:buFont typeface="Arial"/>
              <a:buChar char="○"/>
            </a:pPr>
            <a:r>
              <a:rPr lang="en" sz="1500"/>
              <a:t>Praying the Scriptures/Sunday Celebrations  (RCL Benziger)- Available in English &amp; Spanish</a:t>
            </a:r>
            <a:endParaRPr sz="1500"/>
          </a:p>
          <a:p>
            <a:pPr indent="-323850" lvl="0" marL="457200" rtl="0" algn="l">
              <a:spcBef>
                <a:spcPts val="0"/>
              </a:spcBef>
              <a:spcAft>
                <a:spcPts val="0"/>
              </a:spcAft>
              <a:buClr>
                <a:schemeClr val="lt1"/>
              </a:buClr>
              <a:buSzPts val="1500"/>
              <a:buFont typeface="Arial"/>
              <a:buChar char="○"/>
            </a:pPr>
            <a:r>
              <a:rPr lang="en" sz="1500"/>
              <a:t>Teachers Pay Teachers: Cheap and free resources (avail. in digital &amp; print)</a:t>
            </a:r>
            <a:endParaRPr sz="1500"/>
          </a:p>
          <a:p>
            <a:pPr indent="-323850" lvl="0" marL="457200" rtl="0" algn="l">
              <a:spcBef>
                <a:spcPts val="0"/>
              </a:spcBef>
              <a:spcAft>
                <a:spcPts val="0"/>
              </a:spcAft>
              <a:buClr>
                <a:schemeClr val="lt1"/>
              </a:buClr>
              <a:buSzPts val="1500"/>
              <a:buFont typeface="Arial"/>
              <a:buChar char="○"/>
            </a:pPr>
            <a:r>
              <a:rPr lang="en" sz="1500"/>
              <a:t>Holy Heroes.com</a:t>
            </a:r>
            <a:endParaRPr sz="1500">
              <a:solidFill>
                <a:srgbClr val="00FFFF"/>
              </a:solidFill>
            </a:endParaRPr>
          </a:p>
          <a:p>
            <a:pPr indent="0" lvl="0" marL="0" rtl="0" algn="l">
              <a:spcBef>
                <a:spcPts val="1200"/>
              </a:spcBef>
              <a:spcAft>
                <a:spcPts val="1200"/>
              </a:spcAft>
              <a:buNone/>
            </a:pPr>
            <a:r>
              <a:t/>
            </a:r>
            <a:endParaRPr sz="1500"/>
          </a:p>
        </p:txBody>
      </p:sp>
      <p:pic>
        <p:nvPicPr>
          <p:cNvPr id="238" name="Google Shape;238;p26"/>
          <p:cNvPicPr preferRelativeResize="0"/>
          <p:nvPr/>
        </p:nvPicPr>
        <p:blipFill>
          <a:blip r:embed="rId6">
            <a:alphaModFix/>
          </a:blip>
          <a:stretch>
            <a:fillRect/>
          </a:stretch>
        </p:blipFill>
        <p:spPr>
          <a:xfrm>
            <a:off x="1352925" y="4178138"/>
            <a:ext cx="438025" cy="438025"/>
          </a:xfrm>
          <a:prstGeom prst="rect">
            <a:avLst/>
          </a:prstGeom>
          <a:noFill/>
          <a:ln>
            <a:noFill/>
          </a:ln>
        </p:spPr>
      </p:pic>
      <p:sp>
        <p:nvSpPr>
          <p:cNvPr id="239" name="Google Shape;239;p26"/>
          <p:cNvSpPr txBox="1"/>
          <p:nvPr/>
        </p:nvSpPr>
        <p:spPr>
          <a:xfrm>
            <a:off x="1790950" y="4161800"/>
            <a:ext cx="4179900" cy="4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500">
                <a:solidFill>
                  <a:srgbClr val="00FFFF"/>
                </a:solidFill>
                <a:latin typeface="Lato"/>
                <a:ea typeface="Lato"/>
                <a:cs typeface="Lato"/>
                <a:sym typeface="Lato"/>
              </a:rPr>
              <a:t>What other resources are you using?</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Networking</a:t>
            </a:r>
            <a:endParaRPr/>
          </a:p>
        </p:txBody>
      </p:sp>
      <p:sp>
        <p:nvSpPr>
          <p:cNvPr id="245" name="Google Shape;245;p27"/>
          <p:cNvSpPr txBox="1"/>
          <p:nvPr>
            <p:ph idx="1" type="body"/>
          </p:nvPr>
        </p:nvSpPr>
        <p:spPr>
          <a:xfrm>
            <a:off x="1297500" y="13078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Other                 s:</a:t>
            </a:r>
            <a:endParaRPr sz="1400"/>
          </a:p>
          <a:p>
            <a:pPr indent="0" lvl="0" marL="0" rtl="0" algn="l">
              <a:spcBef>
                <a:spcPts val="1600"/>
              </a:spcBef>
              <a:spcAft>
                <a:spcPts val="0"/>
              </a:spcAft>
              <a:buNone/>
            </a:pPr>
            <a:r>
              <a:rPr lang="en" sz="1400"/>
              <a:t>Scheduling and doing your interviews? </a:t>
            </a:r>
            <a:endParaRPr sz="1400"/>
          </a:p>
          <a:p>
            <a:pPr indent="0" lvl="0" marL="0" rtl="0" algn="l">
              <a:spcBef>
                <a:spcPts val="1600"/>
              </a:spcBef>
              <a:spcAft>
                <a:spcPts val="0"/>
              </a:spcAft>
              <a:buNone/>
            </a:pPr>
            <a:r>
              <a:rPr lang="en" sz="1400"/>
              <a:t>Are your catechists on board?</a:t>
            </a:r>
            <a:endParaRPr sz="1400"/>
          </a:p>
          <a:p>
            <a:pPr indent="0" lvl="0" marL="0" rtl="0" algn="l">
              <a:spcBef>
                <a:spcPts val="1600"/>
              </a:spcBef>
              <a:spcAft>
                <a:spcPts val="0"/>
              </a:spcAft>
              <a:buNone/>
            </a:pPr>
            <a:r>
              <a:rPr lang="en" sz="1400"/>
              <a:t>How are you organizing your sessions?  Is anyone using breakout rooms?</a:t>
            </a:r>
            <a:endParaRPr sz="1400"/>
          </a:p>
          <a:p>
            <a:pPr indent="0" lvl="0" marL="0" rtl="0" algn="l">
              <a:spcBef>
                <a:spcPts val="1600"/>
              </a:spcBef>
              <a:spcAft>
                <a:spcPts val="0"/>
              </a:spcAft>
              <a:buNone/>
            </a:pPr>
            <a:r>
              <a:rPr lang="en" sz="1400"/>
              <a:t>Share the format of your session.</a:t>
            </a:r>
            <a:endParaRPr sz="1400"/>
          </a:p>
          <a:p>
            <a:pPr indent="0" lvl="0" marL="0" rtl="0" algn="l">
              <a:spcBef>
                <a:spcPts val="1600"/>
              </a:spcBef>
              <a:spcAft>
                <a:spcPts val="1600"/>
              </a:spcAft>
              <a:buNone/>
            </a:pPr>
            <a:r>
              <a:t/>
            </a:r>
            <a:endParaRPr sz="1400"/>
          </a:p>
        </p:txBody>
      </p:sp>
      <p:pic>
        <p:nvPicPr>
          <p:cNvPr id="246" name="Google Shape;246;p27"/>
          <p:cNvPicPr preferRelativeResize="0"/>
          <p:nvPr/>
        </p:nvPicPr>
        <p:blipFill>
          <a:blip r:embed="rId3">
            <a:alphaModFix/>
          </a:blip>
          <a:stretch>
            <a:fillRect/>
          </a:stretch>
        </p:blipFill>
        <p:spPr>
          <a:xfrm>
            <a:off x="2002850" y="1253388"/>
            <a:ext cx="438025" cy="438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Catechesis is here to stay</a:t>
            </a:r>
            <a:endParaRPr/>
          </a:p>
        </p:txBody>
      </p:sp>
      <p:sp>
        <p:nvSpPr>
          <p:cNvPr id="141" name="Google Shape;141;p14"/>
          <p:cNvSpPr txBox="1"/>
          <p:nvPr>
            <p:ph idx="1" type="body"/>
          </p:nvPr>
        </p:nvSpPr>
        <p:spPr>
          <a:xfrm>
            <a:off x="1297500" y="905750"/>
            <a:ext cx="7038900" cy="2477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t>The digital environment is characteristic of the contemporary world . . . It is no longer merely a question of ‘using’ instruments of communication, but of living in a highly digitized culture that has profound impact on ideas of time and space, on our self-understanding, our understanding of others and the world, and our ability to communicate, learn, be informed, and enter into relationships with others.</a:t>
            </a:r>
            <a:endParaRPr sz="1500"/>
          </a:p>
          <a:p>
            <a:pPr indent="0" lvl="0" marL="0" rtl="0" algn="l">
              <a:spcBef>
                <a:spcPts val="1200"/>
              </a:spcBef>
              <a:spcAft>
                <a:spcPts val="0"/>
              </a:spcAft>
              <a:buNone/>
            </a:pPr>
            <a:r>
              <a:rPr lang="en" sz="1500"/>
              <a:t>Christus Vivit 86</a:t>
            </a:r>
            <a:endParaRPr sz="1500"/>
          </a:p>
          <a:p>
            <a:pPr indent="0" lvl="0" marL="0" rtl="0" algn="l">
              <a:spcBef>
                <a:spcPts val="1200"/>
              </a:spcBef>
              <a:spcAft>
                <a:spcPts val="1600"/>
              </a:spcAft>
              <a:buNone/>
            </a:pPr>
            <a:r>
              <a:t/>
            </a:r>
            <a:endParaRPr/>
          </a:p>
        </p:txBody>
      </p:sp>
      <p:sp>
        <p:nvSpPr>
          <p:cNvPr id="142" name="Google Shape;142;p14"/>
          <p:cNvSpPr txBox="1"/>
          <p:nvPr/>
        </p:nvSpPr>
        <p:spPr>
          <a:xfrm>
            <a:off x="1351350" y="3182775"/>
            <a:ext cx="6931200" cy="11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u="sng">
                <a:solidFill>
                  <a:srgbClr val="FFE599"/>
                </a:solidFill>
                <a:latin typeface="Lato"/>
                <a:ea typeface="Lato"/>
                <a:cs typeface="Lato"/>
                <a:sym typeface="Lato"/>
                <a:hlinkClick r:id="rId3">
                  <a:extLst>
                    <a:ext uri="{A12FA001-AC4F-418D-AE19-62706E023703}">
                      <ahyp:hlinkClr val="tx"/>
                    </a:ext>
                  </a:extLst>
                </a:hlinkClick>
              </a:rPr>
              <a:t>Microsoft Teams</a:t>
            </a:r>
            <a:r>
              <a:rPr lang="en">
                <a:solidFill>
                  <a:srgbClr val="FFE599"/>
                </a:solidFill>
                <a:latin typeface="Lato"/>
                <a:ea typeface="Lato"/>
                <a:cs typeface="Lato"/>
                <a:sym typeface="Lato"/>
              </a:rPr>
              <a:t>, for example, jumped  from 20 million users in January this year to 44 million in March. The number of individuals using Zoom for video and audio meetings, meanwhile, has leapt from 10 million in December 2019 to 300 million four months later. Computer Weekly</a:t>
            </a:r>
            <a:endParaRPr>
              <a:solidFill>
                <a:srgbClr val="00FFFF"/>
              </a:solidFill>
              <a:latin typeface="Lato"/>
              <a:ea typeface="Lato"/>
              <a:cs typeface="Lato"/>
              <a:sym typeface="Lato"/>
            </a:endParaRPr>
          </a:p>
        </p:txBody>
      </p:sp>
      <p:pic>
        <p:nvPicPr>
          <p:cNvPr id="143" name="Google Shape;143;p14"/>
          <p:cNvPicPr preferRelativeResize="0"/>
          <p:nvPr/>
        </p:nvPicPr>
        <p:blipFill>
          <a:blip r:embed="rId4">
            <a:alphaModFix/>
          </a:blip>
          <a:stretch>
            <a:fillRect/>
          </a:stretch>
        </p:blipFill>
        <p:spPr>
          <a:xfrm>
            <a:off x="1446500" y="4481388"/>
            <a:ext cx="438025" cy="438025"/>
          </a:xfrm>
          <a:prstGeom prst="rect">
            <a:avLst/>
          </a:prstGeom>
          <a:noFill/>
          <a:ln>
            <a:noFill/>
          </a:ln>
        </p:spPr>
      </p:pic>
      <p:sp>
        <p:nvSpPr>
          <p:cNvPr id="144" name="Google Shape;144;p14"/>
          <p:cNvSpPr txBox="1"/>
          <p:nvPr/>
        </p:nvSpPr>
        <p:spPr>
          <a:xfrm>
            <a:off x="1923850" y="4521300"/>
            <a:ext cx="5118600" cy="35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50">
                <a:solidFill>
                  <a:srgbClr val="00FFFF"/>
                </a:solidFill>
                <a:latin typeface="Lato"/>
                <a:ea typeface="Lato"/>
                <a:cs typeface="Lato"/>
                <a:sym typeface="Lato"/>
              </a:rPr>
              <a:t>Do you plan </a:t>
            </a:r>
            <a:r>
              <a:rPr lang="en" sz="1450">
                <a:solidFill>
                  <a:srgbClr val="00FFFF"/>
                </a:solidFill>
                <a:latin typeface="Lato"/>
                <a:ea typeface="Lato"/>
                <a:cs typeface="Lato"/>
                <a:sym typeface="Lato"/>
              </a:rPr>
              <a:t> to continue with a virtual RCIA?</a:t>
            </a:r>
            <a:endParaRPr sz="1450">
              <a:solidFill>
                <a:srgbClr val="00FFFF"/>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1101025" y="393750"/>
            <a:ext cx="72354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are our brains wired for constant technology?</a:t>
            </a:r>
            <a:endParaRPr/>
          </a:p>
        </p:txBody>
      </p:sp>
      <p:sp>
        <p:nvSpPr>
          <p:cNvPr id="150" name="Google Shape;150;p15"/>
          <p:cNvSpPr txBox="1"/>
          <p:nvPr>
            <p:ph idx="1" type="body"/>
          </p:nvPr>
        </p:nvSpPr>
        <p:spPr>
          <a:xfrm>
            <a:off x="1101025" y="1028525"/>
            <a:ext cx="4523700" cy="3305400"/>
          </a:xfrm>
          <a:prstGeom prst="rect">
            <a:avLst/>
          </a:prstGeom>
        </p:spPr>
        <p:txBody>
          <a:bodyPr anchorCtr="0" anchor="t" bIns="91425" lIns="91425" spcFirstLastPara="1" rIns="91425" wrap="square" tIns="91425">
            <a:noAutofit/>
          </a:bodyPr>
          <a:lstStyle/>
          <a:p>
            <a:pPr indent="0" lvl="0" marL="0" rtl="0" algn="l">
              <a:lnSpc>
                <a:spcPct val="100000"/>
              </a:lnSpc>
              <a:spcBef>
                <a:spcPts val="1800"/>
              </a:spcBef>
              <a:spcAft>
                <a:spcPts val="0"/>
              </a:spcAft>
              <a:buNone/>
            </a:pPr>
            <a:r>
              <a:rPr lang="en" sz="1450">
                <a:solidFill>
                  <a:srgbClr val="FFFFFF"/>
                </a:solidFill>
              </a:rPr>
              <a:t>The challenge is that people who are used to having the boundaries between their work and home life more clearly defined are finding the two blurring together more and more, not least as “people think you’re always on”.</a:t>
            </a:r>
            <a:endParaRPr sz="1450">
              <a:solidFill>
                <a:srgbClr val="FFFFFF"/>
              </a:solidFill>
            </a:endParaRPr>
          </a:p>
          <a:p>
            <a:pPr indent="0" lvl="0" marL="0" rtl="0" algn="l">
              <a:lnSpc>
                <a:spcPct val="100000"/>
              </a:lnSpc>
              <a:spcBef>
                <a:spcPts val="1800"/>
              </a:spcBef>
              <a:spcAft>
                <a:spcPts val="0"/>
              </a:spcAft>
              <a:buNone/>
            </a:pPr>
            <a:r>
              <a:rPr lang="en" sz="1450">
                <a:solidFill>
                  <a:srgbClr val="FFFFFF"/>
                </a:solidFill>
              </a:rPr>
              <a:t>Another related consideration involves the small, daily interactions with colleagues that fail to take place in a remote setting. Such interactions are not only important socially, but also provide people with crucial breaks to give their brains time to absorb and consolidate information, thereby preventing exhaustion.</a:t>
            </a:r>
            <a:endParaRPr sz="1350">
              <a:solidFill>
                <a:srgbClr val="666666"/>
              </a:solidFill>
              <a:latin typeface="Arial"/>
              <a:ea typeface="Arial"/>
              <a:cs typeface="Arial"/>
              <a:sym typeface="Arial"/>
            </a:endParaRPr>
          </a:p>
          <a:p>
            <a:pPr indent="0" lvl="0" marL="0" rtl="0" algn="l">
              <a:lnSpc>
                <a:spcPct val="100000"/>
              </a:lnSpc>
              <a:spcBef>
                <a:spcPts val="1800"/>
              </a:spcBef>
              <a:spcAft>
                <a:spcPts val="0"/>
              </a:spcAft>
              <a:buNone/>
            </a:pPr>
            <a:r>
              <a:t/>
            </a:r>
            <a:endParaRPr sz="1350">
              <a:solidFill>
                <a:srgbClr val="666666"/>
              </a:solidFill>
              <a:latin typeface="Arial"/>
              <a:ea typeface="Arial"/>
              <a:cs typeface="Arial"/>
              <a:sym typeface="Arial"/>
            </a:endParaRPr>
          </a:p>
          <a:p>
            <a:pPr indent="0" lvl="0" marL="0" rtl="0" algn="l">
              <a:lnSpc>
                <a:spcPct val="100000"/>
              </a:lnSpc>
              <a:spcBef>
                <a:spcPts val="1800"/>
              </a:spcBef>
              <a:spcAft>
                <a:spcPts val="1600"/>
              </a:spcAft>
              <a:buNone/>
            </a:pPr>
            <a:r>
              <a:t/>
            </a:r>
            <a:endParaRPr/>
          </a:p>
        </p:txBody>
      </p:sp>
      <p:pic>
        <p:nvPicPr>
          <p:cNvPr id="151" name="Google Shape;151;p15"/>
          <p:cNvPicPr preferRelativeResize="0"/>
          <p:nvPr/>
        </p:nvPicPr>
        <p:blipFill>
          <a:blip r:embed="rId3">
            <a:alphaModFix/>
          </a:blip>
          <a:stretch>
            <a:fillRect/>
          </a:stretch>
        </p:blipFill>
        <p:spPr>
          <a:xfrm>
            <a:off x="5679375" y="1307850"/>
            <a:ext cx="3214475" cy="2851550"/>
          </a:xfrm>
          <a:prstGeom prst="rect">
            <a:avLst/>
          </a:prstGeom>
          <a:noFill/>
          <a:ln>
            <a:noFill/>
          </a:ln>
        </p:spPr>
      </p:pic>
      <p:sp>
        <p:nvSpPr>
          <p:cNvPr id="152" name="Google Shape;152;p15"/>
          <p:cNvSpPr txBox="1"/>
          <p:nvPr/>
        </p:nvSpPr>
        <p:spPr>
          <a:xfrm>
            <a:off x="1654525" y="4333925"/>
            <a:ext cx="40248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00FFFF"/>
                </a:solidFill>
                <a:latin typeface="Lato"/>
                <a:ea typeface="Lato"/>
                <a:cs typeface="Lato"/>
                <a:sym typeface="Lato"/>
              </a:rPr>
              <a:t>Do you call your candidates, catechumen, and parishioners to check on them?</a:t>
            </a:r>
            <a:endParaRPr sz="1550">
              <a:solidFill>
                <a:schemeClr val="l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pic>
        <p:nvPicPr>
          <p:cNvPr id="153" name="Google Shape;153;p15"/>
          <p:cNvPicPr preferRelativeResize="0"/>
          <p:nvPr/>
        </p:nvPicPr>
        <p:blipFill>
          <a:blip r:embed="rId4">
            <a:alphaModFix/>
          </a:blip>
          <a:stretch>
            <a:fillRect/>
          </a:stretch>
        </p:blipFill>
        <p:spPr>
          <a:xfrm>
            <a:off x="1216500" y="4390913"/>
            <a:ext cx="438025" cy="4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 in Mind:  Zoom Fatigue is real</a:t>
            </a:r>
            <a:endParaRPr/>
          </a:p>
        </p:txBody>
      </p:sp>
      <p:sp>
        <p:nvSpPr>
          <p:cNvPr id="159" name="Google Shape;159;p16"/>
          <p:cNvSpPr txBox="1"/>
          <p:nvPr>
            <p:ph idx="1" type="body"/>
          </p:nvPr>
        </p:nvSpPr>
        <p:spPr>
          <a:xfrm>
            <a:off x="1363300" y="1239738"/>
            <a:ext cx="4109700" cy="1951500"/>
          </a:xfrm>
          <a:prstGeom prst="rect">
            <a:avLst/>
          </a:prstGeom>
        </p:spPr>
        <p:txBody>
          <a:bodyPr anchorCtr="0" anchor="t" bIns="91425" lIns="91425" spcFirstLastPara="1" rIns="91425" wrap="square" tIns="91425">
            <a:noAutofit/>
          </a:bodyPr>
          <a:lstStyle/>
          <a:p>
            <a:pPr indent="0" lvl="0" marL="0" rtl="0" algn="l">
              <a:lnSpc>
                <a:spcPct val="182272"/>
              </a:lnSpc>
              <a:spcBef>
                <a:spcPts val="1800"/>
              </a:spcBef>
              <a:spcAft>
                <a:spcPts val="1800"/>
              </a:spcAft>
              <a:buNone/>
            </a:pPr>
            <a:r>
              <a:rPr lang="en" sz="1450">
                <a:solidFill>
                  <a:srgbClr val="FFFFFF"/>
                </a:solidFill>
              </a:rPr>
              <a:t>A further challenge is so-called “</a:t>
            </a:r>
            <a:r>
              <a:rPr lang="en" sz="1450" u="sng">
                <a:solidFill>
                  <a:srgbClr val="FFFFFF"/>
                </a:solidFill>
                <a:hlinkClick r:id="rId3">
                  <a:extLst>
                    <a:ext uri="{A12FA001-AC4F-418D-AE19-62706E023703}">
                      <ahyp:hlinkClr val="tx"/>
                    </a:ext>
                  </a:extLst>
                </a:hlinkClick>
              </a:rPr>
              <a:t>Zoom fatigue</a:t>
            </a:r>
            <a:r>
              <a:rPr lang="en" sz="1450">
                <a:solidFill>
                  <a:srgbClr val="FFFFFF"/>
                </a:solidFill>
              </a:rPr>
              <a:t>”, in which people find themselves more exhausted at the end of their working day than usual because of endless video calls.</a:t>
            </a:r>
            <a:endParaRPr sz="1450"/>
          </a:p>
        </p:txBody>
      </p:sp>
      <p:pic>
        <p:nvPicPr>
          <p:cNvPr id="160" name="Google Shape;160;p16"/>
          <p:cNvPicPr preferRelativeResize="0"/>
          <p:nvPr/>
        </p:nvPicPr>
        <p:blipFill>
          <a:blip r:embed="rId4">
            <a:alphaModFix/>
          </a:blip>
          <a:stretch>
            <a:fillRect/>
          </a:stretch>
        </p:blipFill>
        <p:spPr>
          <a:xfrm>
            <a:off x="5631300" y="1372525"/>
            <a:ext cx="2705100" cy="168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best solution is a hybrid approach. </a:t>
            </a:r>
            <a:endParaRPr/>
          </a:p>
        </p:txBody>
      </p:sp>
      <p:sp>
        <p:nvSpPr>
          <p:cNvPr id="166" name="Google Shape;166;p17"/>
          <p:cNvSpPr txBox="1"/>
          <p:nvPr>
            <p:ph idx="1" type="body"/>
          </p:nvPr>
        </p:nvSpPr>
        <p:spPr>
          <a:xfrm>
            <a:off x="1297500" y="1036525"/>
            <a:ext cx="7038900" cy="2798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450">
                <a:solidFill>
                  <a:srgbClr val="FFFFFF"/>
                </a:solidFill>
              </a:rPr>
              <a:t>Humans communicate even when they’re quiet. During an in-person conversation, the brain focuses partly on the words being spoken, but it also derives additional meaning from dozens of non-verbal cues, such as whether someone is facing you or slightly turned away, if they’re fidgeting while you talk, or if they inhale quickly in preparation to interrupt.</a:t>
            </a:r>
            <a:endParaRPr sz="1450">
              <a:solidFill>
                <a:srgbClr val="FFFFFF"/>
              </a:solidFill>
            </a:endParaRPr>
          </a:p>
          <a:p>
            <a:pPr indent="0" lvl="0" marL="0" rtl="0" algn="l">
              <a:lnSpc>
                <a:spcPct val="115000"/>
              </a:lnSpc>
              <a:spcBef>
                <a:spcPts val="1200"/>
              </a:spcBef>
              <a:spcAft>
                <a:spcPts val="0"/>
              </a:spcAft>
              <a:buNone/>
            </a:pPr>
            <a:r>
              <a:rPr lang="en" sz="1450">
                <a:solidFill>
                  <a:srgbClr val="FFFFFF"/>
                </a:solidFill>
              </a:rPr>
              <a:t>For somebody who’s really dependent on those non-verbal cues, it can be a big drain not to have them.</a:t>
            </a:r>
            <a:endParaRPr sz="1450">
              <a:solidFill>
                <a:srgbClr val="FFFFFF"/>
              </a:solidFill>
            </a:endParaRPr>
          </a:p>
          <a:p>
            <a:pPr indent="457200" lvl="0" marL="0" rtl="0" algn="l">
              <a:lnSpc>
                <a:spcPct val="182272"/>
              </a:lnSpc>
              <a:spcBef>
                <a:spcPts val="1200"/>
              </a:spcBef>
              <a:spcAft>
                <a:spcPts val="0"/>
              </a:spcAft>
              <a:buNone/>
            </a:pPr>
            <a:r>
              <a:rPr lang="en" sz="1350">
                <a:solidFill>
                  <a:srgbClr val="00FFFF"/>
                </a:solidFill>
              </a:rPr>
              <a:t>A.G.E.S. method for online learning (Attention, Generate, Emotion, Social)</a:t>
            </a:r>
            <a:endParaRPr sz="1350">
              <a:solidFill>
                <a:srgbClr val="00FFFF"/>
              </a:solidFill>
            </a:endParaRPr>
          </a:p>
          <a:p>
            <a:pPr indent="0" lvl="0" marL="0" rtl="0" algn="l">
              <a:spcBef>
                <a:spcPts val="1200"/>
              </a:spcBef>
              <a:spcAft>
                <a:spcPts val="1600"/>
              </a:spcAft>
              <a:buNone/>
            </a:pPr>
            <a:r>
              <a:t/>
            </a:r>
            <a:endParaRPr/>
          </a:p>
        </p:txBody>
      </p:sp>
      <p:sp>
        <p:nvSpPr>
          <p:cNvPr id="167" name="Google Shape;167;p17"/>
          <p:cNvSpPr txBox="1"/>
          <p:nvPr/>
        </p:nvSpPr>
        <p:spPr>
          <a:xfrm>
            <a:off x="1794200" y="3950075"/>
            <a:ext cx="6550200" cy="4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200"/>
              </a:spcAft>
              <a:buNone/>
            </a:pPr>
            <a:r>
              <a:rPr lang="en" sz="1350">
                <a:solidFill>
                  <a:srgbClr val="00FFFF"/>
                </a:solidFill>
                <a:latin typeface="Lato"/>
                <a:ea typeface="Lato"/>
                <a:cs typeface="Lato"/>
                <a:sym typeface="Lato"/>
              </a:rPr>
              <a:t>What are some non-digital ideas you have? </a:t>
            </a:r>
            <a:endParaRPr>
              <a:latin typeface="Lato"/>
              <a:ea typeface="Lato"/>
              <a:cs typeface="Lato"/>
              <a:sym typeface="Lato"/>
            </a:endParaRPr>
          </a:p>
        </p:txBody>
      </p:sp>
      <p:pic>
        <p:nvPicPr>
          <p:cNvPr id="168" name="Google Shape;168;p17"/>
          <p:cNvPicPr preferRelativeResize="0"/>
          <p:nvPr/>
        </p:nvPicPr>
        <p:blipFill>
          <a:blip r:embed="rId3">
            <a:alphaModFix/>
          </a:blip>
          <a:stretch>
            <a:fillRect/>
          </a:stretch>
        </p:blipFill>
        <p:spPr>
          <a:xfrm>
            <a:off x="1403100" y="3935513"/>
            <a:ext cx="438025" cy="438025"/>
          </a:xfrm>
          <a:prstGeom prst="rect">
            <a:avLst/>
          </a:prstGeom>
          <a:noFill/>
          <a:ln>
            <a:noFill/>
          </a:ln>
        </p:spPr>
      </p:pic>
      <p:pic>
        <p:nvPicPr>
          <p:cNvPr id="169" name="Google Shape;169;p17"/>
          <p:cNvPicPr preferRelativeResize="0"/>
          <p:nvPr/>
        </p:nvPicPr>
        <p:blipFill>
          <a:blip r:embed="rId4">
            <a:alphaModFix/>
          </a:blip>
          <a:stretch>
            <a:fillRect/>
          </a:stretch>
        </p:blipFill>
        <p:spPr>
          <a:xfrm>
            <a:off x="1403100" y="3317371"/>
            <a:ext cx="408900" cy="40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ALL ABOUT RELATIONSHIP</a:t>
            </a:r>
            <a:endParaRPr/>
          </a:p>
        </p:txBody>
      </p:sp>
      <p:sp>
        <p:nvSpPr>
          <p:cNvPr id="175" name="Google Shape;175;p18"/>
          <p:cNvSpPr txBox="1"/>
          <p:nvPr>
            <p:ph idx="1" type="body"/>
          </p:nvPr>
        </p:nvSpPr>
        <p:spPr>
          <a:xfrm>
            <a:off x="1297500" y="1104650"/>
            <a:ext cx="7038900" cy="29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RCIA is about an encounter with Christ.  This is best done in relationship.  </a:t>
            </a:r>
            <a:endParaRPr sz="2000"/>
          </a:p>
          <a:p>
            <a:pPr indent="0" lvl="0" marL="0" rtl="0" algn="l">
              <a:spcBef>
                <a:spcPts val="1600"/>
              </a:spcBef>
              <a:spcAft>
                <a:spcPts val="0"/>
              </a:spcAft>
              <a:buNone/>
            </a:pPr>
            <a:r>
              <a:t/>
            </a:r>
            <a:endParaRPr sz="2000"/>
          </a:p>
          <a:p>
            <a:pPr indent="0" lvl="0" marL="0" rtl="0" algn="l">
              <a:spcBef>
                <a:spcPts val="1600"/>
              </a:spcBef>
              <a:spcAft>
                <a:spcPts val="0"/>
              </a:spcAft>
              <a:buNone/>
            </a:pPr>
            <a:r>
              <a:rPr lang="en" sz="2000"/>
              <a:t>...</a:t>
            </a:r>
            <a:r>
              <a:rPr lang="en" sz="2000"/>
              <a:t>Catechesis cannot be carried out solely by using digital tools, but by offering spaces for experiences of faith.</a:t>
            </a:r>
            <a:endParaRPr sz="2000"/>
          </a:p>
          <a:p>
            <a:pPr indent="0" lvl="0" marL="0" rtl="0" algn="l">
              <a:spcBef>
                <a:spcPts val="1200"/>
              </a:spcBef>
              <a:spcAft>
                <a:spcPts val="0"/>
              </a:spcAft>
              <a:buNone/>
            </a:pPr>
            <a:r>
              <a:rPr i="1" lang="en" sz="2000"/>
              <a:t>Directory for Catechesis 371</a:t>
            </a:r>
            <a:endParaRPr sz="2000">
              <a:solidFill>
                <a:srgbClr val="00FFFF"/>
              </a:solidFill>
            </a:endParaRPr>
          </a:p>
          <a:p>
            <a:pPr indent="0" lvl="0" marL="0" rtl="0" algn="l">
              <a:spcBef>
                <a:spcPts val="1200"/>
              </a:spcBef>
              <a:spcAft>
                <a:spcPts val="1600"/>
              </a:spcAft>
              <a:buNone/>
            </a:pPr>
            <a:r>
              <a:t/>
            </a:r>
            <a:endParaRPr sz="2000"/>
          </a:p>
        </p:txBody>
      </p:sp>
      <p:sp>
        <p:nvSpPr>
          <p:cNvPr id="176" name="Google Shape;176;p18"/>
          <p:cNvSpPr txBox="1"/>
          <p:nvPr/>
        </p:nvSpPr>
        <p:spPr>
          <a:xfrm>
            <a:off x="1866200" y="4136700"/>
            <a:ext cx="6067200" cy="5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solidFill>
                  <a:srgbClr val="00FFFF"/>
                </a:solidFill>
                <a:latin typeface="Lato"/>
                <a:ea typeface="Lato"/>
                <a:cs typeface="Lato"/>
                <a:sym typeface="Lato"/>
              </a:rPr>
              <a:t>Share your favorite ice breaker in the chat.</a:t>
            </a:r>
            <a:endParaRPr sz="1100">
              <a:latin typeface="Lato"/>
              <a:ea typeface="Lato"/>
              <a:cs typeface="Lato"/>
              <a:sym typeface="Lato"/>
            </a:endParaRPr>
          </a:p>
        </p:txBody>
      </p:sp>
      <p:pic>
        <p:nvPicPr>
          <p:cNvPr id="177" name="Google Shape;177;p18"/>
          <p:cNvPicPr preferRelativeResize="0"/>
          <p:nvPr/>
        </p:nvPicPr>
        <p:blipFill>
          <a:blip r:embed="rId3">
            <a:alphaModFix/>
          </a:blip>
          <a:stretch>
            <a:fillRect/>
          </a:stretch>
        </p:blipFill>
        <p:spPr>
          <a:xfrm>
            <a:off x="1428175" y="4171338"/>
            <a:ext cx="438025" cy="43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ppt_x</p:attrName>
                                        </p:attrNameLst>
                                      </p:cBhvr>
                                      <p:tavLst>
                                        <p:tav fmla="" tm="0">
                                          <p:val>
                                            <p:strVal val="#ppt_x-1"/>
                                          </p:val>
                                        </p:tav>
                                        <p:tav fmla="" tm="100000">
                                          <p:val>
                                            <p:strVal val="#ppt_x"/>
                                          </p:val>
                                        </p:tav>
                                      </p:tavLst>
                                    </p:anim>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SUPPORTING YOUR TEAM, SPONSORS, CATECHISTS IN AN ONLINE PROCESS</a:t>
            </a:r>
            <a:endParaRPr/>
          </a:p>
        </p:txBody>
      </p:sp>
      <p:sp>
        <p:nvSpPr>
          <p:cNvPr id="183" name="Google Shape;183;p19"/>
          <p:cNvSpPr txBox="1"/>
          <p:nvPr>
            <p:ph idx="1" type="body"/>
          </p:nvPr>
        </p:nvSpPr>
        <p:spPr>
          <a:xfrm>
            <a:off x="1220500" y="1261550"/>
            <a:ext cx="7038900" cy="30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Pray with them and for them!</a:t>
            </a:r>
            <a:endParaRPr sz="1700"/>
          </a:p>
          <a:p>
            <a:pPr indent="0" lvl="0" marL="0" rtl="0" algn="l">
              <a:spcBef>
                <a:spcPts val="1200"/>
              </a:spcBef>
              <a:spcAft>
                <a:spcPts val="0"/>
              </a:spcAft>
              <a:buNone/>
            </a:pPr>
            <a:r>
              <a:rPr lang="en" sz="1700"/>
              <a:t>Build relationships</a:t>
            </a:r>
            <a:endParaRPr sz="1700"/>
          </a:p>
          <a:p>
            <a:pPr indent="0" lvl="0" marL="0" rtl="0" algn="l">
              <a:spcBef>
                <a:spcPts val="1200"/>
              </a:spcBef>
              <a:spcAft>
                <a:spcPts val="0"/>
              </a:spcAft>
              <a:buNone/>
            </a:pPr>
            <a:r>
              <a:rPr lang="en" sz="1700"/>
              <a:t>Communicate </a:t>
            </a:r>
            <a:r>
              <a:rPr lang="en" sz="1700"/>
              <a:t>consistently</a:t>
            </a:r>
            <a:endParaRPr sz="1700"/>
          </a:p>
          <a:p>
            <a:pPr indent="0" lvl="0" marL="0" rtl="0" algn="l">
              <a:spcBef>
                <a:spcPts val="1200"/>
              </a:spcBef>
              <a:spcAft>
                <a:spcPts val="0"/>
              </a:spcAft>
              <a:buNone/>
            </a:pPr>
            <a:r>
              <a:rPr lang="en" sz="1700"/>
              <a:t>Set clear</a:t>
            </a:r>
            <a:r>
              <a:rPr lang="en" sz="1700"/>
              <a:t> expectations </a:t>
            </a:r>
            <a:endParaRPr sz="1700"/>
          </a:p>
          <a:p>
            <a:pPr indent="0" lvl="0" marL="0" rtl="0" algn="l">
              <a:spcBef>
                <a:spcPts val="1200"/>
              </a:spcBef>
              <a:spcAft>
                <a:spcPts val="0"/>
              </a:spcAft>
              <a:buNone/>
            </a:pPr>
            <a:r>
              <a:rPr lang="en" sz="1700"/>
              <a:t>Provide training for participants/sponsors/teams.  Allow Teams to practice in a </a:t>
            </a:r>
            <a:r>
              <a:rPr i="1" lang="en" sz="1700"/>
              <a:t>hands-on</a:t>
            </a:r>
            <a:r>
              <a:rPr lang="en" sz="1700"/>
              <a:t> way</a:t>
            </a:r>
            <a:endParaRPr sz="1700"/>
          </a:p>
          <a:p>
            <a:pPr indent="0" lvl="0" marL="0" rtl="0" algn="l">
              <a:spcBef>
                <a:spcPts val="1200"/>
              </a:spcBef>
              <a:spcAft>
                <a:spcPts val="0"/>
              </a:spcAft>
              <a:buNone/>
            </a:pPr>
            <a:r>
              <a:rPr lang="en" sz="1700"/>
              <a:t>Offer non-digital options</a:t>
            </a:r>
            <a:endParaRPr sz="1700">
              <a:solidFill>
                <a:srgbClr val="00FFFF"/>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600"/>
              </a:spcAft>
              <a:buNone/>
            </a:pPr>
            <a:r>
              <a:t/>
            </a:r>
            <a:endParaRPr/>
          </a:p>
        </p:txBody>
      </p:sp>
      <p:sp>
        <p:nvSpPr>
          <p:cNvPr id="184" name="Google Shape;184;p19"/>
          <p:cNvSpPr txBox="1"/>
          <p:nvPr/>
        </p:nvSpPr>
        <p:spPr>
          <a:xfrm>
            <a:off x="1790950" y="4335050"/>
            <a:ext cx="6752100" cy="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solidFill>
                  <a:srgbClr val="00FFFF"/>
                </a:solidFill>
                <a:latin typeface="Lato"/>
                <a:ea typeface="Lato"/>
                <a:cs typeface="Lato"/>
                <a:sym typeface="Lato"/>
              </a:rPr>
              <a:t>What are some other ways you support your team?</a:t>
            </a:r>
            <a:endParaRPr>
              <a:latin typeface="Lato"/>
              <a:ea typeface="Lato"/>
              <a:cs typeface="Lato"/>
              <a:sym typeface="Lato"/>
            </a:endParaRPr>
          </a:p>
        </p:txBody>
      </p:sp>
      <p:pic>
        <p:nvPicPr>
          <p:cNvPr id="185" name="Google Shape;185;p19"/>
          <p:cNvPicPr preferRelativeResize="0"/>
          <p:nvPr/>
        </p:nvPicPr>
        <p:blipFill>
          <a:blip r:embed="rId3">
            <a:alphaModFix/>
          </a:blip>
          <a:stretch>
            <a:fillRect/>
          </a:stretch>
        </p:blipFill>
        <p:spPr>
          <a:xfrm>
            <a:off x="1352925" y="4335038"/>
            <a:ext cx="438025" cy="43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297500" y="393750"/>
            <a:ext cx="7038900" cy="56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SAFETY &amp; CONSIDERATIONS FOR VIRTUAL</a:t>
            </a:r>
            <a:endParaRPr/>
          </a:p>
        </p:txBody>
      </p:sp>
      <p:sp>
        <p:nvSpPr>
          <p:cNvPr id="191" name="Google Shape;191;p20"/>
          <p:cNvSpPr txBox="1"/>
          <p:nvPr>
            <p:ph idx="1" type="body"/>
          </p:nvPr>
        </p:nvSpPr>
        <p:spPr>
          <a:xfrm>
            <a:off x="4195650" y="961350"/>
            <a:ext cx="4443000" cy="3962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What are the ages of your participants? </a:t>
            </a:r>
            <a:endParaRPr sz="1600"/>
          </a:p>
          <a:p>
            <a:pPr indent="-330200" lvl="1" marL="914400" rtl="0" algn="l">
              <a:spcBef>
                <a:spcPts val="0"/>
              </a:spcBef>
              <a:spcAft>
                <a:spcPts val="0"/>
              </a:spcAft>
              <a:buSzPts val="1600"/>
              <a:buChar char="○"/>
            </a:pPr>
            <a:r>
              <a:rPr lang="en" sz="1600"/>
              <a:t>Do you need to obtain</a:t>
            </a:r>
            <a:r>
              <a:rPr lang="en" sz="1600" u="sng"/>
              <a:t> parental permission</a:t>
            </a:r>
            <a:r>
              <a:rPr lang="en" sz="1600"/>
              <a:t> to communicate with minors (teens)?</a:t>
            </a:r>
            <a:endParaRPr sz="1600"/>
          </a:p>
          <a:p>
            <a:pPr indent="-330200" lvl="1" marL="914400" rtl="0" algn="l">
              <a:spcBef>
                <a:spcPts val="0"/>
              </a:spcBef>
              <a:spcAft>
                <a:spcPts val="0"/>
              </a:spcAft>
              <a:buSzPts val="1600"/>
              <a:buChar char="○"/>
            </a:pPr>
            <a:r>
              <a:rPr lang="en" sz="1600"/>
              <a:t>Will you require parents to be part of that process (for children)?</a:t>
            </a:r>
            <a:br>
              <a:rPr lang="en" sz="1600"/>
            </a:br>
            <a:endParaRPr sz="1600"/>
          </a:p>
          <a:p>
            <a:pPr indent="-330200" lvl="0" marL="457200" rtl="0" algn="l">
              <a:spcBef>
                <a:spcPts val="0"/>
              </a:spcBef>
              <a:spcAft>
                <a:spcPts val="0"/>
              </a:spcAft>
              <a:buSzPts val="1600"/>
              <a:buChar char="●"/>
            </a:pPr>
            <a:r>
              <a:rPr lang="en" sz="1600"/>
              <a:t>Have you laid out clear expectations about “showing up” to session? </a:t>
            </a:r>
            <a:endParaRPr sz="1600"/>
          </a:p>
          <a:p>
            <a:pPr indent="-330200" lvl="1" marL="914400" rtl="0" algn="l">
              <a:spcBef>
                <a:spcPts val="0"/>
              </a:spcBef>
              <a:spcAft>
                <a:spcPts val="0"/>
              </a:spcAft>
              <a:buSzPts val="1600"/>
              <a:buChar char="○"/>
            </a:pPr>
            <a:r>
              <a:rPr lang="en" sz="1600"/>
              <a:t>The Do’s &amp; </a:t>
            </a:r>
            <a:r>
              <a:rPr lang="en" sz="1600"/>
              <a:t>Don't</a:t>
            </a:r>
            <a:r>
              <a:rPr lang="en" sz="1600"/>
              <a:t> of Zoom &amp; Sharing online</a:t>
            </a:r>
            <a:br>
              <a:rPr lang="en" sz="1600"/>
            </a:br>
            <a:endParaRPr sz="1600"/>
          </a:p>
          <a:p>
            <a:pPr indent="-330200" lvl="0" marL="457200" rtl="0" algn="l">
              <a:spcBef>
                <a:spcPts val="0"/>
              </a:spcBef>
              <a:spcAft>
                <a:spcPts val="0"/>
              </a:spcAft>
              <a:buSzPts val="1600"/>
              <a:buChar char="●"/>
            </a:pPr>
            <a:r>
              <a:rPr lang="en" sz="1600"/>
              <a:t>(the logistics of) Recording Session &amp; saving chats</a:t>
            </a:r>
            <a:endParaRPr sz="1600"/>
          </a:p>
          <a:p>
            <a:pPr indent="0" lvl="0" marL="457200" rtl="0" algn="l">
              <a:spcBef>
                <a:spcPts val="1600"/>
              </a:spcBef>
              <a:spcAft>
                <a:spcPts val="1600"/>
              </a:spcAft>
              <a:buNone/>
            </a:pPr>
            <a:r>
              <a:t/>
            </a:r>
            <a:endParaRPr sz="1600"/>
          </a:p>
        </p:txBody>
      </p:sp>
      <p:pic>
        <p:nvPicPr>
          <p:cNvPr id="192" name="Google Shape;192;p20"/>
          <p:cNvPicPr preferRelativeResize="0"/>
          <p:nvPr/>
        </p:nvPicPr>
        <p:blipFill>
          <a:blip r:embed="rId3">
            <a:alphaModFix/>
          </a:blip>
          <a:stretch>
            <a:fillRect/>
          </a:stretch>
        </p:blipFill>
        <p:spPr>
          <a:xfrm>
            <a:off x="412375" y="1517250"/>
            <a:ext cx="3611875" cy="2502640"/>
          </a:xfrm>
          <a:prstGeom prst="rect">
            <a:avLst/>
          </a:prstGeom>
          <a:noFill/>
          <a:ln>
            <a:noFill/>
          </a:ln>
        </p:spPr>
      </p:pic>
      <p:sp>
        <p:nvSpPr>
          <p:cNvPr id="193" name="Google Shape;193;p20"/>
          <p:cNvSpPr txBox="1"/>
          <p:nvPr/>
        </p:nvSpPr>
        <p:spPr>
          <a:xfrm>
            <a:off x="413025" y="4035032"/>
            <a:ext cx="36120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Lato"/>
                <a:ea typeface="Lato"/>
                <a:cs typeface="Lato"/>
                <a:sym typeface="Lato"/>
              </a:rPr>
              <a:t>Me showing up to my RCIA Zoom with my pet. </a:t>
            </a:r>
            <a:endParaRPr i="1">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1297500" y="262875"/>
            <a:ext cx="7038900" cy="6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PLATFORMS (</a:t>
            </a:r>
            <a:r>
              <a:rPr i="1" lang="en">
                <a:latin typeface="Lato"/>
                <a:ea typeface="Lato"/>
                <a:cs typeface="Lato"/>
                <a:sym typeface="Lato"/>
              </a:rPr>
              <a:t>more frequently used</a:t>
            </a:r>
            <a:r>
              <a:rPr lang="en">
                <a:latin typeface="Lato"/>
                <a:ea typeface="Lato"/>
                <a:cs typeface="Lato"/>
                <a:sym typeface="Lato"/>
              </a:rPr>
              <a:t>)</a:t>
            </a:r>
            <a:endParaRPr>
              <a:latin typeface="Lato"/>
              <a:ea typeface="Lato"/>
              <a:cs typeface="Lato"/>
              <a:sym typeface="Lato"/>
            </a:endParaRPr>
          </a:p>
        </p:txBody>
      </p:sp>
      <p:graphicFrame>
        <p:nvGraphicFramePr>
          <p:cNvPr id="199" name="Google Shape;199;p21"/>
          <p:cNvGraphicFramePr/>
          <p:nvPr/>
        </p:nvGraphicFramePr>
        <p:xfrm>
          <a:off x="317700" y="1113550"/>
          <a:ext cx="3000000" cy="3000000"/>
        </p:xfrm>
        <a:graphic>
          <a:graphicData uri="http://schemas.openxmlformats.org/drawingml/2006/table">
            <a:tbl>
              <a:tblPr>
                <a:noFill/>
                <a:tableStyleId>{C4D76305-101E-43D5-8E5F-8A5D00AFC96A}</a:tableStyleId>
              </a:tblPr>
              <a:tblGrid>
                <a:gridCol w="1334025"/>
                <a:gridCol w="1478175"/>
                <a:gridCol w="1478175"/>
                <a:gridCol w="1406075"/>
                <a:gridCol w="1406075"/>
                <a:gridCol w="1406075"/>
              </a:tblGrid>
              <a:tr h="405650">
                <a:tc>
                  <a:txBody>
                    <a:bodyPr/>
                    <a:lstStyle/>
                    <a:p>
                      <a:pPr indent="0" lvl="0" marL="0" rtl="0" algn="ctr">
                        <a:spcBef>
                          <a:spcPts val="0"/>
                        </a:spcBef>
                        <a:spcAft>
                          <a:spcPts val="0"/>
                        </a:spcAft>
                        <a:buNone/>
                      </a:pPr>
                      <a:r>
                        <a:rPr b="1" lang="en">
                          <a:latin typeface="Lato"/>
                          <a:ea typeface="Lato"/>
                          <a:cs typeface="Lato"/>
                          <a:sym typeface="Lato"/>
                        </a:rPr>
                        <a:t>Name</a:t>
                      </a:r>
                      <a:endParaRPr b="1">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Cost</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Time</a:t>
                      </a:r>
                      <a:endParaRPr b="1">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 Participants</a:t>
                      </a:r>
                      <a:endParaRPr b="1">
                        <a:latin typeface="Lato"/>
                        <a:ea typeface="Lato"/>
                        <a:cs typeface="Lato"/>
                        <a:sym typeface="Lato"/>
                      </a:endParaRPr>
                    </a:p>
                  </a:txBody>
                  <a:tcPr marT="91425" marB="91425" marR="91425" marL="91425">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Complexity</a:t>
                      </a:r>
                      <a:endParaRPr b="1">
                        <a:latin typeface="Lato"/>
                        <a:ea typeface="Lato"/>
                        <a:cs typeface="Lato"/>
                        <a:sym typeface="Lato"/>
                      </a:endParaRPr>
                    </a:p>
                  </a:txBody>
                  <a:tcPr marT="91425" marB="91425" marR="91425" marL="91425">
                    <a:solidFill>
                      <a:srgbClr val="B7B7B7"/>
                    </a:solidFill>
                  </a:tcPr>
                </a:tc>
                <a:tc>
                  <a:txBody>
                    <a:bodyPr/>
                    <a:lstStyle/>
                    <a:p>
                      <a:pPr indent="0" lvl="0" marL="0" rtl="0" algn="ctr">
                        <a:spcBef>
                          <a:spcPts val="0"/>
                        </a:spcBef>
                        <a:spcAft>
                          <a:spcPts val="0"/>
                        </a:spcAft>
                        <a:buNone/>
                      </a:pPr>
                      <a:r>
                        <a:rPr b="1" lang="en">
                          <a:latin typeface="Lato"/>
                          <a:ea typeface="Lato"/>
                          <a:cs typeface="Lato"/>
                          <a:sym typeface="Lato"/>
                        </a:rPr>
                        <a:t>Considerations</a:t>
                      </a:r>
                      <a:endParaRPr b="1">
                        <a:latin typeface="Lato"/>
                        <a:ea typeface="Lato"/>
                        <a:cs typeface="Lato"/>
                        <a:sym typeface="Lato"/>
                      </a:endParaRPr>
                    </a:p>
                  </a:txBody>
                  <a:tcPr marT="91425" marB="91425" marR="91425" marL="91425">
                    <a:solidFill>
                      <a:srgbClr val="B7B7B7"/>
                    </a:solidFill>
                  </a:tcPr>
                </a:tc>
              </a:tr>
              <a:tr h="578475">
                <a:tc>
                  <a:txBody>
                    <a:bodyPr/>
                    <a:lstStyle/>
                    <a:p>
                      <a:pPr indent="0" lvl="0" marL="0" rtl="0" algn="l">
                        <a:spcBef>
                          <a:spcPts val="0"/>
                        </a:spcBef>
                        <a:spcAft>
                          <a:spcPts val="0"/>
                        </a:spcAft>
                        <a:buNone/>
                      </a:pPr>
                      <a:r>
                        <a:rPr b="1" lang="en">
                          <a:solidFill>
                            <a:srgbClr val="FFFFFF"/>
                          </a:solidFill>
                        </a:rPr>
                        <a:t>Zoom</a:t>
                      </a:r>
                      <a:endParaRPr b="1">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200">
                          <a:solidFill>
                            <a:srgbClr val="FFFFFF"/>
                          </a:solidFill>
                        </a:rPr>
                        <a:t>Free up to 40 mins.</a:t>
                      </a:r>
                      <a:endParaRPr sz="1200">
                        <a:solidFill>
                          <a:srgbClr val="FFFFFF"/>
                        </a:solidFill>
                      </a:endParaRPr>
                    </a:p>
                    <a:p>
                      <a:pPr indent="0" lvl="0" marL="0" rtl="0" algn="l">
                        <a:spcBef>
                          <a:spcPts val="0"/>
                        </a:spcBef>
                        <a:spcAft>
                          <a:spcPts val="0"/>
                        </a:spcAft>
                        <a:buNone/>
                      </a:pPr>
                      <a:r>
                        <a:rPr lang="en" sz="1200">
                          <a:solidFill>
                            <a:srgbClr val="FFFFFF"/>
                          </a:solidFill>
                        </a:rPr>
                        <a:t>Paid versions* ($15+/mo/host)</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Free:40 mins.</a:t>
                      </a:r>
                      <a:endParaRPr sz="1200">
                        <a:solidFill>
                          <a:srgbClr val="FFFFFF"/>
                        </a:solidFill>
                      </a:endParaRPr>
                    </a:p>
                    <a:p>
                      <a:pPr indent="0" lvl="0" marL="0" rtl="0" algn="l">
                        <a:spcBef>
                          <a:spcPts val="0"/>
                        </a:spcBef>
                        <a:spcAft>
                          <a:spcPts val="0"/>
                        </a:spcAft>
                        <a:buNone/>
                      </a:pPr>
                      <a:r>
                        <a:rPr lang="en" sz="1200">
                          <a:solidFill>
                            <a:srgbClr val="FFFFFF"/>
                          </a:solidFill>
                        </a:rPr>
                        <a:t>Paid versions* 24 hrs.</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200">
                          <a:solidFill>
                            <a:srgbClr val="FFFFFF"/>
                          </a:solidFill>
                        </a:rPr>
                        <a:t>Basic= 100</a:t>
                      </a:r>
                      <a:br>
                        <a:rPr lang="en" sz="1200">
                          <a:solidFill>
                            <a:srgbClr val="FFFFFF"/>
                          </a:solidFill>
                        </a:rPr>
                      </a:br>
                      <a:r>
                        <a:rPr lang="en" sz="1200">
                          <a:solidFill>
                            <a:srgbClr val="FFFFFF"/>
                          </a:solidFill>
                        </a:rPr>
                        <a:t>Pro= 100*</a:t>
                      </a:r>
                      <a:br>
                        <a:rPr lang="en" sz="1200">
                          <a:solidFill>
                            <a:srgbClr val="FFFFFF"/>
                          </a:solidFill>
                        </a:rPr>
                      </a:br>
                      <a:r>
                        <a:rPr lang="en" sz="1200">
                          <a:solidFill>
                            <a:srgbClr val="FFFFFF"/>
                          </a:solidFill>
                        </a:rPr>
                        <a:t>Business= 300*</a:t>
                      </a:r>
                      <a:br>
                        <a:rPr lang="en" sz="1200">
                          <a:solidFill>
                            <a:srgbClr val="FFFFFF"/>
                          </a:solidFill>
                        </a:rPr>
                      </a:br>
                      <a:r>
                        <a:rPr lang="en" sz="1200">
                          <a:solidFill>
                            <a:srgbClr val="FFFFFF"/>
                          </a:solidFill>
                        </a:rPr>
                        <a:t>Enterprise= 500*</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Requires some training. Fairly easy to learn.</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Login from link (no A/C req.). </a:t>
                      </a:r>
                      <a:endParaRPr sz="12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a:solidFill>
                            <a:srgbClr val="FFFFFF"/>
                          </a:solidFill>
                        </a:rPr>
                        <a:t>Google Meet</a:t>
                      </a:r>
                      <a:endParaRPr b="1">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200">
                          <a:solidFill>
                            <a:srgbClr val="FFFFFF"/>
                          </a:solidFill>
                        </a:rPr>
                        <a:t>Free (or paid: Business &amp; Enterprise)</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No limit</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200">
                          <a:solidFill>
                            <a:srgbClr val="FFFFFF"/>
                          </a:solidFill>
                        </a:rPr>
                        <a:t>Basic=100</a:t>
                      </a:r>
                      <a:br>
                        <a:rPr lang="en" sz="1200">
                          <a:solidFill>
                            <a:srgbClr val="FFFFFF"/>
                          </a:solidFill>
                        </a:rPr>
                      </a:br>
                      <a:r>
                        <a:rPr lang="en" sz="1200">
                          <a:solidFill>
                            <a:srgbClr val="FFFFFF"/>
                          </a:solidFill>
                        </a:rPr>
                        <a:t>Business= 150*</a:t>
                      </a:r>
                      <a:br>
                        <a:rPr lang="en" sz="1200">
                          <a:solidFill>
                            <a:srgbClr val="FFFFFF"/>
                          </a:solidFill>
                        </a:rPr>
                      </a:br>
                      <a:r>
                        <a:rPr lang="en" sz="1200">
                          <a:solidFill>
                            <a:srgbClr val="FFFFFF"/>
                          </a:solidFill>
                        </a:rPr>
                        <a:t>Enterprise=250*</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Easy. Requires a GSuite email (Gmail or Google account)</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Host cannot mute guests mics/videos in large meetings. </a:t>
                      </a:r>
                      <a:endParaRPr sz="12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a:solidFill>
                            <a:srgbClr val="FFFFFF"/>
                          </a:solidFill>
                        </a:rPr>
                        <a:t>GoToMeeting</a:t>
                      </a:r>
                      <a:endParaRPr b="1">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200">
                          <a:solidFill>
                            <a:srgbClr val="FFFFFF"/>
                          </a:solidFill>
                        </a:rPr>
                        <a:t>($12-$19, depending on monthly vs. annual)</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No limit</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200">
                          <a:solidFill>
                            <a:srgbClr val="FFFFFF"/>
                          </a:solidFill>
                        </a:rPr>
                        <a:t>150-250</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Similar to Zoom</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Allows you to designate co-organizers, like Zoom.</a:t>
                      </a:r>
                      <a:endParaRPr sz="1200">
                        <a:solidFill>
                          <a:srgbClr val="FFFFFF"/>
                        </a:solidFill>
                      </a:endParaRPr>
                    </a:p>
                  </a:txBody>
                  <a:tcPr marT="91425" marB="91425" marR="91425" marL="91425"/>
                </a:tc>
              </a:tr>
              <a:tr h="556250">
                <a:tc>
                  <a:txBody>
                    <a:bodyPr/>
                    <a:lstStyle/>
                    <a:p>
                      <a:pPr indent="0" lvl="0" marL="0" rtl="0" algn="l">
                        <a:spcBef>
                          <a:spcPts val="0"/>
                        </a:spcBef>
                        <a:spcAft>
                          <a:spcPts val="0"/>
                        </a:spcAft>
                        <a:buNone/>
                      </a:pPr>
                      <a:r>
                        <a:rPr b="1" lang="en">
                          <a:solidFill>
                            <a:srgbClr val="FFFFFF"/>
                          </a:solidFill>
                        </a:rPr>
                        <a:t>Microsoft Teams</a:t>
                      </a:r>
                      <a:endParaRPr b="1">
                        <a:solidFill>
                          <a:srgbClr val="FFFF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200">
                          <a:solidFill>
                            <a:srgbClr val="FFFFFF"/>
                          </a:solidFill>
                        </a:rPr>
                        <a:t>Microsoft Office required</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FFFFFF"/>
                          </a:solidFill>
                        </a:rPr>
                        <a:t>No limit</a:t>
                      </a:r>
                      <a:endParaRPr sz="1200">
                        <a:solidFill>
                          <a:srgbClr val="FFFFFF"/>
                        </a:solidFill>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sz="1200">
                          <a:solidFill>
                            <a:srgbClr val="FFFFFF"/>
                          </a:solidFill>
                        </a:rPr>
                        <a:t>300</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Complex. Requires training.</a:t>
                      </a:r>
                      <a:endParaRPr sz="1200">
                        <a:solidFill>
                          <a:srgbClr val="FFFFFF"/>
                        </a:solidFill>
                      </a:endParaRPr>
                    </a:p>
                  </a:txBody>
                  <a:tcPr marT="91425" marB="91425" marR="91425" marL="91425"/>
                </a:tc>
                <a:tc>
                  <a:txBody>
                    <a:bodyPr/>
                    <a:lstStyle/>
                    <a:p>
                      <a:pPr indent="0" lvl="0" marL="0" rtl="0" algn="l">
                        <a:spcBef>
                          <a:spcPts val="0"/>
                        </a:spcBef>
                        <a:spcAft>
                          <a:spcPts val="0"/>
                        </a:spcAft>
                        <a:buNone/>
                      </a:pPr>
                      <a:r>
                        <a:t/>
                      </a:r>
                      <a:endParaRPr sz="1200">
                        <a:solidFill>
                          <a:srgbClr val="FFFFFF"/>
                        </a:solidFil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